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0B_8DBFBBB5.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sldIdLst>
    <p:sldId id="262" r:id="rId6"/>
    <p:sldId id="322" r:id="rId7"/>
    <p:sldId id="257" r:id="rId8"/>
    <p:sldId id="305" r:id="rId9"/>
    <p:sldId id="335" r:id="rId10"/>
    <p:sldId id="258" r:id="rId11"/>
    <p:sldId id="259" r:id="rId12"/>
    <p:sldId id="260" r:id="rId13"/>
    <p:sldId id="261" r:id="rId14"/>
    <p:sldId id="332" r:id="rId15"/>
    <p:sldId id="263" r:id="rId16"/>
    <p:sldId id="333" r:id="rId17"/>
    <p:sldId id="330" r:id="rId18"/>
    <p:sldId id="299" r:id="rId19"/>
    <p:sldId id="313" r:id="rId20"/>
    <p:sldId id="293" r:id="rId21"/>
    <p:sldId id="267" r:id="rId22"/>
    <p:sldId id="265" r:id="rId23"/>
    <p:sldId id="32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F93"/>
    <a:srgbClr val="FFCC00"/>
    <a:srgbClr val="D6C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10" d="100"/>
          <a:sy n="110" d="100"/>
        </p:scale>
        <p:origin x="1524" y="96"/>
      </p:cViewPr>
      <p:guideLst/>
    </p:cSldViewPr>
  </p:slideViewPr>
  <p:notesTextViewPr>
    <p:cViewPr>
      <p:scale>
        <a:sx n="1" d="1"/>
        <a:sy n="1" d="1"/>
      </p:scale>
      <p:origin x="0" y="0"/>
    </p:cViewPr>
  </p:notesTextViewPr>
  <p:notesViewPr>
    <p:cSldViewPr snapToGrid="0">
      <p:cViewPr>
        <p:scale>
          <a:sx n="100" d="100"/>
          <a:sy n="100" d="100"/>
        </p:scale>
        <p:origin x="1890" y="-12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0F4730E9-3237-4A65-83A8-DAB3E0CBE07D}"/>
    <pc:docChg chg="undo modSld">
      <pc:chgData name="Koko, Ma Pwint" userId="449f83a1-6c2c-4aa6-b0b3-922b4bd33df4" providerId="ADAL" clId="{0F4730E9-3237-4A65-83A8-DAB3E0CBE07D}" dt="2026-04-22T21:12:51.649" v="109" actId="6549"/>
      <pc:docMkLst>
        <pc:docMk/>
      </pc:docMkLst>
      <pc:sldChg chg="modSp">
        <pc:chgData name="Koko, Ma Pwint" userId="449f83a1-6c2c-4aa6-b0b3-922b4bd33df4" providerId="ADAL" clId="{0F4730E9-3237-4A65-83A8-DAB3E0CBE07D}" dt="2026-04-22T15:16:41.871" v="63" actId="20577"/>
        <pc:sldMkLst>
          <pc:docMk/>
          <pc:sldMk cId="2947343467" sldId="265"/>
        </pc:sldMkLst>
        <pc:graphicFrameChg chg="mod">
          <ac:chgData name="Koko, Ma Pwint" userId="449f83a1-6c2c-4aa6-b0b3-922b4bd33df4" providerId="ADAL" clId="{0F4730E9-3237-4A65-83A8-DAB3E0CBE07D}" dt="2026-04-22T15:16:41.871" v="63" actId="20577"/>
          <ac:graphicFrameMkLst>
            <pc:docMk/>
            <pc:sldMk cId="2947343467" sldId="265"/>
            <ac:graphicFrameMk id="9" creationId="{16D254E5-B637-4BF8-A4AB-6CA55402D742}"/>
          </ac:graphicFrameMkLst>
        </pc:graphicFrameChg>
      </pc:sldChg>
      <pc:sldChg chg="modSp">
        <pc:chgData name="Koko, Ma Pwint" userId="449f83a1-6c2c-4aa6-b0b3-922b4bd33df4" providerId="ADAL" clId="{0F4730E9-3237-4A65-83A8-DAB3E0CBE07D}" dt="2026-04-22T21:12:45.776" v="108" actId="6549"/>
        <pc:sldMkLst>
          <pc:docMk/>
          <pc:sldMk cId="3103238507" sldId="299"/>
        </pc:sldMkLst>
        <pc:spChg chg="mod">
          <ac:chgData name="Koko, Ma Pwint" userId="449f83a1-6c2c-4aa6-b0b3-922b4bd33df4" providerId="ADAL" clId="{0F4730E9-3237-4A65-83A8-DAB3E0CBE07D}" dt="2026-04-22T21:12:45.776" v="108" actId="6549"/>
          <ac:spMkLst>
            <pc:docMk/>
            <pc:sldMk cId="3103238507" sldId="299"/>
            <ac:spMk id="6" creationId="{26DA89A5-B495-4873-8588-E5E3A59440C7}"/>
          </ac:spMkLst>
        </pc:spChg>
        <pc:grpChg chg="mod">
          <ac:chgData name="Koko, Ma Pwint" userId="449f83a1-6c2c-4aa6-b0b3-922b4bd33df4" providerId="ADAL" clId="{0F4730E9-3237-4A65-83A8-DAB3E0CBE07D}" dt="2026-04-22T21:08:52.520" v="104" actId="1036"/>
          <ac:grpSpMkLst>
            <pc:docMk/>
            <pc:sldMk cId="3103238507" sldId="299"/>
            <ac:grpSpMk id="7" creationId="{3C951F26-F6FE-4672-8127-837CFFBE21E3}"/>
          </ac:grpSpMkLst>
        </pc:grpChg>
      </pc:sldChg>
      <pc:sldChg chg="modSp">
        <pc:chgData name="Koko, Ma Pwint" userId="449f83a1-6c2c-4aa6-b0b3-922b4bd33df4" providerId="ADAL" clId="{0F4730E9-3237-4A65-83A8-DAB3E0CBE07D}" dt="2026-04-22T21:12:51.649" v="109" actId="6549"/>
        <pc:sldMkLst>
          <pc:docMk/>
          <pc:sldMk cId="2969248485" sldId="313"/>
        </pc:sldMkLst>
        <pc:spChg chg="mod">
          <ac:chgData name="Koko, Ma Pwint" userId="449f83a1-6c2c-4aa6-b0b3-922b4bd33df4" providerId="ADAL" clId="{0F4730E9-3237-4A65-83A8-DAB3E0CBE07D}" dt="2026-04-22T21:12:51.649" v="109" actId="6549"/>
          <ac:spMkLst>
            <pc:docMk/>
            <pc:sldMk cId="2969248485" sldId="313"/>
            <ac:spMk id="6" creationId="{ED402E73-15FB-4D9B-B878-BE100C55A405}"/>
          </ac:spMkLst>
        </pc:spChg>
        <pc:spChg chg="mod">
          <ac:chgData name="Koko, Ma Pwint" userId="449f83a1-6c2c-4aa6-b0b3-922b4bd33df4" providerId="ADAL" clId="{0F4730E9-3237-4A65-83A8-DAB3E0CBE07D}" dt="2026-04-22T21:06:48.960" v="81" actId="6549"/>
          <ac:spMkLst>
            <pc:docMk/>
            <pc:sldMk cId="2969248485" sldId="313"/>
            <ac:spMk id="8" creationId="{6A6260E3-E396-4DBB-9F62-47B2ED4E03F0}"/>
          </ac:spMkLst>
        </pc:spChg>
        <pc:picChg chg="mod">
          <ac:chgData name="Koko, Ma Pwint" userId="449f83a1-6c2c-4aa6-b0b3-922b4bd33df4" providerId="ADAL" clId="{0F4730E9-3237-4A65-83A8-DAB3E0CBE07D}" dt="2026-04-22T18:56:08.760" v="70" actId="1035"/>
          <ac:picMkLst>
            <pc:docMk/>
            <pc:sldMk cId="2969248485" sldId="313"/>
            <ac:picMk id="2" creationId="{29D0F6B5-DE44-4439-B3E4-B525294DAA0B}"/>
          </ac:picMkLst>
        </pc:picChg>
      </pc:sldChg>
    </pc:docChg>
  </pc:docChgLst>
  <pc:docChgLst>
    <pc:chgData name="Koko, Ma Pwint" userId="449f83a1-6c2c-4aa6-b0b3-922b4bd33df4" providerId="ADAL" clId="{C6D6B748-C7E4-466B-B668-7F7DF0357E31}"/>
    <pc:docChg chg="custSel modSld">
      <pc:chgData name="Koko, Ma Pwint" userId="449f83a1-6c2c-4aa6-b0b3-922b4bd33df4" providerId="ADAL" clId="{C6D6B748-C7E4-466B-B668-7F7DF0357E31}" dt="2026-04-21T22:18:37.326" v="246" actId="20577"/>
      <pc:docMkLst>
        <pc:docMk/>
      </pc:docMkLst>
      <pc:sldChg chg="modSp">
        <pc:chgData name="Koko, Ma Pwint" userId="449f83a1-6c2c-4aa6-b0b3-922b4bd33df4" providerId="ADAL" clId="{C6D6B748-C7E4-466B-B668-7F7DF0357E31}" dt="2026-04-21T22:14:49.789" v="39" actId="20577"/>
        <pc:sldMkLst>
          <pc:docMk/>
          <pc:sldMk cId="932260397" sldId="259"/>
        </pc:sldMkLst>
        <pc:spChg chg="mod">
          <ac:chgData name="Koko, Ma Pwint" userId="449f83a1-6c2c-4aa6-b0b3-922b4bd33df4" providerId="ADAL" clId="{C6D6B748-C7E4-466B-B668-7F7DF0357E31}" dt="2026-04-21T22:14:49.789" v="39" actId="20577"/>
          <ac:spMkLst>
            <pc:docMk/>
            <pc:sldMk cId="932260397" sldId="259"/>
            <ac:spMk id="4" creationId="{D2CAF90E-8B11-471A-BCE2-E081B533A8B0}"/>
          </ac:spMkLst>
        </pc:spChg>
      </pc:sldChg>
      <pc:sldChg chg="modSp">
        <pc:chgData name="Koko, Ma Pwint" userId="449f83a1-6c2c-4aa6-b0b3-922b4bd33df4" providerId="ADAL" clId="{C6D6B748-C7E4-466B-B668-7F7DF0357E31}" dt="2026-04-21T22:17:10.206" v="173" actId="20577"/>
        <pc:sldMkLst>
          <pc:docMk/>
          <pc:sldMk cId="3103238507" sldId="299"/>
        </pc:sldMkLst>
        <pc:spChg chg="mod">
          <ac:chgData name="Koko, Ma Pwint" userId="449f83a1-6c2c-4aa6-b0b3-922b4bd33df4" providerId="ADAL" clId="{C6D6B748-C7E4-466B-B668-7F7DF0357E31}" dt="2026-04-21T22:17:10.206" v="173" actId="20577"/>
          <ac:spMkLst>
            <pc:docMk/>
            <pc:sldMk cId="3103238507" sldId="299"/>
            <ac:spMk id="14" creationId="{66C44FED-2D10-4ED0-99AD-9FF527538A9F}"/>
          </ac:spMkLst>
        </pc:spChg>
      </pc:sldChg>
      <pc:sldChg chg="addSp delSp modSp">
        <pc:chgData name="Koko, Ma Pwint" userId="449f83a1-6c2c-4aa6-b0b3-922b4bd33df4" providerId="ADAL" clId="{C6D6B748-C7E4-466B-B668-7F7DF0357E31}" dt="2026-04-21T22:14:15.245" v="26" actId="1036"/>
        <pc:sldMkLst>
          <pc:docMk/>
          <pc:sldMk cId="2969248485" sldId="313"/>
        </pc:sldMkLst>
        <pc:spChg chg="mod">
          <ac:chgData name="Koko, Ma Pwint" userId="449f83a1-6c2c-4aa6-b0b3-922b4bd33df4" providerId="ADAL" clId="{C6D6B748-C7E4-466B-B668-7F7DF0357E31}" dt="2026-04-21T22:14:15.245" v="26" actId="1036"/>
          <ac:spMkLst>
            <pc:docMk/>
            <pc:sldMk cId="2969248485" sldId="313"/>
            <ac:spMk id="7" creationId="{90CCACCF-3DE6-427B-85B5-8174D5B234F5}"/>
          </ac:spMkLst>
        </pc:spChg>
        <pc:spChg chg="mod">
          <ac:chgData name="Koko, Ma Pwint" userId="449f83a1-6c2c-4aa6-b0b3-922b4bd33df4" providerId="ADAL" clId="{C6D6B748-C7E4-466B-B668-7F7DF0357E31}" dt="2026-04-21T22:06:57.397" v="19" actId="1035"/>
          <ac:spMkLst>
            <pc:docMk/>
            <pc:sldMk cId="2969248485" sldId="313"/>
            <ac:spMk id="16" creationId="{B1737879-E9E7-48CF-966C-80C5EFE2A88D}"/>
          </ac:spMkLst>
        </pc:spChg>
        <pc:picChg chg="add mod">
          <ac:chgData name="Koko, Ma Pwint" userId="449f83a1-6c2c-4aa6-b0b3-922b4bd33df4" providerId="ADAL" clId="{C6D6B748-C7E4-466B-B668-7F7DF0357E31}" dt="2026-04-21T22:14:10.292" v="21" actId="1036"/>
          <ac:picMkLst>
            <pc:docMk/>
            <pc:sldMk cId="2969248485" sldId="313"/>
            <ac:picMk id="4" creationId="{4CE3794F-4DAE-45F2-B468-DAFB0862AA73}"/>
          </ac:picMkLst>
        </pc:picChg>
        <pc:picChg chg="del">
          <ac:chgData name="Koko, Ma Pwint" userId="449f83a1-6c2c-4aa6-b0b3-922b4bd33df4" providerId="ADAL" clId="{C6D6B748-C7E4-466B-B668-7F7DF0357E31}" dt="2026-04-21T22:06:18.917" v="0" actId="478"/>
          <ac:picMkLst>
            <pc:docMk/>
            <pc:sldMk cId="2969248485" sldId="313"/>
            <ac:picMk id="5" creationId="{0F69A21E-7B8C-4398-9E54-D9F717CD0212}"/>
          </ac:picMkLst>
        </pc:picChg>
      </pc:sldChg>
      <pc:sldChg chg="modSp">
        <pc:chgData name="Koko, Ma Pwint" userId="449f83a1-6c2c-4aa6-b0b3-922b4bd33df4" providerId="ADAL" clId="{C6D6B748-C7E4-466B-B668-7F7DF0357E31}" dt="2026-04-21T22:18:37.326" v="246" actId="20577"/>
        <pc:sldMkLst>
          <pc:docMk/>
          <pc:sldMk cId="21725818" sldId="332"/>
        </pc:sldMkLst>
        <pc:graphicFrameChg chg="mod">
          <ac:chgData name="Koko, Ma Pwint" userId="449f83a1-6c2c-4aa6-b0b3-922b4bd33df4" providerId="ADAL" clId="{C6D6B748-C7E4-466B-B668-7F7DF0357E31}" dt="2026-04-21T22:18:37.326" v="246" actId="20577"/>
          <ac:graphicFrameMkLst>
            <pc:docMk/>
            <pc:sldMk cId="21725818" sldId="332"/>
            <ac:graphicFrameMk id="6" creationId="{00000000-0000-0000-0000-000000000000}"/>
          </ac:graphicFrameMkLst>
        </pc:graphicFrameChg>
      </pc:sld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diagrams/_rels/data10.xml.rels><?xml version="1.0" encoding="UTF-8" standalone="yes"?>
<Relationships xmlns="http://schemas.openxmlformats.org/package/2006/relationships"><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hyperlink" Target="https://www.tacomacc.edu/academics-programs/academic-support/the-center" TargetMode="External"/><Relationship Id="rId7" Type="http://schemas.openxmlformats.org/officeDocument/2006/relationships/hyperlink" Target="https://www.tacomacc.edu/costs-admission/scholarships-funding/workforce/workforce-community-partners" TargetMode="External"/><Relationship Id="rId12" Type="http://schemas.openxmlformats.org/officeDocument/2006/relationships/image" Target="../media/image45.png"/><Relationship Id="rId2" Type="http://schemas.openxmlformats.org/officeDocument/2006/relationships/hyperlink" Target="https://tacomacc.instructure.com/enroll/6W98RP"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ww.tacomacc.edu/costs-admission/scholarships-funding/workforce/workforce-resources" TargetMode="External"/><Relationship Id="rId11" Type="http://schemas.openxmlformats.org/officeDocument/2006/relationships/image" Target="../media/image44.svg"/><Relationship Id="rId5" Type="http://schemas.openxmlformats.org/officeDocument/2006/relationships/hyperlink" Target="https://worksource-pierce.org/" TargetMode="External"/><Relationship Id="rId10" Type="http://schemas.openxmlformats.org/officeDocument/2006/relationships/image" Target="../media/image43.png"/><Relationship Id="rId4" Type="http://schemas.openxmlformats.org/officeDocument/2006/relationships/hyperlink" Target="https://www.tacomacc.edu/tcc-life/career_center/" TargetMode="External"/><Relationship Id="rId9"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_rels/drawing10.xml.rels><?xml version="1.0" encoding="UTF-8" standalone="yes"?>
<Relationships xmlns="http://schemas.openxmlformats.org/package/2006/relationships"><Relationship Id="rId2" Type="http://schemas.openxmlformats.org/officeDocument/2006/relationships/hyperlink" Target="https://www.tacomacc.edu/costs-admission/financial-aid/" TargetMode="External"/><Relationship Id="rId1" Type="http://schemas.openxmlformats.org/officeDocument/2006/relationships/hyperlink" Target="mailto:ksauna@mdc-hope.org"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hyperlink" Target="https://www.tacomacc.edu/academics-programs/academic-support/the-center" TargetMode="External"/><Relationship Id="rId7" Type="http://schemas.openxmlformats.org/officeDocument/2006/relationships/hyperlink" Target="https://worksource-pierce.org/" TargetMode="External"/><Relationship Id="rId12" Type="http://schemas.openxmlformats.org/officeDocument/2006/relationships/image" Target="../media/image45.png"/><Relationship Id="rId2" Type="http://schemas.openxmlformats.org/officeDocument/2006/relationships/hyperlink" Target="https://tacomacc.instructure.com/enroll/6W98RP" TargetMode="External"/><Relationship Id="rId1" Type="http://schemas.openxmlformats.org/officeDocument/2006/relationships/hyperlink" Target="https://www.tacomacc.edu/help/im-a-current-student" TargetMode="External"/><Relationship Id="rId6" Type="http://schemas.openxmlformats.org/officeDocument/2006/relationships/hyperlink" Target="https://www.tacomacc.edu/tcc-life/career_center/" TargetMode="External"/><Relationship Id="rId11" Type="http://schemas.openxmlformats.org/officeDocument/2006/relationships/hyperlink" Target="https://www.tacomacc.edu/costs-admission/scholarships-funding/workforce/workforce-community-partners" TargetMode="External"/><Relationship Id="rId5" Type="http://schemas.openxmlformats.org/officeDocument/2006/relationships/image" Target="../media/image42.svg"/><Relationship Id="rId10" Type="http://schemas.openxmlformats.org/officeDocument/2006/relationships/hyperlink" Target="https://www.tacomacc.edu/costs-admission/scholarships-funding/workforce/workforce-resources" TargetMode="External"/><Relationship Id="rId4" Type="http://schemas.openxmlformats.org/officeDocument/2006/relationships/image" Target="../media/image41.png"/><Relationship Id="rId9"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3927A918-83A4-4039-995E-F0BE030B2965}">
      <dgm:prSet phldrT="[Text]"/>
      <dgm:spPr/>
      <dgm:t>
        <a:bodyPr/>
        <a:lstStyle/>
        <a:p>
          <a:r>
            <a:rPr lang="en-US" dirty="0">
              <a:solidFill>
                <a:schemeClr val="tx1"/>
              </a:solidFill>
            </a:rPr>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E92BB488-8D5A-4D2E-A9AC-AFE7C004E8C4}">
      <dgm:prSet phldrT="[Text]"/>
      <dgm:spPr/>
      <dgm:t>
        <a:bodyPr/>
        <a:lstStyle/>
        <a:p>
          <a:r>
            <a:rPr lang="en-US" dirty="0">
              <a:solidFill>
                <a:schemeClr val="tx1"/>
              </a:solidFill>
            </a:rPr>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dirty="0">
              <a:latin typeface="+mn-lt"/>
            </a:rPr>
            <a:t>Complete &amp; Submit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dirty="0">
              <a:solidFill>
                <a:schemeClr val="tx1"/>
              </a:solidFill>
            </a:rPr>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dirty="0">
              <a:latin typeface="+mn-lt"/>
            </a:rPr>
            <a:t>Review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dirty="0">
            <a:latin typeface="+mj-lt"/>
          </a:endParaRPr>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0B816A3C-D3B9-477D-B00E-2CD86B6EF381}">
      <dgm:prSet phldrT="[Text]"/>
      <dgm:spPr/>
      <dgm:t>
        <a:bodyPr/>
        <a:lstStyle/>
        <a:p>
          <a:pPr algn="l"/>
          <a:endParaRPr lang="en-US" b="1" dirty="0">
            <a:latin typeface="+mj-lt"/>
          </a:endParaRPr>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DAD2345B-CCCE-4152-8AD6-11823A37D3B3}">
      <dgm:prSet phldrT="[Text]"/>
      <dgm:spPr/>
      <dgm:t>
        <a:bodyPr/>
        <a:lstStyle/>
        <a:p>
          <a:pPr algn="l"/>
          <a:r>
            <a:rPr lang="en-US" b="1" dirty="0">
              <a:latin typeface="+mj-lt"/>
            </a:rPr>
            <a:t>Overview of Workforce Programs </a:t>
          </a:r>
        </a:p>
      </dgm:t>
    </dgm:pt>
    <dgm:pt modelId="{569C0591-2E3E-4896-9127-D8C8A62542CB}" type="sibTrans" cxnId="{7316E991-2B98-4689-A9BA-1BAE49604484}">
      <dgm:prSet/>
      <dgm:spPr/>
      <dgm:t>
        <a:bodyPr/>
        <a:lstStyle/>
        <a:p>
          <a:endParaRPr lang="en-US"/>
        </a:p>
      </dgm:t>
    </dgm:pt>
    <dgm:pt modelId="{C32DAEE1-9D17-4C09-976A-7A57AFC0A96C}" type="parTrans" cxnId="{7316E991-2B98-4689-A9BA-1BAE49604484}">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3">
        <dgm:presLayoutVars>
          <dgm:chMax val="1"/>
          <dgm:bulletEnabled val="1"/>
        </dgm:presLayoutVars>
      </dgm:prSet>
      <dgm:spPr/>
    </dgm:pt>
    <dgm:pt modelId="{13CF2437-0556-41BD-AEFB-1773753DEDC0}" type="pres">
      <dgm:prSet presAssocID="{3927A918-83A4-4039-995E-F0BE030B2965}" presName="descendantText" presStyleLbl="alignAcc1" presStyleIdx="0" presStyleCnt="3">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3">
        <dgm:presLayoutVars>
          <dgm:chMax val="1"/>
          <dgm:bulletEnabled val="1"/>
        </dgm:presLayoutVars>
      </dgm:prSet>
      <dgm:spPr/>
    </dgm:pt>
    <dgm:pt modelId="{C279FAA4-FCA3-4D0A-92ED-607EFDA0EB06}" type="pres">
      <dgm:prSet presAssocID="{E92BB488-8D5A-4D2E-A9AC-AFE7C004E8C4}" presName="descendantText" presStyleLbl="alignAcc1" presStyleIdx="1" presStyleCnt="3">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3">
        <dgm:presLayoutVars>
          <dgm:chMax val="1"/>
          <dgm:bulletEnabled val="1"/>
        </dgm:presLayoutVars>
      </dgm:prSet>
      <dgm:spPr/>
    </dgm:pt>
    <dgm:pt modelId="{5DB75ABA-A1E2-4A5A-9A97-8C7E0C8874A9}" type="pres">
      <dgm:prSet presAssocID="{BDD72F96-A0E1-4F8D-BDD2-BA5BA38D0881}" presName="descendantText" presStyleLbl="alignAcc1" presStyleIdx="2" presStyleCnt="3" custLinFactNeighborX="22" custLinFactNeighborY="-225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custT="1"/>
      <dgm:spPr>
        <a:solidFill>
          <a:schemeClr val="accent1">
            <a:lumMod val="75000"/>
          </a:schemeClr>
        </a:solidFill>
      </dgm:spPr>
      <dgm:t>
        <a:bodyPr/>
        <a:lstStyle/>
        <a:p>
          <a:r>
            <a:rPr lang="en-US" sz="1200" b="1" dirty="0">
              <a:latin typeface="Arial "/>
            </a:rPr>
            <a:t>FAFSA/WASFA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a:solidFill>
          <a:srgbClr val="FFC000">
            <a:alpha val="90000"/>
          </a:srgbClr>
        </a:solidFill>
      </dgm:spPr>
      <dgm:t>
        <a:bodyPr/>
        <a:lstStyle/>
        <a:p>
          <a:pPr rtl="0">
            <a:lnSpc>
              <a:spcPct val="100000"/>
            </a:lnSpc>
            <a:spcAft>
              <a:spcPts val="0"/>
            </a:spcAft>
          </a:pPr>
          <a:r>
            <a:rPr lang="en-US" sz="1200" b="1" dirty="0">
              <a:latin typeface="Arial "/>
            </a:rPr>
            <a:t>FAFSA</a:t>
          </a:r>
          <a:r>
            <a:rPr lang="en-US" sz="1200" dirty="0">
              <a:latin typeface="Arial "/>
            </a:rPr>
            <a:t>- Free Application for Federal Student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WASFA- </a:t>
          </a:r>
          <a:r>
            <a:rPr lang="en-US" sz="1200" b="0" dirty="0">
              <a:latin typeface="Arial "/>
            </a:rPr>
            <a:t>Washington Application for State Financial Aid</a:t>
          </a:r>
        </a:p>
        <a:p>
          <a:pPr rtl="0">
            <a:lnSpc>
              <a:spcPct val="100000"/>
            </a:lnSpc>
            <a:spcAft>
              <a:spcPts val="0"/>
            </a:spcAft>
          </a:pPr>
          <a:endParaRPr lang="en-US" sz="1200" b="1" dirty="0">
            <a:latin typeface="Arial "/>
          </a:endParaRPr>
        </a:p>
        <a:p>
          <a:pPr rtl="0">
            <a:lnSpc>
              <a:spcPct val="100000"/>
            </a:lnSpc>
            <a:spcAft>
              <a:spcPts val="0"/>
            </a:spcAft>
          </a:pPr>
          <a:r>
            <a:rPr lang="en-US" sz="1200" b="1" dirty="0">
              <a:latin typeface="Arial "/>
            </a:rPr>
            <a:t>FAFSA &amp; WASFA Completion Assistance: </a:t>
          </a:r>
          <a:endParaRPr lang="en-US" sz="1200" dirty="0">
            <a:latin typeface="Arial "/>
          </a:endParaRPr>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custT="1"/>
      <dgm:spPr>
        <a:solidFill>
          <a:srgbClr val="FFC000"/>
        </a:solidFill>
      </dgm:spPr>
      <dgm:t>
        <a:bodyPr/>
        <a:lstStyle/>
        <a:p>
          <a:pPr rtl="0"/>
          <a:r>
            <a:rPr lang="en-US" sz="1200" b="1" dirty="0">
              <a:solidFill>
                <a:schemeClr val="tx1"/>
              </a:solidFill>
              <a:latin typeface="Arial "/>
            </a:rPr>
            <a:t>FAFSA/WASFA Tips</a:t>
          </a:r>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custT="1"/>
      <dgm:spPr>
        <a:solidFill>
          <a:schemeClr val="accent1">
            <a:lumMod val="75000"/>
          </a:schemeClr>
        </a:solidFill>
      </dgm:spPr>
      <dgm:t>
        <a:bodyPr/>
        <a:lstStyle/>
        <a:p>
          <a:pPr rtl="0"/>
          <a:r>
            <a:rPr lang="en-US" sz="1200" b="1" dirty="0">
              <a:latin typeface="Arial "/>
            </a:rPr>
            <a:t>Helpful Hints</a:t>
          </a:r>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A66E8819-086C-44CD-A2DD-B07CC599D412}">
      <dgm:prSet custT="1"/>
      <dgm:spPr>
        <a:solidFill>
          <a:srgbClr val="FFCC00"/>
        </a:solidFill>
      </dgm:spPr>
      <dgm:t>
        <a:bodyPr/>
        <a:lstStyle/>
        <a:p>
          <a:pPr rtl="0"/>
          <a:r>
            <a:rPr lang="en-US" sz="1200" b="1" dirty="0">
              <a:solidFill>
                <a:schemeClr val="tx1"/>
              </a:solidFill>
              <a:latin typeface="Arial "/>
            </a:rPr>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a:solidFill>
          <a:schemeClr val="accent1">
            <a:lumMod val="75000"/>
            <a:alpha val="90000"/>
          </a:schemeClr>
        </a:solidFill>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Grants : </a:t>
          </a:r>
          <a:r>
            <a:rPr lang="en-US" sz="1200" dirty="0">
              <a:solidFill>
                <a:schemeClr val="bg1"/>
              </a:solidFill>
              <a:latin typeface="Arial "/>
            </a:rPr>
            <a:t>Free money; no repayment </a:t>
          </a:r>
          <a:r>
            <a:rPr lang="en-US" sz="1200" b="1" dirty="0">
              <a:solidFill>
                <a:schemeClr val="bg1"/>
              </a:solidFill>
              <a:latin typeface="Arial "/>
            </a:rPr>
            <a:t>if</a:t>
          </a:r>
          <a:r>
            <a:rPr lang="en-US" sz="1200" dirty="0">
              <a:solidFill>
                <a:schemeClr val="bg1"/>
              </a:solidFill>
              <a:latin typeface="Arial "/>
            </a:rPr>
            <a:t> you maintain academic progress.</a:t>
          </a:r>
          <a:endParaRPr lang="en-US" sz="1200" b="0"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Scholarships: </a:t>
          </a:r>
          <a:r>
            <a:rPr lang="en-US" sz="1200" b="0" i="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dirty="0">
              <a:solidFill>
                <a:schemeClr val="bg1"/>
              </a:solidFill>
              <a:latin typeface="Arial "/>
            </a:rPr>
            <a:t>Federal/State Work-study: </a:t>
          </a:r>
          <a:r>
            <a:rPr lang="en-US" sz="1200" b="0" i="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dirty="0">
              <a:solidFill>
                <a:schemeClr val="bg1"/>
              </a:solidFill>
              <a:latin typeface="Arial "/>
            </a:rPr>
            <a:t>Loans: </a:t>
          </a:r>
          <a:r>
            <a:rPr lang="en-US" sz="1200" b="0" i="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39BF50E5-6437-4394-B393-859D1FEA9A35}">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Complete NOW</a:t>
          </a:r>
        </a:p>
        <a:p>
          <a:pPr rtl="0">
            <a:buNone/>
          </a:pPr>
          <a:endParaRPr lang="en-US" sz="1200" b="1" dirty="0">
            <a:solidFill>
              <a:schemeClr val="bg1"/>
            </a:solidFill>
            <a:latin typeface="Arial "/>
          </a:endParaRP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custT="1"/>
      <dgm:spPr>
        <a:solidFill>
          <a:srgbClr val="FFC000">
            <a:alpha val="90000"/>
          </a:srgbClr>
        </a:solidFill>
      </dgm:spPr>
      <dgm:t>
        <a:bodyPr/>
        <a:lstStyle/>
        <a:p>
          <a:pPr rtl="0">
            <a:buFont typeface="Wingdings" panose="05000000000000000000" pitchFamily="2" charset="2"/>
            <a:buChar char="ü"/>
          </a:pPr>
          <a:r>
            <a:rPr lang="en-US" sz="1200" b="1" dirty="0">
              <a:latin typeface="Arial "/>
            </a:rPr>
            <a:t>Visit TCC Financial Aid website for updates </a:t>
          </a:r>
          <a:r>
            <a:rPr lang="en-US" sz="1200" b="1" dirty="0">
              <a:solidFill>
                <a:srgbClr val="333333"/>
              </a:solidFill>
              <a:latin typeface="Arial "/>
              <a:cs typeface="Segoe UI"/>
              <a:hlinkClick xmlns:r="http://schemas.openxmlformats.org/officeDocument/2006/relationships" r:id="rId1"/>
            </a:rPr>
            <a:t>TCC Financial Aid Page</a:t>
          </a:r>
          <a:endParaRPr lang="en-US" sz="1200" b="1" dirty="0">
            <a:solidFill>
              <a:srgbClr val="333333"/>
            </a:solidFill>
            <a:latin typeface="Arial "/>
            <a:cs typeface="Segoe UI"/>
          </a:endParaRPr>
        </a:p>
        <a:p>
          <a:pPr rtl="0">
            <a:buFont typeface="Wingdings" panose="05000000000000000000" pitchFamily="2" charset="2"/>
            <a:buChar char="ü"/>
          </a:pPr>
          <a:endParaRPr lang="en-US" sz="500" b="1" dirty="0">
            <a:solidFill>
              <a:srgbClr val="333333"/>
            </a:solidFill>
            <a:latin typeface="Arial "/>
            <a:cs typeface="Segoe UI"/>
          </a:endParaRPr>
        </a:p>
        <a:p>
          <a:pPr algn="l" rtl="0">
            <a:buNone/>
          </a:pPr>
          <a:r>
            <a:rPr lang="en-US" sz="1200" b="1" dirty="0">
              <a:solidFill>
                <a:srgbClr val="333333"/>
              </a:solidFill>
              <a:latin typeface="Arial "/>
              <a:cs typeface="Segoe UI"/>
            </a:rPr>
            <a:t>Self- enroll in Financial Aid and Planning Canvas Course</a:t>
          </a:r>
        </a:p>
        <a:p>
          <a:pPr algn="l" rtl="0">
            <a:buNone/>
          </a:pPr>
          <a:endParaRPr lang="en-US" sz="500" b="1" dirty="0">
            <a:solidFill>
              <a:srgbClr val="333333"/>
            </a:solidFill>
            <a:latin typeface="Arial "/>
            <a:cs typeface="Segoe UI"/>
          </a:endParaRPr>
        </a:p>
        <a:p>
          <a:pPr rtl="0">
            <a:buNone/>
          </a:pPr>
          <a:r>
            <a:rPr lang="en-US" sz="1200" b="1" dirty="0">
              <a:latin typeface="Arial "/>
            </a:rPr>
            <a:t>Check Your Student Email Regularly</a:t>
          </a:r>
        </a:p>
        <a:p>
          <a:pPr rtl="0">
            <a:buNone/>
          </a:pPr>
          <a:endParaRPr lang="en-US" sz="500" b="1" dirty="0">
            <a:latin typeface="Arial "/>
          </a:endParaRPr>
        </a:p>
        <a:p>
          <a:pPr rtl="0">
            <a:buNone/>
          </a:pPr>
          <a:r>
            <a:rPr lang="en-US" sz="1200" b="1" dirty="0">
              <a:latin typeface="Arial "/>
            </a:rPr>
            <a:t>Monitor your </a:t>
          </a:r>
          <a:r>
            <a:rPr lang="en-US" sz="1200" b="1" dirty="0" err="1">
              <a:latin typeface="Arial "/>
            </a:rPr>
            <a:t>ctcLink</a:t>
          </a:r>
          <a:r>
            <a:rPr lang="en-US" sz="1200" b="1" dirty="0">
              <a:latin typeface="Arial "/>
            </a:rPr>
            <a:t>, “To Do” list</a:t>
          </a:r>
        </a:p>
        <a:p>
          <a:pPr rtl="0">
            <a:buNone/>
          </a:pPr>
          <a:endParaRPr lang="en-US" sz="500" b="1" dirty="0">
            <a:latin typeface="Arial "/>
          </a:endParaRPr>
        </a:p>
        <a:p>
          <a:pPr rtl="0">
            <a:buNone/>
          </a:pPr>
          <a:r>
            <a:rPr lang="en-US" sz="1200" b="1" dirty="0">
              <a:latin typeface="Arial "/>
            </a:rPr>
            <a:t>Complete any requested documents promptly</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a:solidFill>
          <a:schemeClr val="accent1">
            <a:lumMod val="75000"/>
            <a:alpha val="90000"/>
          </a:schemeClr>
        </a:solidFill>
      </dgm:spPr>
      <dgm:t>
        <a:bodyPr/>
        <a:lstStyle/>
        <a:p>
          <a:pPr rtl="0">
            <a:buNone/>
          </a:pPr>
          <a:r>
            <a:rPr lang="en-US" sz="1200" b="1" dirty="0">
              <a:solidFill>
                <a:schemeClr val="bg1"/>
              </a:solidFill>
              <a:latin typeface="Arial "/>
            </a:rPr>
            <a:t>Submission is only complete once:</a:t>
          </a:r>
          <a:endParaRPr lang="en-US" sz="1200" b="1" dirty="0">
            <a:solidFill>
              <a:schemeClr val="bg1"/>
            </a:solidFill>
            <a:latin typeface="Arial "/>
            <a:cs typeface="Calibri Light" panose="020F0302020204030204"/>
          </a:endParaRP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8CCE444D-AA77-4FA4-809C-288E51466778}">
      <dgm:prSet custT="1"/>
      <dgm:spPr>
        <a:solidFill>
          <a:schemeClr val="accent1">
            <a:lumMod val="75000"/>
            <a:alpha val="90000"/>
          </a:schemeClr>
        </a:solidFill>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dirty="0">
            <a:solidFill>
              <a:schemeClr val="bg1"/>
            </a:solidFill>
            <a:latin typeface="Arial "/>
          </a:endParaRPr>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a:solidFill>
          <a:srgbClr val="FFC000">
            <a:alpha val="90000"/>
          </a:srgbClr>
        </a:solidFill>
      </dgm:spPr>
      <dgm:t>
        <a:bodyPr/>
        <a:lstStyle/>
        <a:p>
          <a:pPr rtl="0">
            <a:lnSpc>
              <a:spcPct val="100000"/>
            </a:lnSpc>
            <a:spcAft>
              <a:spcPts val="0"/>
            </a:spcAft>
          </a:pPr>
          <a:endParaRPr lang="en-US" sz="1200" dirty="0">
            <a:latin typeface="Arial "/>
          </a:endParaRPr>
        </a:p>
        <a:p>
          <a:pPr rtl="0">
            <a:lnSpc>
              <a:spcPct val="100000"/>
            </a:lnSpc>
            <a:spcAft>
              <a:spcPts val="0"/>
            </a:spcAft>
          </a:pPr>
          <a:r>
            <a:rPr lang="en-US" sz="1200" b="1" dirty="0">
              <a:latin typeface="Arial "/>
            </a:rPr>
            <a:t>Khushnum Sauna</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a:solidFill>
          <a:srgbClr val="FFC000">
            <a:alpha val="90000"/>
          </a:srgbClr>
        </a:solidFill>
      </dgm:spPr>
      <dgm:t>
        <a:bodyPr/>
        <a:lstStyle/>
        <a:p>
          <a:pPr rtl="0">
            <a:lnSpc>
              <a:spcPct val="100000"/>
            </a:lnSpc>
            <a:spcAft>
              <a:spcPts val="0"/>
            </a:spcAft>
          </a:pPr>
          <a:r>
            <a:rPr lang="en-US" sz="1200" dirty="0">
              <a:latin typeface="Arial "/>
            </a:rPr>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a:solidFill>
          <a:srgbClr val="FFC000">
            <a:alpha val="90000"/>
          </a:srgbClr>
        </a:solidFill>
      </dgm:spPr>
      <dgm:t>
        <a:bodyPr/>
        <a:lstStyle/>
        <a:p>
          <a:pPr rtl="0">
            <a:lnSpc>
              <a:spcPct val="100000"/>
            </a:lnSpc>
            <a:spcAft>
              <a:spcPts val="0"/>
            </a:spcAft>
          </a:pPr>
          <a:r>
            <a:rPr lang="en-US" sz="1200" dirty="0">
              <a:latin typeface="Arial "/>
              <a:hlinkClick xmlns:r="http://schemas.openxmlformats.org/officeDocument/2006/relationships" r:id="rId2"/>
            </a:rPr>
            <a:t>ksauna@mdc-hope.org</a:t>
          </a: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a:p>
          <a:pPr rtl="0">
            <a:lnSpc>
              <a:spcPct val="100000"/>
            </a:lnSpc>
            <a:spcAft>
              <a:spcPts val="0"/>
            </a:spcAft>
          </a:pPr>
          <a:endParaRPr lang="en-US" sz="1200" dirty="0">
            <a:latin typeface="Arial "/>
          </a:endParaRP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a:solidFill>
          <a:srgbClr val="FFC000">
            <a:alpha val="90000"/>
          </a:srgbClr>
        </a:solidFill>
      </dgm:spPr>
      <dgm:t>
        <a:bodyPr/>
        <a:lstStyle/>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a:p>
          <a:pPr rtl="0">
            <a:lnSpc>
              <a:spcPct val="90000"/>
            </a:lnSpc>
            <a:spcAft>
              <a:spcPct val="35000"/>
            </a:spcAft>
          </a:pPr>
          <a:endParaRPr lang="en-US" sz="1200" dirty="0">
            <a:latin typeface="Arial "/>
          </a:endParaRPr>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9D2F1C90-7301-4BCA-8937-53269CC0D2BD}">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FAFSA/WASFA is submitted</a:t>
          </a:r>
        </a:p>
        <a:p>
          <a:pPr>
            <a:buFont typeface="Wingdings" panose="05000000000000000000" pitchFamily="2" charset="2"/>
            <a:buChar char="ü"/>
          </a:pPr>
          <a:endParaRPr lang="en-US" sz="1200" b="1" dirty="0">
            <a:solidFill>
              <a:schemeClr val="bg1"/>
            </a:solidFill>
            <a:latin typeface="Arial "/>
          </a:endParaRPr>
        </a:p>
      </dgm:t>
    </dgm:pt>
    <dgm:pt modelId="{9751B5B8-FAF2-45FD-B50B-530133970C8C}" type="parTrans" cxnId="{980E03DA-B4C3-48CA-A8CD-1BF90A3D0349}">
      <dgm:prSet/>
      <dgm:spPr/>
      <dgm:t>
        <a:bodyPr/>
        <a:lstStyle/>
        <a:p>
          <a:endParaRPr lang="en-US"/>
        </a:p>
      </dgm:t>
    </dgm:pt>
    <dgm:pt modelId="{13A1CCC8-80AA-489E-8EF6-3A184B040A3C}" type="sibTrans" cxnId="{980E03DA-B4C3-48CA-A8CD-1BF90A3D0349}">
      <dgm:prSet/>
      <dgm:spPr/>
      <dgm:t>
        <a:bodyPr/>
        <a:lstStyle/>
        <a:p>
          <a:endParaRPr lang="en-US"/>
        </a:p>
      </dgm:t>
    </dgm:pt>
    <dgm:pt modelId="{CBAFE9D8-AA79-417A-9875-D79ECC965EF6}">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You’ve applied to TCC</a:t>
          </a:r>
        </a:p>
        <a:p>
          <a:pPr>
            <a:buFont typeface="Wingdings" panose="05000000000000000000" pitchFamily="2" charset="2"/>
            <a:buChar char="ü"/>
          </a:pPr>
          <a:endParaRPr lang="en-US" sz="1200" b="1" dirty="0">
            <a:solidFill>
              <a:schemeClr val="bg1"/>
            </a:solidFill>
            <a:latin typeface="Arial "/>
          </a:endParaRPr>
        </a:p>
      </dgm:t>
    </dgm:pt>
    <dgm:pt modelId="{FD3D852B-FB2C-477B-A5EA-EAD164E071D6}" type="parTrans" cxnId="{E7FD2EF4-5078-4D98-A6E8-F65A2E26495B}">
      <dgm:prSet/>
      <dgm:spPr/>
      <dgm:t>
        <a:bodyPr/>
        <a:lstStyle/>
        <a:p>
          <a:endParaRPr lang="en-US"/>
        </a:p>
      </dgm:t>
    </dgm:pt>
    <dgm:pt modelId="{5C92B1AF-8D79-481F-A7DF-D36B8075249E}" type="sibTrans" cxnId="{E7FD2EF4-5078-4D98-A6E8-F65A2E26495B}">
      <dgm:prSet/>
      <dgm:spPr/>
      <dgm:t>
        <a:bodyPr/>
        <a:lstStyle/>
        <a:p>
          <a:endParaRPr lang="en-US"/>
        </a:p>
      </dgm:t>
    </dgm:pt>
    <dgm:pt modelId="{AA4BBE0B-5441-425E-9445-0F503F11E56E}">
      <dgm:prSet custT="1"/>
      <dgm:spPr>
        <a:solidFill>
          <a:schemeClr val="accent1">
            <a:lumMod val="75000"/>
            <a:alpha val="90000"/>
          </a:schemeClr>
        </a:solidFill>
      </dgm:spPr>
      <dgm:t>
        <a:bodyPr/>
        <a:lstStyle/>
        <a:p>
          <a:pPr>
            <a:buFont typeface="Wingdings" panose="05000000000000000000" pitchFamily="2" charset="2"/>
            <a:buChar char="ü"/>
          </a:pPr>
          <a:r>
            <a:rPr lang="en-US" sz="1200" b="1" dirty="0">
              <a:solidFill>
                <a:schemeClr val="bg1"/>
              </a:solidFill>
              <a:latin typeface="Arial "/>
            </a:rPr>
            <a:t>All requested documents are turned in</a:t>
          </a:r>
        </a:p>
      </dgm:t>
    </dgm:pt>
    <dgm:pt modelId="{B335B74D-2A5B-4AC8-8F93-8DAF23417D88}" type="parTrans" cxnId="{EA0206C9-83A9-4139-B89A-63E3840F937A}">
      <dgm:prSet/>
      <dgm:spPr/>
      <dgm:t>
        <a:bodyPr/>
        <a:lstStyle/>
        <a:p>
          <a:endParaRPr lang="en-US"/>
        </a:p>
      </dgm:t>
    </dgm:pt>
    <dgm:pt modelId="{7296D198-0914-4F55-BDE1-0FF1D6FB1E69}" type="sibTrans" cxnId="{EA0206C9-83A9-4139-B89A-63E3840F937A}">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custScaleX="105216">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custLinFactNeighborY="-1336">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4" presId="urn:microsoft.com/office/officeart/2016/7/layout/ChevronBlockProcess"/>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2" destOrd="0" parTransId="{92D8BEAA-0D8C-4137-B714-E7212D8DEC91}" sibTransId="{983612DB-8E23-4B64-AE5B-2A5B62618AFF}"/>
    <dgm:cxn modelId="{1CF43D14-3497-4CA1-B4CB-B7D09B681A37}" srcId="{E37ABA59-B45D-4916-9150-1D0F749863EA}" destId="{1BF16804-AEAE-491E-BE9A-05CCA43949A5}" srcOrd="1" destOrd="0" parTransId="{8C4BFA33-402D-4086-9A05-CEDB81FADAED}" sibTransId="{50F528BA-C094-45A0-9FF1-194BB38199DE}"/>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2"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5"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3" destOrd="0" parTransId="{04E5848E-9C18-4440-B827-ED1ECE7EBB97}" sibTransId="{243EF84F-55CE-4B02-8ADD-4E8F827C67C5}"/>
    <dgm:cxn modelId="{25532781-D8A9-411C-BD48-FD1CE06A0EE2}" srcId="{F7812482-A81B-4208-A615-6606E197CBA2}" destId="{E4AA1FDE-6DA2-4B88-9291-F443F8858B43}" srcOrd="5"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4" destOrd="0" parTransId="{81A352A7-CD4F-4445-AF5C-C4D9367AC58A}" sibTransId="{FC4F4BBB-1287-4F7F-9DBE-00480D90CD91}"/>
    <dgm:cxn modelId="{4872BB99-E5A6-416B-B57E-FDF116978306}" type="presOf" srcId="{AA4BBE0B-5441-425E-9445-0F503F11E56E}" destId="{235D246A-58D4-40F1-A20E-7A516E48F3FD}" srcOrd="0" destOrd="4" presId="urn:microsoft.com/office/officeart/2016/7/layout/ChevronBlockProcess"/>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1"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EA0206C9-83A9-4139-B89A-63E3840F937A}" srcId="{6E40F1F1-9310-40BC-8A99-851694251681}" destId="{AA4BBE0B-5441-425E-9445-0F503F11E56E}" srcOrd="2" destOrd="0" parTransId="{B335B74D-2A5B-4AC8-8F93-8DAF23417D88}" sibTransId="{7296D198-0914-4F55-BDE1-0FF1D6FB1E69}"/>
    <dgm:cxn modelId="{FD290CCC-DBD7-4492-8AAC-A271BE2F93E5}" type="presOf" srcId="{9D2F1C90-7301-4BCA-8937-53269CC0D2BD}" destId="{235D246A-58D4-40F1-A20E-7A516E48F3FD}" srcOrd="0" destOrd="2"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980E03DA-B4C3-48CA-A8CD-1BF90A3D0349}" srcId="{6E40F1F1-9310-40BC-8A99-851694251681}" destId="{9D2F1C90-7301-4BCA-8937-53269CC0D2BD}" srcOrd="0" destOrd="0" parTransId="{9751B5B8-FAF2-45FD-B50B-530133970C8C}" sibTransId="{13A1CCC8-80AA-489E-8EF6-3A184B040A3C}"/>
    <dgm:cxn modelId="{394910DE-87BC-4848-A544-F46D81011973}" srcId="{F7812482-A81B-4208-A615-6606E197CBA2}" destId="{AFCF1A8F-211E-4DF0-B4E9-63AC0F7E720C}" srcOrd="1" destOrd="0" parTransId="{5043F897-C7B8-4023-9620-5AC49DB62245}" sibTransId="{EC52902B-0EF5-4E38-9EB6-835EF08B1BAB}"/>
    <dgm:cxn modelId="{BBA09FE7-7755-4279-A3CC-927D63A0E606}" type="presOf" srcId="{7D5B7F1D-C1E0-490C-894B-D2A09F51FC16}" destId="{C4D5205D-D7A7-46C6-B8FF-3867CEB214EA}" srcOrd="0" destOrd="3"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E7FD2EF4-5078-4D98-A6E8-F65A2E26495B}" srcId="{6E40F1F1-9310-40BC-8A99-851694251681}" destId="{CBAFE9D8-AA79-417A-9875-D79ECC965EF6}" srcOrd="1" destOrd="0" parTransId="{FD3D852B-FB2C-477B-A5EA-EAD164E071D6}" sibTransId="{5C92B1AF-8D79-481F-A7DF-D36B8075249E}"/>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C87C7BF7-4165-4119-AD6A-5A9B8093BEAB}" type="presOf" srcId="{CBAFE9D8-AA79-417A-9875-D79ECC965EF6}" destId="{235D246A-58D4-40F1-A20E-7A516E48F3FD}" srcOrd="0" destOrd="3" presId="urn:microsoft.com/office/officeart/2016/7/layout/ChevronBlockProcess"/>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408B25-B006-4BC7-8478-464C5D93650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D0606E3-CDA4-4CD3-8A12-5BF7DE248C49}">
      <dgm:prSet phldrT="[Text]" custT="1"/>
      <dgm:spPr>
        <a:solidFill>
          <a:schemeClr val="accent1">
            <a:lumMod val="75000"/>
          </a:schemeClr>
        </a:solidFill>
      </dgm:spPr>
      <dgm:t>
        <a:bodyPr/>
        <a:lstStyle/>
        <a:p>
          <a:pPr algn="ctr"/>
          <a:endParaRPr lang="en-US" sz="12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algn="ctr"/>
          <a:r>
            <a:rPr lang="en-US" sz="1400" b="1"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dirty="0">
            <a:solidFill>
              <a:schemeClr val="accent4">
                <a:lumMod val="60000"/>
                <a:lumOff val="40000"/>
              </a:schemeClr>
            </a:solidFill>
            <a:latin typeface="Arial "/>
          </a:endParaRPr>
        </a:p>
        <a:p>
          <a:pPr algn="ctr"/>
          <a:r>
            <a:rPr lang="en-US" sz="1400" b="1"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Life Resource- Self Enroll Canvas Course</a:t>
          </a:r>
          <a:endParaRPr lang="en-US" sz="1400" b="1" dirty="0">
            <a:solidFill>
              <a:schemeClr val="accent4">
                <a:lumMod val="60000"/>
                <a:lumOff val="40000"/>
              </a:schemeClr>
            </a:solidFill>
            <a:latin typeface="Arial "/>
          </a:endParaRPr>
        </a:p>
        <a:p>
          <a:pPr algn="ctr"/>
          <a:endParaRPr lang="en-US" sz="400" b="1" dirty="0">
            <a:solidFill>
              <a:schemeClr val="accent4">
                <a:lumMod val="60000"/>
                <a:lumOff val="40000"/>
              </a:schemeClr>
            </a:solidFill>
            <a:latin typeface="Arial "/>
          </a:endParaRPr>
        </a:p>
        <a:p>
          <a:pPr algn="ctr"/>
          <a:r>
            <a:rPr lang="en-US" sz="1400" b="1"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rPr>
            <a:t>The Center for Student Advocacy &amp; Cultural support</a:t>
          </a:r>
          <a:endParaRPr lang="en-US" sz="1400" b="1" dirty="0">
            <a:solidFill>
              <a:schemeClr val="accent4">
                <a:lumMod val="60000"/>
                <a:lumOff val="40000"/>
              </a:schemeClr>
            </a:solidFill>
            <a:latin typeface="Arial "/>
          </a:endParaRPr>
        </a:p>
        <a:p>
          <a:pPr algn="l"/>
          <a:endParaRPr lang="en-US" sz="1400" dirty="0">
            <a:solidFill>
              <a:schemeClr val="accent4">
                <a:lumMod val="60000"/>
                <a:lumOff val="40000"/>
              </a:schemeClr>
            </a:solidFill>
            <a:latin typeface="Arial "/>
          </a:endParaRPr>
        </a:p>
      </dgm:t>
    </dgm:pt>
    <dgm:pt modelId="{7ED55572-049A-4F54-B55F-5F3E012E7731}" type="parTrans" cxnId="{1208043D-5208-456F-AD8F-43F4B4DB5478}">
      <dgm:prSet/>
      <dgm:spPr/>
      <dgm:t>
        <a:bodyPr/>
        <a:lstStyle/>
        <a:p>
          <a:endParaRPr lang="en-US"/>
        </a:p>
      </dgm:t>
    </dgm:pt>
    <dgm:pt modelId="{F6AE692B-113E-4498-ABB2-6971A19D0345}" type="sibTrans" cxnId="{1208043D-5208-456F-AD8F-43F4B4DB5478}">
      <dgm:prSet/>
      <dgm:spPr/>
      <dgm:t>
        <a:bodyPr/>
        <a:lstStyle/>
        <a:p>
          <a:endParaRPr lang="en-US"/>
        </a:p>
      </dgm:t>
    </dgm:pt>
    <dgm:pt modelId="{5521F7FC-149C-4587-94DF-7FA5586F492D}">
      <dgm:prSet phldrT="[Text]" custT="1"/>
      <dgm:spPr>
        <a:solidFill>
          <a:schemeClr val="accent1">
            <a:lumMod val="75000"/>
          </a:schemeClr>
        </a:solidFill>
      </dgm:spPr>
      <dgm:t>
        <a:bodyPr/>
        <a:lstStyle/>
        <a:p>
          <a:endParaRPr lang="en-US" sz="1400" b="1" dirty="0">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endParaRPr>
        </a:p>
        <a:p>
          <a:r>
            <a:rPr lang="en-US" sz="1400" b="1" dirty="0">
              <a:solidFill>
                <a:schemeClr val="accent4">
                  <a:lumMod val="60000"/>
                  <a:lumOff val="40000"/>
                </a:schemeClr>
              </a:solidFill>
              <a:latin typeface="Arial "/>
              <a:hlinkClick xmlns:r="http://schemas.openxmlformats.org/officeDocument/2006/relationships" r:id="rId4">
                <a:extLst>
                  <a:ext uri="{A12FA001-AC4F-418D-AE19-62706E023703}">
                    <ahyp:hlinkClr xmlns:ahyp="http://schemas.microsoft.com/office/drawing/2018/hyperlinkcolor" val="tx"/>
                  </a:ext>
                </a:extLst>
              </a:hlinkClick>
            </a:rPr>
            <a:t>TCC Career Center</a:t>
          </a:r>
          <a:endParaRPr lang="en-US" sz="1400" b="1" dirty="0">
            <a:solidFill>
              <a:schemeClr val="accent4">
                <a:lumMod val="60000"/>
                <a:lumOff val="40000"/>
              </a:schemeClr>
            </a:solidFill>
            <a:latin typeface="Arial "/>
          </a:endParaRPr>
        </a:p>
        <a:p>
          <a:endParaRPr lang="en-US" sz="1000" dirty="0">
            <a:solidFill>
              <a:schemeClr val="accent4">
                <a:lumMod val="60000"/>
                <a:lumOff val="40000"/>
              </a:schemeClr>
            </a:solidFill>
            <a:latin typeface="Arial "/>
          </a:endParaRPr>
        </a:p>
        <a:p>
          <a:r>
            <a:rPr lang="en-US" sz="1400" b="1" dirty="0" err="1">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WorkSource</a:t>
          </a:r>
          <a:r>
            <a:rPr lang="en-US" sz="1400" b="1" dirty="0">
              <a:solidFill>
                <a:schemeClr val="accent4">
                  <a:lumMod val="60000"/>
                  <a:lumOff val="40000"/>
                </a:schemeClr>
              </a:solidFill>
              <a:latin typeface="Arial "/>
              <a:hlinkClick xmlns:r="http://schemas.openxmlformats.org/officeDocument/2006/relationships" r:id="rId5">
                <a:extLst>
                  <a:ext uri="{A12FA001-AC4F-418D-AE19-62706E023703}">
                    <ahyp:hlinkClr xmlns:ahyp="http://schemas.microsoft.com/office/drawing/2018/hyperlinkcolor" val="tx"/>
                  </a:ext>
                </a:extLst>
              </a:hlinkClick>
            </a:rPr>
            <a:t> Pierce</a:t>
          </a:r>
          <a:r>
            <a:rPr lang="en-US" sz="1400" dirty="0">
              <a:solidFill>
                <a:schemeClr val="accent4">
                  <a:lumMod val="60000"/>
                  <a:lumOff val="40000"/>
                </a:schemeClr>
              </a:solidFill>
              <a:latin typeface="Arial "/>
            </a:rPr>
            <a:t> </a:t>
          </a:r>
        </a:p>
        <a:p>
          <a:endParaRPr lang="en-US" sz="1400" dirty="0">
            <a:solidFill>
              <a:schemeClr val="accent4">
                <a:lumMod val="60000"/>
                <a:lumOff val="40000"/>
              </a:schemeClr>
            </a:solidFill>
            <a:latin typeface="Arial "/>
          </a:endParaRPr>
        </a:p>
      </dgm:t>
    </dgm:pt>
    <dgm:pt modelId="{99BE2F60-732D-4052-91CB-4AFE6E67B1B8}" type="parTrans" cxnId="{0497DA8C-20B5-4766-A103-ABBBFDF9682F}">
      <dgm:prSet/>
      <dgm:spPr/>
      <dgm:t>
        <a:bodyPr/>
        <a:lstStyle/>
        <a:p>
          <a:endParaRPr lang="en-US"/>
        </a:p>
      </dgm:t>
    </dgm:pt>
    <dgm:pt modelId="{9C1F71A4-EBC3-43FB-99F9-0440F43278DF}" type="sibTrans" cxnId="{0497DA8C-20B5-4766-A103-ABBBFDF9682F}">
      <dgm:prSet/>
      <dgm:spPr/>
      <dgm:t>
        <a:bodyPr/>
        <a:lstStyle/>
        <a:p>
          <a:endParaRPr lang="en-US"/>
        </a:p>
      </dgm:t>
    </dgm:pt>
    <dgm:pt modelId="{0258B058-9457-400B-961E-069CBF9B2DE8}">
      <dgm:prSet phldrT="[Text]" custT="1"/>
      <dgm:spPr>
        <a:solidFill>
          <a:schemeClr val="accent1">
            <a:lumMod val="75000"/>
          </a:schemeClr>
        </a:solidFill>
      </dgm:spPr>
      <dgm:t>
        <a:bodyPr/>
        <a:lstStyle/>
        <a:p>
          <a:r>
            <a:rPr lang="en-US" sz="1400" b="1"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Workforce Resources Page</a:t>
          </a:r>
          <a:endParaRPr lang="en-US" sz="1400" b="1" dirty="0">
            <a:solidFill>
              <a:schemeClr val="accent4">
                <a:lumMod val="60000"/>
                <a:lumOff val="40000"/>
              </a:schemeClr>
            </a:solidFill>
            <a:latin typeface="Arial "/>
          </a:endParaRPr>
        </a:p>
        <a:p>
          <a:endParaRPr lang="en-US" sz="1000" b="1" dirty="0">
            <a:solidFill>
              <a:schemeClr val="accent4">
                <a:lumMod val="60000"/>
                <a:lumOff val="40000"/>
              </a:schemeClr>
            </a:solidFill>
            <a:latin typeface="Arial "/>
          </a:endParaRPr>
        </a:p>
        <a:p>
          <a:r>
            <a:rPr lang="en-US" sz="1400" b="1" dirty="0">
              <a:solidFill>
                <a:schemeClr val="accent4">
                  <a:lumMod val="60000"/>
                  <a:lumOff val="40000"/>
                </a:schemeClr>
              </a:solidFill>
              <a:latin typeface="Arial "/>
              <a:hlinkClick xmlns:r="http://schemas.openxmlformats.org/officeDocument/2006/relationships" r:id="rId7">
                <a:extLst>
                  <a:ext uri="{A12FA001-AC4F-418D-AE19-62706E023703}">
                    <ahyp:hlinkClr xmlns:ahyp="http://schemas.microsoft.com/office/drawing/2018/hyperlinkcolor" val="tx"/>
                  </a:ext>
                </a:extLst>
              </a:hlinkClick>
            </a:rPr>
            <a:t>Community Partners On-Campus</a:t>
          </a:r>
          <a:endParaRPr lang="en-US" sz="1400" b="1" dirty="0">
            <a:solidFill>
              <a:schemeClr val="accent4">
                <a:lumMod val="60000"/>
                <a:lumOff val="40000"/>
              </a:schemeClr>
            </a:solidFill>
            <a:latin typeface="Arial "/>
          </a:endParaRPr>
        </a:p>
      </dgm:t>
    </dgm:pt>
    <dgm:pt modelId="{656871AE-1A55-437A-B39A-AAC6F3A243F4}" type="parTrans" cxnId="{A34270CE-FA04-45C0-B60D-FBD413C118BA}">
      <dgm:prSet/>
      <dgm:spPr/>
      <dgm:t>
        <a:bodyPr/>
        <a:lstStyle/>
        <a:p>
          <a:endParaRPr lang="en-US"/>
        </a:p>
      </dgm:t>
    </dgm:pt>
    <dgm:pt modelId="{2F5302D3-6B7B-4EAD-BEDB-816E532DC4D0}" type="sibTrans" cxnId="{A34270CE-FA04-45C0-B60D-FBD413C118BA}">
      <dgm:prSet/>
      <dgm:spPr/>
      <dgm:t>
        <a:bodyPr/>
        <a:lstStyle/>
        <a:p>
          <a:endParaRPr lang="en-US"/>
        </a:p>
      </dgm:t>
    </dgm:pt>
    <dgm:pt modelId="{079BDFFC-825A-4DB5-8CB8-FA2EF93109EB}" type="pres">
      <dgm:prSet presAssocID="{54408B25-B006-4BC7-8478-464C5D936502}" presName="linearFlow" presStyleCnt="0">
        <dgm:presLayoutVars>
          <dgm:dir/>
          <dgm:resizeHandles val="exact"/>
        </dgm:presLayoutVars>
      </dgm:prSet>
      <dgm:spPr/>
    </dgm:pt>
    <dgm:pt modelId="{AE270438-6C95-40AA-89A4-2B7E8DF1882D}" type="pres">
      <dgm:prSet presAssocID="{6D0606E3-CDA4-4CD3-8A12-5BF7DE248C49}" presName="composite" presStyleCnt="0"/>
      <dgm:spPr/>
    </dgm:pt>
    <dgm:pt modelId="{FA2AF28B-05BB-4969-98D1-7A619B6874C1}" type="pres">
      <dgm:prSet presAssocID="{6D0606E3-CDA4-4CD3-8A12-5BF7DE248C49}" presName="imgShp" presStyleLbl="fgImgPlace1" presStyleIdx="0" presStyleCnt="3" custLinFactNeighborX="-49292" custLinFactNeighborY="507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Graduation cap"/>
        </a:ext>
      </dgm:extLst>
    </dgm:pt>
    <dgm:pt modelId="{FA69DBDD-C66D-4541-A1AC-59CF797C18BC}" type="pres">
      <dgm:prSet presAssocID="{6D0606E3-CDA4-4CD3-8A12-5BF7DE248C49}" presName="txShp" presStyleLbl="node1" presStyleIdx="0" presStyleCnt="3" custScaleX="100207" custScaleY="136522">
        <dgm:presLayoutVars>
          <dgm:bulletEnabled val="1"/>
        </dgm:presLayoutVars>
      </dgm:prSet>
      <dgm:spPr/>
    </dgm:pt>
    <dgm:pt modelId="{B1356E64-1A21-430C-8C98-CF68B1BD665E}" type="pres">
      <dgm:prSet presAssocID="{F6AE692B-113E-4498-ABB2-6971A19D0345}" presName="spacing" presStyleCnt="0"/>
      <dgm:spPr/>
    </dgm:pt>
    <dgm:pt modelId="{AEC8778A-5DF8-4CAC-A2A2-10EAAAF3A97D}" type="pres">
      <dgm:prSet presAssocID="{5521F7FC-149C-4587-94DF-7FA5586F492D}" presName="composite" presStyleCnt="0"/>
      <dgm:spPr/>
    </dgm:pt>
    <dgm:pt modelId="{2750C078-9A63-4122-9FC3-83C216626DF6}" type="pres">
      <dgm:prSet presAssocID="{5521F7FC-149C-4587-94DF-7FA5586F492D}" presName="imgShp" presStyleLbl="fgImgPlace1" presStyleIdx="1" presStyleCnt="3" custLinFactNeighborX="-48568" custLinFactNeighborY="-43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Briefcase"/>
        </a:ext>
      </dgm:extLst>
    </dgm:pt>
    <dgm:pt modelId="{7E0EE7C2-DC3E-454D-8213-070D15A8B1F1}" type="pres">
      <dgm:prSet presAssocID="{5521F7FC-149C-4587-94DF-7FA5586F492D}" presName="txShp" presStyleLbl="node1" presStyleIdx="1" presStyleCnt="3">
        <dgm:presLayoutVars>
          <dgm:bulletEnabled val="1"/>
        </dgm:presLayoutVars>
      </dgm:prSet>
      <dgm:spPr/>
    </dgm:pt>
    <dgm:pt modelId="{CA747523-C533-415F-9641-2298ECC841C7}" type="pres">
      <dgm:prSet presAssocID="{9C1F71A4-EBC3-43FB-99F9-0440F43278DF}" presName="spacing" presStyleCnt="0"/>
      <dgm:spPr/>
    </dgm:pt>
    <dgm:pt modelId="{9C231A48-0354-4D82-B773-4010C0A2CC9D}" type="pres">
      <dgm:prSet presAssocID="{0258B058-9457-400B-961E-069CBF9B2DE8}" presName="composite" presStyleCnt="0"/>
      <dgm:spPr/>
    </dgm:pt>
    <dgm:pt modelId="{718206EF-31B3-43FF-A373-BE212C161DA2}" type="pres">
      <dgm:prSet presAssocID="{0258B058-9457-400B-961E-069CBF9B2DE8}" presName="imgShp" presStyleLbl="fgImgPlace1" presStyleIdx="2" presStyleCnt="3" custLinFactNeighborX="-49292" custLinFactNeighborY="-217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dgm:spPr>
      <dgm:extLst>
        <a:ext uri="{E40237B7-FDA0-4F09-8148-C483321AD2D9}">
          <dgm14:cNvPr xmlns:dgm14="http://schemas.microsoft.com/office/drawing/2010/diagram" id="0" name="" descr="Group"/>
        </a:ext>
      </dgm:extLst>
    </dgm:pt>
    <dgm:pt modelId="{CFD8A137-7AE4-482E-9706-905EE4DA492F}" type="pres">
      <dgm:prSet presAssocID="{0258B058-9457-400B-961E-069CBF9B2DE8}" presName="txShp" presStyleLbl="node1" presStyleIdx="2" presStyleCnt="3">
        <dgm:presLayoutVars>
          <dgm:bulletEnabled val="1"/>
        </dgm:presLayoutVars>
      </dgm:prSet>
      <dgm:spPr/>
    </dgm:pt>
  </dgm:ptLst>
  <dgm:cxnLst>
    <dgm:cxn modelId="{F5CE8614-39F1-4F32-941D-04902EC21EC6}" type="presOf" srcId="{5521F7FC-149C-4587-94DF-7FA5586F492D}" destId="{7E0EE7C2-DC3E-454D-8213-070D15A8B1F1}" srcOrd="0" destOrd="0" presId="urn:microsoft.com/office/officeart/2005/8/layout/vList3"/>
    <dgm:cxn modelId="{81E7EB28-49F3-4A96-AC3D-6D5532E87BBB}" type="presOf" srcId="{6D0606E3-CDA4-4CD3-8A12-5BF7DE248C49}" destId="{FA69DBDD-C66D-4541-A1AC-59CF797C18BC}" srcOrd="0" destOrd="0" presId="urn:microsoft.com/office/officeart/2005/8/layout/vList3"/>
    <dgm:cxn modelId="{1208043D-5208-456F-AD8F-43F4B4DB5478}" srcId="{54408B25-B006-4BC7-8478-464C5D936502}" destId="{6D0606E3-CDA4-4CD3-8A12-5BF7DE248C49}" srcOrd="0" destOrd="0" parTransId="{7ED55572-049A-4F54-B55F-5F3E012E7731}" sibTransId="{F6AE692B-113E-4498-ABB2-6971A19D0345}"/>
    <dgm:cxn modelId="{0497DA8C-20B5-4766-A103-ABBBFDF9682F}" srcId="{54408B25-B006-4BC7-8478-464C5D936502}" destId="{5521F7FC-149C-4587-94DF-7FA5586F492D}" srcOrd="1" destOrd="0" parTransId="{99BE2F60-732D-4052-91CB-4AFE6E67B1B8}" sibTransId="{9C1F71A4-EBC3-43FB-99F9-0440F43278DF}"/>
    <dgm:cxn modelId="{C10E63C4-72F2-4B40-B338-3F1C90249134}" type="presOf" srcId="{0258B058-9457-400B-961E-069CBF9B2DE8}" destId="{CFD8A137-7AE4-482E-9706-905EE4DA492F}" srcOrd="0" destOrd="0" presId="urn:microsoft.com/office/officeart/2005/8/layout/vList3"/>
    <dgm:cxn modelId="{A34270CE-FA04-45C0-B60D-FBD413C118BA}" srcId="{54408B25-B006-4BC7-8478-464C5D936502}" destId="{0258B058-9457-400B-961E-069CBF9B2DE8}" srcOrd="2" destOrd="0" parTransId="{656871AE-1A55-437A-B39A-AAC6F3A243F4}" sibTransId="{2F5302D3-6B7B-4EAD-BEDB-816E532DC4D0}"/>
    <dgm:cxn modelId="{7F52B3DF-7C66-43BF-9ED9-D6716BA6014C}" type="presOf" srcId="{54408B25-B006-4BC7-8478-464C5D936502}" destId="{079BDFFC-825A-4DB5-8CB8-FA2EF93109EB}" srcOrd="0" destOrd="0" presId="urn:microsoft.com/office/officeart/2005/8/layout/vList3"/>
    <dgm:cxn modelId="{C480982B-913D-424C-A805-7AFA602358EE}" type="presParOf" srcId="{079BDFFC-825A-4DB5-8CB8-FA2EF93109EB}" destId="{AE270438-6C95-40AA-89A4-2B7E8DF1882D}" srcOrd="0" destOrd="0" presId="urn:microsoft.com/office/officeart/2005/8/layout/vList3"/>
    <dgm:cxn modelId="{395AB116-E713-4F3F-80D9-094E0FC77073}" type="presParOf" srcId="{AE270438-6C95-40AA-89A4-2B7E8DF1882D}" destId="{FA2AF28B-05BB-4969-98D1-7A619B6874C1}" srcOrd="0" destOrd="0" presId="urn:microsoft.com/office/officeart/2005/8/layout/vList3"/>
    <dgm:cxn modelId="{19BEB84F-5B57-4C29-AC37-D0E760B84396}" type="presParOf" srcId="{AE270438-6C95-40AA-89A4-2B7E8DF1882D}" destId="{FA69DBDD-C66D-4541-A1AC-59CF797C18BC}" srcOrd="1" destOrd="0" presId="urn:microsoft.com/office/officeart/2005/8/layout/vList3"/>
    <dgm:cxn modelId="{BCE96FF8-238F-435B-916D-F964083D5E39}" type="presParOf" srcId="{079BDFFC-825A-4DB5-8CB8-FA2EF93109EB}" destId="{B1356E64-1A21-430C-8C98-CF68B1BD665E}" srcOrd="1" destOrd="0" presId="urn:microsoft.com/office/officeart/2005/8/layout/vList3"/>
    <dgm:cxn modelId="{5BB6F370-2BE9-40C9-AC4E-241BA6370480}" type="presParOf" srcId="{079BDFFC-825A-4DB5-8CB8-FA2EF93109EB}" destId="{AEC8778A-5DF8-4CAC-A2A2-10EAAAF3A97D}" srcOrd="2" destOrd="0" presId="urn:microsoft.com/office/officeart/2005/8/layout/vList3"/>
    <dgm:cxn modelId="{ECCB02A3-55C1-4923-8B38-4E3B3CF43077}" type="presParOf" srcId="{AEC8778A-5DF8-4CAC-A2A2-10EAAAF3A97D}" destId="{2750C078-9A63-4122-9FC3-83C216626DF6}" srcOrd="0" destOrd="0" presId="urn:microsoft.com/office/officeart/2005/8/layout/vList3"/>
    <dgm:cxn modelId="{B48F7FC6-0F96-4E1C-90F0-36869B29D48D}" type="presParOf" srcId="{AEC8778A-5DF8-4CAC-A2A2-10EAAAF3A97D}" destId="{7E0EE7C2-DC3E-454D-8213-070D15A8B1F1}" srcOrd="1" destOrd="0" presId="urn:microsoft.com/office/officeart/2005/8/layout/vList3"/>
    <dgm:cxn modelId="{B4CFF3D5-7B43-4969-9B66-82F6670B8AA6}" type="presParOf" srcId="{079BDFFC-825A-4DB5-8CB8-FA2EF93109EB}" destId="{CA747523-C533-415F-9641-2298ECC841C7}" srcOrd="3" destOrd="0" presId="urn:microsoft.com/office/officeart/2005/8/layout/vList3"/>
    <dgm:cxn modelId="{4B8E8D56-78F6-4F3E-BE2F-9F49BCCCAC0C}" type="presParOf" srcId="{079BDFFC-825A-4DB5-8CB8-FA2EF93109EB}" destId="{9C231A48-0354-4D82-B773-4010C0A2CC9D}" srcOrd="4" destOrd="0" presId="urn:microsoft.com/office/officeart/2005/8/layout/vList3"/>
    <dgm:cxn modelId="{4A1B9E37-8819-4799-8ACF-3CE2FE248F0E}" type="presParOf" srcId="{9C231A48-0354-4D82-B773-4010C0A2CC9D}" destId="{718206EF-31B3-43FF-A373-BE212C161DA2}" srcOrd="0" destOrd="0" presId="urn:microsoft.com/office/officeart/2005/8/layout/vList3"/>
    <dgm:cxn modelId="{E2E1B7BF-49D4-4D94-B6BD-BB7B6156C465}" type="presParOf" srcId="{9C231A48-0354-4D82-B773-4010C0A2CC9D}" destId="{CFD8A137-7AE4-482E-9706-905EE4DA49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2A9159-F90F-4BE1-9881-78DF86E1D806}" type="doc">
      <dgm:prSet loTypeId="urn:microsoft.com/office/officeart/2005/8/layout/chevronAccent+Icon"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dirty="0">
              <a:latin typeface="Arial "/>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dirty="0">
              <a:latin typeface="Arial "/>
            </a:rPr>
            <a:t>Complete the Workforce Intake Application</a:t>
          </a:r>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dirty="0">
              <a:latin typeface="Arial "/>
            </a:rPr>
            <a:t>Check in with your Workforce Navigator </a:t>
          </a:r>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dirty="0">
              <a:latin typeface="Arial "/>
            </a:rPr>
            <a:t>To</a:t>
          </a:r>
          <a:r>
            <a:rPr lang="en-US" dirty="0">
              <a:latin typeface="Arial "/>
            </a:rPr>
            <a:t> Become a Workforce Student</a:t>
          </a:r>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B51AF2AF-078A-4B23-BFC8-3BCF4FE6F936}" type="pres">
      <dgm:prSet presAssocID="{E82A9159-F90F-4BE1-9881-78DF86E1D806}" presName="Name0" presStyleCnt="0">
        <dgm:presLayoutVars>
          <dgm:dir/>
          <dgm:resizeHandles val="exact"/>
        </dgm:presLayoutVars>
      </dgm:prSet>
      <dgm:spPr/>
    </dgm:pt>
    <dgm:pt modelId="{F4C9A9D5-4F04-414E-8FBE-DE531000D372}" type="pres">
      <dgm:prSet presAssocID="{F4B0C0E0-5252-43E1-9D30-E2A01765A217}" presName="composite" presStyleCnt="0"/>
      <dgm:spPr/>
    </dgm:pt>
    <dgm:pt modelId="{729F06B4-67B1-454F-9566-7EC5E3E9BAED}" type="pres">
      <dgm:prSet presAssocID="{F4B0C0E0-5252-43E1-9D30-E2A01765A217}" presName="bgChev" presStyleLbl="node1" presStyleIdx="0" presStyleCnt="4"/>
      <dgm:spPr/>
    </dgm:pt>
    <dgm:pt modelId="{17088CED-7F2B-44E4-AB43-CA27CADFA41D}" type="pres">
      <dgm:prSet presAssocID="{F4B0C0E0-5252-43E1-9D30-E2A01765A217}" presName="txNode" presStyleLbl="fgAcc1" presStyleIdx="0" presStyleCnt="4">
        <dgm:presLayoutVars>
          <dgm:bulletEnabled val="1"/>
        </dgm:presLayoutVars>
      </dgm:prSet>
      <dgm:spPr/>
    </dgm:pt>
    <dgm:pt modelId="{A8C60393-9D13-4061-8AE6-BC79631A1DD2}" type="pres">
      <dgm:prSet presAssocID="{CA689361-7191-44B1-81CF-85ECBE8E7BFF}" presName="compositeSpace" presStyleCnt="0"/>
      <dgm:spPr/>
    </dgm:pt>
    <dgm:pt modelId="{2DE094E0-3CAF-4A3A-A139-63E0D5FBCA16}" type="pres">
      <dgm:prSet presAssocID="{3C2BC7A8-3BAF-4DEE-BC27-3A49AD2209A7}" presName="composite" presStyleCnt="0"/>
      <dgm:spPr/>
    </dgm:pt>
    <dgm:pt modelId="{3BBC71D5-6CE7-4CA8-BE72-170032534C3F}" type="pres">
      <dgm:prSet presAssocID="{3C2BC7A8-3BAF-4DEE-BC27-3A49AD2209A7}" presName="bgChev" presStyleLbl="node1" presStyleIdx="1" presStyleCnt="4"/>
      <dgm:spPr/>
    </dgm:pt>
    <dgm:pt modelId="{E607887A-0060-43D4-9B41-2B34D11776D0}" type="pres">
      <dgm:prSet presAssocID="{3C2BC7A8-3BAF-4DEE-BC27-3A49AD2209A7}" presName="txNode" presStyleLbl="fgAcc1" presStyleIdx="1" presStyleCnt="4">
        <dgm:presLayoutVars>
          <dgm:bulletEnabled val="1"/>
        </dgm:presLayoutVars>
      </dgm:prSet>
      <dgm:spPr/>
    </dgm:pt>
    <dgm:pt modelId="{6AD05D7E-F559-46FA-8F41-17DFA38DD941}" type="pres">
      <dgm:prSet presAssocID="{A0FD76A9-2728-43A4-8AF5-FBB20FD221B1}" presName="compositeSpace" presStyleCnt="0"/>
      <dgm:spPr/>
    </dgm:pt>
    <dgm:pt modelId="{E8927581-DD1E-4495-BD0C-680D3922A256}" type="pres">
      <dgm:prSet presAssocID="{141E4D2B-E8F0-4C20-9925-386F33CE9721}" presName="composite" presStyleCnt="0"/>
      <dgm:spPr/>
    </dgm:pt>
    <dgm:pt modelId="{AFAE05E6-FCE6-43A8-BDC5-90E08FA5A857}" type="pres">
      <dgm:prSet presAssocID="{141E4D2B-E8F0-4C20-9925-386F33CE9721}" presName="bgChev" presStyleLbl="node1" presStyleIdx="2" presStyleCnt="4"/>
      <dgm:spPr/>
    </dgm:pt>
    <dgm:pt modelId="{8BCD8A7D-F255-4BEA-9F0E-BF914E051B7E}" type="pres">
      <dgm:prSet presAssocID="{141E4D2B-E8F0-4C20-9925-386F33CE9721}" presName="txNode" presStyleLbl="fgAcc1" presStyleIdx="2" presStyleCnt="4">
        <dgm:presLayoutVars>
          <dgm:bulletEnabled val="1"/>
        </dgm:presLayoutVars>
      </dgm:prSet>
      <dgm:spPr/>
    </dgm:pt>
    <dgm:pt modelId="{A325206D-219F-46CE-918B-96C3D5DBD83A}" type="pres">
      <dgm:prSet presAssocID="{A09BF29E-901B-45D9-A7E1-FED4162FFD5D}" presName="compositeSpace" presStyleCnt="0"/>
      <dgm:spPr/>
    </dgm:pt>
    <dgm:pt modelId="{3569C0E0-8261-420B-BDC2-88B5D7849D56}" type="pres">
      <dgm:prSet presAssocID="{C943EBFA-E792-42DA-AD5F-CF4A5E938C1C}" presName="composite" presStyleCnt="0"/>
      <dgm:spPr/>
    </dgm:pt>
    <dgm:pt modelId="{1B60F7A5-721C-4C0D-8469-D0C658EDBCDA}" type="pres">
      <dgm:prSet presAssocID="{C943EBFA-E792-42DA-AD5F-CF4A5E938C1C}" presName="bgChev" presStyleLbl="node1" presStyleIdx="3" presStyleCnt="4"/>
      <dgm:spPr/>
    </dgm:pt>
    <dgm:pt modelId="{6C1F08BD-FA0B-4CE1-877E-D9D168A42B64}" type="pres">
      <dgm:prSet presAssocID="{C943EBFA-E792-42DA-AD5F-CF4A5E938C1C}" presName="txNode" presStyleLbl="fgAcc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D8257507-9F06-481A-AAE3-881DE27C19D3}" type="presOf" srcId="{F4B0C0E0-5252-43E1-9D30-E2A01765A217}" destId="{17088CED-7F2B-44E4-AB43-CA27CADFA41D}" srcOrd="0" destOrd="0" presId="urn:microsoft.com/office/officeart/2005/8/layout/chevronAccent+Icon"/>
    <dgm:cxn modelId="{9061CC11-3762-4B65-ADE5-275C9968B484}" type="presOf" srcId="{E82A9159-F90F-4BE1-9881-78DF86E1D806}" destId="{B51AF2AF-078A-4B23-BFC8-3BCF4FE6F936}" srcOrd="0" destOrd="0" presId="urn:microsoft.com/office/officeart/2005/8/layout/chevronAccent+Icon"/>
    <dgm:cxn modelId="{4862C95F-25F5-4575-B189-B248088F5E69}" type="presOf" srcId="{C943EBFA-E792-42DA-AD5F-CF4A5E938C1C}" destId="{6C1F08BD-FA0B-4CE1-877E-D9D168A42B64}" srcOrd="0" destOrd="0" presId="urn:microsoft.com/office/officeart/2005/8/layout/chevronAccent+Icon"/>
    <dgm:cxn modelId="{360A6E4E-58CF-4692-9F2E-2459B82D9DF4}" type="presOf" srcId="{3C2BC7A8-3BAF-4DEE-BC27-3A49AD2209A7}" destId="{E607887A-0060-43D4-9B41-2B34D11776D0}" srcOrd="0" destOrd="0" presId="urn:microsoft.com/office/officeart/2005/8/layout/chevronAccent+Icon"/>
    <dgm:cxn modelId="{2C4B7E9B-04FB-4865-9597-73152C14095E}" srcId="{E82A9159-F90F-4BE1-9881-78DF86E1D806}" destId="{3C2BC7A8-3BAF-4DEE-BC27-3A49AD2209A7}" srcOrd="1" destOrd="0" parTransId="{F8BE3DCF-7F25-4C2E-AF6C-D249174CB4E1}" sibTransId="{A0FD76A9-2728-43A4-8AF5-FBB20FD221B1}"/>
    <dgm:cxn modelId="{044533CE-7FDA-46DB-89D8-D94E80754D5C}" srcId="{E82A9159-F90F-4BE1-9881-78DF86E1D806}" destId="{F4B0C0E0-5252-43E1-9D30-E2A01765A217}" srcOrd="0" destOrd="0" parTransId="{06E7B82E-0FAD-484E-9BB2-54A1CFEE86C5}" sibTransId="{CA689361-7191-44B1-81CF-85ECBE8E7BFF}"/>
    <dgm:cxn modelId="{D9B708D8-7B85-45BC-8428-574280CDC6CC}" type="presOf" srcId="{141E4D2B-E8F0-4C20-9925-386F33CE9721}" destId="{8BCD8A7D-F255-4BEA-9F0E-BF914E051B7E}" srcOrd="0" destOrd="0" presId="urn:microsoft.com/office/officeart/2005/8/layout/chevronAccent+Icon"/>
    <dgm:cxn modelId="{9DD2E5F3-BB64-4AC5-9265-9A7406FA28DA}" srcId="{E82A9159-F90F-4BE1-9881-78DF86E1D806}" destId="{C943EBFA-E792-42DA-AD5F-CF4A5E938C1C}" srcOrd="3" destOrd="0" parTransId="{0026EAE5-3404-424D-8C93-636040DF9802}" sibTransId="{B730EB35-3A51-407E-ACCD-7E38007420AB}"/>
    <dgm:cxn modelId="{CEE92730-90F0-487F-BCBB-8A111932AA96}" type="presParOf" srcId="{B51AF2AF-078A-4B23-BFC8-3BCF4FE6F936}" destId="{F4C9A9D5-4F04-414E-8FBE-DE531000D372}" srcOrd="0" destOrd="0" presId="urn:microsoft.com/office/officeart/2005/8/layout/chevronAccent+Icon"/>
    <dgm:cxn modelId="{A38F85C8-7F69-4B76-9533-32C428E2E3E0}" type="presParOf" srcId="{F4C9A9D5-4F04-414E-8FBE-DE531000D372}" destId="{729F06B4-67B1-454F-9566-7EC5E3E9BAED}" srcOrd="0" destOrd="0" presId="urn:microsoft.com/office/officeart/2005/8/layout/chevronAccent+Icon"/>
    <dgm:cxn modelId="{C627DFFA-2355-48E9-8587-F57FA0F4130D}" type="presParOf" srcId="{F4C9A9D5-4F04-414E-8FBE-DE531000D372}" destId="{17088CED-7F2B-44E4-AB43-CA27CADFA41D}" srcOrd="1" destOrd="0" presId="urn:microsoft.com/office/officeart/2005/8/layout/chevronAccent+Icon"/>
    <dgm:cxn modelId="{03BFBD7F-1C87-45D8-86CA-27466284E0C0}" type="presParOf" srcId="{B51AF2AF-078A-4B23-BFC8-3BCF4FE6F936}" destId="{A8C60393-9D13-4061-8AE6-BC79631A1DD2}" srcOrd="1" destOrd="0" presId="urn:microsoft.com/office/officeart/2005/8/layout/chevronAccent+Icon"/>
    <dgm:cxn modelId="{A0F9599F-C055-4C33-9C0D-2278E7E6F9CF}" type="presParOf" srcId="{B51AF2AF-078A-4B23-BFC8-3BCF4FE6F936}" destId="{2DE094E0-3CAF-4A3A-A139-63E0D5FBCA16}" srcOrd="2" destOrd="0" presId="urn:microsoft.com/office/officeart/2005/8/layout/chevronAccent+Icon"/>
    <dgm:cxn modelId="{6AC6B24A-027F-4D40-A1F5-643F188F3031}" type="presParOf" srcId="{2DE094E0-3CAF-4A3A-A139-63E0D5FBCA16}" destId="{3BBC71D5-6CE7-4CA8-BE72-170032534C3F}" srcOrd="0" destOrd="0" presId="urn:microsoft.com/office/officeart/2005/8/layout/chevronAccent+Icon"/>
    <dgm:cxn modelId="{EAD6C022-DBF4-4890-B63F-FBE565508530}" type="presParOf" srcId="{2DE094E0-3CAF-4A3A-A139-63E0D5FBCA16}" destId="{E607887A-0060-43D4-9B41-2B34D11776D0}" srcOrd="1" destOrd="0" presId="urn:microsoft.com/office/officeart/2005/8/layout/chevronAccent+Icon"/>
    <dgm:cxn modelId="{57F09147-003A-4A34-994C-54DA63627A6A}" type="presParOf" srcId="{B51AF2AF-078A-4B23-BFC8-3BCF4FE6F936}" destId="{6AD05D7E-F559-46FA-8F41-17DFA38DD941}" srcOrd="3" destOrd="0" presId="urn:microsoft.com/office/officeart/2005/8/layout/chevronAccent+Icon"/>
    <dgm:cxn modelId="{05A9331A-0C6A-43B7-BB32-546CE07AECA4}" type="presParOf" srcId="{B51AF2AF-078A-4B23-BFC8-3BCF4FE6F936}" destId="{E8927581-DD1E-4495-BD0C-680D3922A256}" srcOrd="4" destOrd="0" presId="urn:microsoft.com/office/officeart/2005/8/layout/chevronAccent+Icon"/>
    <dgm:cxn modelId="{862E74B6-E66A-464A-A5D7-27A9320A8894}" type="presParOf" srcId="{E8927581-DD1E-4495-BD0C-680D3922A256}" destId="{AFAE05E6-FCE6-43A8-BDC5-90E08FA5A857}" srcOrd="0" destOrd="0" presId="urn:microsoft.com/office/officeart/2005/8/layout/chevronAccent+Icon"/>
    <dgm:cxn modelId="{9AFBE9E8-9CCA-40E9-9F64-CB9815C75C70}" type="presParOf" srcId="{E8927581-DD1E-4495-BD0C-680D3922A256}" destId="{8BCD8A7D-F255-4BEA-9F0E-BF914E051B7E}" srcOrd="1" destOrd="0" presId="urn:microsoft.com/office/officeart/2005/8/layout/chevronAccent+Icon"/>
    <dgm:cxn modelId="{E9C1D84B-FBE5-4826-A04D-A9C54A55BD73}" type="presParOf" srcId="{B51AF2AF-078A-4B23-BFC8-3BCF4FE6F936}" destId="{A325206D-219F-46CE-918B-96C3D5DBD83A}" srcOrd="5" destOrd="0" presId="urn:microsoft.com/office/officeart/2005/8/layout/chevronAccent+Icon"/>
    <dgm:cxn modelId="{A344EB85-AB3C-4C7A-8254-42A191509D22}" type="presParOf" srcId="{B51AF2AF-078A-4B23-BFC8-3BCF4FE6F936}" destId="{3569C0E0-8261-420B-BDC2-88B5D7849D56}" srcOrd="6" destOrd="0" presId="urn:microsoft.com/office/officeart/2005/8/layout/chevronAccent+Icon"/>
    <dgm:cxn modelId="{ED8A0F08-958D-456A-8BE3-84A268213C67}" type="presParOf" srcId="{3569C0E0-8261-420B-BDC2-88B5D7849D56}" destId="{1B60F7A5-721C-4C0D-8469-D0C658EDBCDA}" srcOrd="0" destOrd="0" presId="urn:microsoft.com/office/officeart/2005/8/layout/chevronAccent+Icon"/>
    <dgm:cxn modelId="{99C842C0-AB7D-4793-94AD-893695DE526E}" type="presParOf" srcId="{3569C0E0-8261-420B-BDC2-88B5D7849D56}" destId="{6C1F08BD-FA0B-4CE1-877E-D9D168A42B64}"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dirty="0">
              <a:latin typeface="Arial "/>
            </a:rPr>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dirty="0">
              <a:latin typeface="Arial "/>
            </a:rPr>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dirty="0">
              <a:latin typeface="Arial "/>
            </a:rPr>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dirty="0">
              <a:latin typeface="Arial "/>
            </a:rPr>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dirty="0">
              <a:latin typeface="Arial "/>
            </a:rPr>
            <a:t>Early </a:t>
          </a:r>
          <a:r>
            <a:rPr lang="en-US" b="0" dirty="0">
              <a:latin typeface="Arial "/>
            </a:rPr>
            <a:t>Achievers</a:t>
          </a:r>
          <a:endParaRPr lang="en-US" dirty="0">
            <a:highlight>
              <a:srgbClr val="FFFF00"/>
            </a:highlight>
            <a:latin typeface="Arial "/>
          </a:endParaRP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32E44EF-274C-4D13-9AFE-0E4EBF46DEE4}">
      <dgm:prSet phldrT="[Text]" phldr="0"/>
      <dgm:spPr/>
      <dgm:t>
        <a:bodyPr/>
        <a:lstStyle/>
        <a:p>
          <a:pPr algn="l" rtl="0"/>
          <a:r>
            <a:rPr lang="en-US" b="0" i="0" u="none" strike="noStrike" cap="none" baseline="0" noProof="0" dirty="0">
              <a:latin typeface="Arial "/>
              <a:cs typeface="Calibri Light"/>
            </a:rPr>
            <a:t>Must Be a Temporary</a:t>
          </a:r>
          <a:r>
            <a:rPr lang="en-US" dirty="0">
              <a:latin typeface="Arial "/>
            </a:rPr>
            <a:t> </a:t>
          </a:r>
          <a:r>
            <a:rPr lang="en-US" b="0" i="0" u="none" strike="noStrike" cap="none" baseline="0" noProof="0" dirty="0">
              <a:latin typeface="Arial "/>
              <a:cs typeface="Calibri Light"/>
            </a:rPr>
            <a:t>Aid to Needy</a:t>
          </a:r>
          <a:r>
            <a:rPr lang="en-US" dirty="0">
              <a:latin typeface="Arial "/>
            </a:rPr>
            <a:t> </a:t>
          </a:r>
          <a:r>
            <a:rPr lang="en-US" b="0" i="0" u="none" strike="noStrike" cap="none" baseline="0" noProof="0" dirty="0">
              <a:latin typeface="Arial "/>
              <a:cs typeface="Calibri Light"/>
            </a:rPr>
            <a:t>Families</a:t>
          </a:r>
          <a:r>
            <a:rPr lang="en-US" dirty="0">
              <a:latin typeface="Arial "/>
            </a:rPr>
            <a:t> </a:t>
          </a:r>
          <a:r>
            <a:rPr lang="en-US" b="0" i="0" u="none" strike="noStrike" cap="none" baseline="0" noProof="0" dirty="0">
              <a:latin typeface="Arial "/>
              <a:cs typeface="Calibri Light"/>
            </a:rPr>
            <a:t>(</a:t>
          </a:r>
          <a:r>
            <a:rPr lang="en-US" dirty="0">
              <a:latin typeface="Arial "/>
            </a:rPr>
            <a:t>TANF</a:t>
          </a:r>
          <a:r>
            <a:rPr lang="en-US" b="0" i="0" u="none" strike="noStrike" cap="none" baseline="0" noProof="0" dirty="0">
              <a:latin typeface="Arial "/>
              <a:cs typeface="Calibri Light"/>
            </a:rPr>
            <a:t>)</a:t>
          </a:r>
          <a:r>
            <a:rPr lang="en-US" dirty="0">
              <a:latin typeface="Arial "/>
            </a:rPr>
            <a:t> </a:t>
          </a:r>
          <a:r>
            <a:rPr lang="en-US" b="0" i="0" u="none" strike="noStrike" cap="none" baseline="0" noProof="0" dirty="0">
              <a:latin typeface="Arial "/>
              <a:cs typeface="Calibri Light"/>
            </a:rPr>
            <a:t>Recipient</a:t>
          </a:r>
          <a:endParaRPr lang="en-US" dirty="0">
            <a:latin typeface="Arial "/>
          </a:endParaRPr>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algn="l" rtl="0"/>
          <a:r>
            <a:rPr lang="en-US" dirty="0">
              <a:latin typeface="Arial "/>
              <a:cs typeface="Calibri Light" panose="020F0302020204030204" pitchFamily="34" charset="0"/>
            </a:rPr>
            <a:t>Must Be Referred from a Department of Social and Health Services (DSHS) Case Manager</a:t>
          </a:r>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algn="l" rtl="0"/>
          <a:r>
            <a:rPr lang="en-US" dirty="0">
              <a:latin typeface="Arial "/>
            </a:rPr>
            <a:t>Report Weekly Attendance </a:t>
          </a:r>
        </a:p>
        <a:p>
          <a:pPr algn="l" rtl="0"/>
          <a:r>
            <a:rPr lang="en-US" dirty="0">
              <a:latin typeface="Arial "/>
            </a:rPr>
            <a:t>in Canvas</a:t>
          </a:r>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05/8/colors/accent1_4" csCatId="accent1"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dirty="0">
              <a:latin typeface="Arial "/>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dirty="0">
              <a:latin typeface="Arial "/>
            </a:rPr>
            <a:t> Cannot be Receiving TANF</a:t>
          </a:r>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dirty="0">
              <a:latin typeface="Arial "/>
            </a:rPr>
            <a:t>Monthly Check-ins and Annual Update of Individual Employment Plan (IEP) are Required </a:t>
          </a:r>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1_3" csCatId="accent1" phldr="1"/>
      <dgm:spPr/>
      <dgm:t>
        <a:bodyPr/>
        <a:lstStyle/>
        <a:p>
          <a:endParaRPr lang="en-US"/>
        </a:p>
      </dgm:t>
    </dgm:pt>
    <dgm:pt modelId="{23737341-37B3-43A2-ACD3-1C4D18E439A1}">
      <dgm:prSet phldr="0" custT="1"/>
      <dgm:spPr/>
      <dgm:t>
        <a:bodyPr/>
        <a:lstStyle/>
        <a:p>
          <a:pPr rtl="0"/>
          <a:r>
            <a:rPr lang="en-US" sz="1800" dirty="0">
              <a:solidFill>
                <a:schemeClr val="bg1"/>
              </a:solidFill>
              <a:latin typeface="Arial "/>
            </a:rPr>
            <a:t>Must </a:t>
          </a:r>
          <a:r>
            <a:rPr lang="en-US" sz="1800" b="0" i="0" u="none" strike="noStrike" cap="none" baseline="0" noProof="0" dirty="0">
              <a:solidFill>
                <a:schemeClr val="bg1"/>
              </a:solidFill>
              <a:latin typeface="Arial "/>
              <a:cs typeface="Calibri Light"/>
            </a:rPr>
            <a:t>be</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a Washington</a:t>
          </a:r>
          <a:r>
            <a:rPr lang="en-US" sz="1800" dirty="0">
              <a:solidFill>
                <a:schemeClr val="bg1"/>
              </a:solidFill>
              <a:latin typeface="Arial "/>
            </a:rPr>
            <a:t> State Resident</a:t>
          </a:r>
          <a:r>
            <a:rPr lang="en-US" sz="1800" b="0" i="0" u="none" strike="noStrike" cap="none" baseline="0" noProof="0" dirty="0">
              <a:solidFill>
                <a:schemeClr val="bg1"/>
              </a:solidFill>
              <a:latin typeface="Arial "/>
              <a:cs typeface="Calibri Light"/>
            </a:rPr>
            <a:t> &amp;</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Enrolled</a:t>
          </a:r>
          <a:r>
            <a:rPr lang="en-US" sz="1800" dirty="0">
              <a:solidFill>
                <a:schemeClr val="bg1"/>
              </a:solidFill>
              <a:latin typeface="Arial "/>
            </a:rPr>
            <a:t> </a:t>
          </a:r>
          <a:r>
            <a:rPr lang="en-US" sz="1800" b="0" i="0" u="none" strike="noStrike" cap="none" baseline="0" noProof="0" dirty="0">
              <a:solidFill>
                <a:schemeClr val="bg1"/>
              </a:solidFill>
              <a:latin typeface="Arial "/>
              <a:cs typeface="Calibri Light"/>
            </a:rPr>
            <a:t>in</a:t>
          </a:r>
          <a:r>
            <a:rPr lang="en-US" sz="1800" dirty="0">
              <a:solidFill>
                <a:schemeClr val="bg1"/>
              </a:solidFill>
              <a:latin typeface="Arial "/>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59266" custScaleY="154410" custLinFactNeighborX="4194"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custT="1"/>
      <dgm:spPr>
        <a:solidFill>
          <a:srgbClr val="FFC000"/>
        </a:solidFill>
      </dgm:spPr>
      <dgm:t>
        <a:bodyPr/>
        <a:lstStyle/>
        <a:p>
          <a:r>
            <a:rPr lang="en-US" sz="1400" dirty="0">
              <a:solidFill>
                <a:schemeClr val="tx1"/>
              </a:solidFill>
              <a:latin typeface="Arial "/>
            </a:rPr>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custT="1"/>
      <dgm:spPr>
        <a:solidFill>
          <a:srgbClr val="00B0F0"/>
        </a:solidFill>
      </dgm:spPr>
      <dgm:t>
        <a:bodyPr/>
        <a:lstStyle/>
        <a:p>
          <a:r>
            <a:rPr lang="en-US" sz="1400" dirty="0">
              <a:solidFill>
                <a:schemeClr val="tx1"/>
              </a:solidFill>
              <a:latin typeface="Arial "/>
            </a:rPr>
            <a:t>Household Monthly Income</a:t>
          </a:r>
        </a:p>
      </dgm:t>
    </dgm:pt>
    <dgm:pt modelId="{63C8FD2C-3922-47E2-9763-2E5915BDF33E}" type="parTrans" cxnId="{ED5AE401-D54A-400C-BF41-7B4C095CE05E}">
      <dgm:prSet custT="1"/>
      <dgm:spPr/>
      <dgm:t>
        <a:bodyPr/>
        <a:lstStyle/>
        <a:p>
          <a:endParaRPr lang="en-US" sz="400">
            <a:solidFill>
              <a:schemeClr val="tx1"/>
            </a:solidFill>
            <a:latin typeface="Arial "/>
          </a:endParaRPr>
        </a:p>
      </dgm:t>
    </dgm:pt>
    <dgm:pt modelId="{C3A234CA-3ECE-4FC3-BAD0-D0015AF0F06E}" type="sibTrans" cxnId="{ED5AE401-D54A-400C-BF41-7B4C095CE05E}">
      <dgm:prSet/>
      <dgm:spPr/>
      <dgm:t>
        <a:bodyPr/>
        <a:lstStyle/>
        <a:p>
          <a:endParaRPr lang="en-US"/>
        </a:p>
      </dgm:t>
    </dgm:pt>
    <dgm:pt modelId="{C456624C-DE5C-48D6-9485-8E3774E05F32}">
      <dgm:prSet phldrT="[Text]" custT="1"/>
      <dgm:spPr/>
      <dgm:t>
        <a:bodyPr/>
        <a:lstStyle/>
        <a:p>
          <a:r>
            <a:rPr lang="en-US" sz="1200">
              <a:solidFill>
                <a:schemeClr val="tx1"/>
              </a:solidFill>
              <a:latin typeface="Arial "/>
            </a:rPr>
            <a:t>Household of 1</a:t>
          </a:r>
        </a:p>
      </dgm:t>
    </dgm:pt>
    <dgm:pt modelId="{5EC7883A-0674-4DC2-99D5-848F5CBA3AED}" type="parTrans" cxnId="{BDB43314-7C3D-4D4C-8688-8B42CB9871DE}">
      <dgm:prSet custT="1"/>
      <dgm:spPr/>
      <dgm:t>
        <a:bodyPr/>
        <a:lstStyle/>
        <a:p>
          <a:endParaRPr lang="en-US" sz="600">
            <a:solidFill>
              <a:schemeClr val="tx1"/>
            </a:solidFill>
            <a:latin typeface="Arial "/>
          </a:endParaRPr>
        </a:p>
      </dgm:t>
    </dgm:pt>
    <dgm:pt modelId="{4FED749C-3AA6-4878-9504-08A135682F21}" type="sibTrans" cxnId="{BDB43314-7C3D-4D4C-8688-8B42CB9871DE}">
      <dgm:prSet/>
      <dgm:spPr/>
      <dgm:t>
        <a:bodyPr/>
        <a:lstStyle/>
        <a:p>
          <a:endParaRPr lang="en-US"/>
        </a:p>
      </dgm:t>
    </dgm:pt>
    <dgm:pt modelId="{B3A93744-68BF-4055-92F0-301E6157C9B9}">
      <dgm:prSet phldrT="[Text]" custT="1"/>
      <dgm:spPr/>
      <dgm:t>
        <a:bodyPr/>
        <a:lstStyle/>
        <a:p>
          <a:r>
            <a:rPr lang="en-US" sz="1200">
              <a:solidFill>
                <a:schemeClr val="tx1"/>
              </a:solidFill>
              <a:latin typeface="Arial "/>
            </a:rPr>
            <a:t>Household of 2</a:t>
          </a:r>
        </a:p>
      </dgm:t>
    </dgm:pt>
    <dgm:pt modelId="{800C03AD-1E57-40C7-B43D-0A38507C1D9D}" type="parTrans" cxnId="{EEF523AF-0913-4B74-AE8E-EDCE22A84B5D}">
      <dgm:prSet custT="1"/>
      <dgm:spPr/>
      <dgm:t>
        <a:bodyPr/>
        <a:lstStyle/>
        <a:p>
          <a:endParaRPr lang="en-US" sz="400">
            <a:solidFill>
              <a:schemeClr val="tx1"/>
            </a:solidFill>
            <a:latin typeface="Arial "/>
          </a:endParaRPr>
        </a:p>
      </dgm:t>
    </dgm:pt>
    <dgm:pt modelId="{45A1E98B-BC2D-4380-84A4-B44536552944}" type="sibTrans" cxnId="{EEF523AF-0913-4B74-AE8E-EDCE22A84B5D}">
      <dgm:prSet/>
      <dgm:spPr/>
      <dgm:t>
        <a:bodyPr/>
        <a:lstStyle/>
        <a:p>
          <a:endParaRPr lang="en-US"/>
        </a:p>
      </dgm:t>
    </dgm:pt>
    <dgm:pt modelId="{EC6D9E1F-7DC8-4FF0-9EE1-0EB37F501D8F}">
      <dgm:prSet phldrT="[Text]" custT="1"/>
      <dgm:spPr/>
      <dgm:t>
        <a:bodyPr/>
        <a:lstStyle/>
        <a:p>
          <a:r>
            <a:rPr lang="en-US" sz="1200" dirty="0">
              <a:solidFill>
                <a:schemeClr val="tx1"/>
              </a:solidFill>
              <a:latin typeface="Arial "/>
            </a:rPr>
            <a:t>$2660.00</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custT="1"/>
      <dgm:spPr/>
      <dgm:t>
        <a:bodyPr/>
        <a:lstStyle/>
        <a:p>
          <a:endParaRPr lang="en-US" sz="400">
            <a:solidFill>
              <a:schemeClr val="tx1"/>
            </a:solidFill>
            <a:latin typeface="Arial "/>
          </a:endParaRPr>
        </a:p>
      </dgm:t>
    </dgm:pt>
    <dgm:pt modelId="{04FEB95E-675B-4CB0-9FAF-3618858A216D}">
      <dgm:prSet custT="1"/>
      <dgm:spPr/>
      <dgm:t>
        <a:bodyPr/>
        <a:lstStyle/>
        <a:p>
          <a:r>
            <a:rPr lang="en-US" sz="1200" dirty="0">
              <a:solidFill>
                <a:schemeClr val="tx1"/>
              </a:solidFill>
              <a:latin typeface="Arial "/>
            </a:rPr>
            <a:t>$3606.67</a:t>
          </a:r>
        </a:p>
      </dgm:t>
    </dgm:pt>
    <dgm:pt modelId="{B70A2E14-B1AD-4536-9635-1B5FC34B7711}" type="parTrans" cxnId="{450BF589-CDFB-457F-8A5F-800B080AB175}">
      <dgm:prSet custT="1"/>
      <dgm:spPr/>
      <dgm:t>
        <a:bodyPr/>
        <a:lstStyle/>
        <a:p>
          <a:endParaRPr lang="en-US" sz="400">
            <a:solidFill>
              <a:schemeClr val="tx1"/>
            </a:solidFill>
            <a:latin typeface="Arial "/>
          </a:endParaRPr>
        </a:p>
      </dgm:t>
    </dgm:pt>
    <dgm:pt modelId="{B00FCC53-E54E-435F-BFCB-8CD8914D435A}" type="sibTrans" cxnId="{450BF589-CDFB-457F-8A5F-800B080AB175}">
      <dgm:prSet/>
      <dgm:spPr/>
      <dgm:t>
        <a:bodyPr/>
        <a:lstStyle/>
        <a:p>
          <a:endParaRPr lang="en-US"/>
        </a:p>
      </dgm:t>
    </dgm:pt>
    <dgm:pt modelId="{92A9F77B-2DA4-4E60-980D-4042F72A5868}">
      <dgm:prSet custT="1"/>
      <dgm:spPr/>
      <dgm:t>
        <a:bodyPr/>
        <a:lstStyle/>
        <a:p>
          <a:r>
            <a:rPr lang="en-US" sz="1200">
              <a:solidFill>
                <a:schemeClr val="tx1"/>
              </a:solidFill>
              <a:latin typeface="Arial "/>
            </a:rPr>
            <a:t>Household of 3</a:t>
          </a:r>
        </a:p>
      </dgm:t>
    </dgm:pt>
    <dgm:pt modelId="{A16FABF8-3C4A-4351-B501-3E7AA5FA6A1C}" type="parTrans" cxnId="{573BD359-C7BC-45D7-9896-9A2BE7FAAC9D}">
      <dgm:prSet custT="1"/>
      <dgm:spPr/>
      <dgm:t>
        <a:bodyPr/>
        <a:lstStyle/>
        <a:p>
          <a:endParaRPr lang="en-US" sz="400">
            <a:solidFill>
              <a:schemeClr val="tx1"/>
            </a:solidFill>
            <a:latin typeface="Arial "/>
          </a:endParaRPr>
        </a:p>
      </dgm:t>
    </dgm:pt>
    <dgm:pt modelId="{ADF42DCF-D610-440C-B366-1A1FCBF82EB3}" type="sibTrans" cxnId="{573BD359-C7BC-45D7-9896-9A2BE7FAAC9D}">
      <dgm:prSet/>
      <dgm:spPr/>
      <dgm:t>
        <a:bodyPr/>
        <a:lstStyle/>
        <a:p>
          <a:endParaRPr lang="en-US"/>
        </a:p>
      </dgm:t>
    </dgm:pt>
    <dgm:pt modelId="{707A2B1D-B075-4089-89C6-7D2AF99E97E2}">
      <dgm:prSet custT="1"/>
      <dgm:spPr/>
      <dgm:t>
        <a:bodyPr/>
        <a:lstStyle/>
        <a:p>
          <a:r>
            <a:rPr lang="en-US" sz="1200" dirty="0">
              <a:solidFill>
                <a:schemeClr val="tx1"/>
              </a:solidFill>
              <a:latin typeface="Arial "/>
            </a:rPr>
            <a:t>$4553.33</a:t>
          </a:r>
        </a:p>
      </dgm:t>
    </dgm:pt>
    <dgm:pt modelId="{0023CD3A-87D4-4E54-ACE2-52307561E677}" type="parTrans" cxnId="{AF5BCF97-54C2-4C2D-9EAC-BBDF1DA7C101}">
      <dgm:prSet custT="1"/>
      <dgm:spPr/>
      <dgm:t>
        <a:bodyPr/>
        <a:lstStyle/>
        <a:p>
          <a:endParaRPr lang="en-US" sz="400">
            <a:solidFill>
              <a:schemeClr val="tx1"/>
            </a:solidFill>
            <a:latin typeface="Arial "/>
          </a:endParaRPr>
        </a:p>
      </dgm:t>
    </dgm:pt>
    <dgm:pt modelId="{149B1BA8-97AF-49EB-87F0-191A19AC46CC}" type="sibTrans" cxnId="{AF5BCF97-54C2-4C2D-9EAC-BBDF1DA7C101}">
      <dgm:prSet/>
      <dgm:spPr/>
      <dgm:t>
        <a:bodyPr/>
        <a:lstStyle/>
        <a:p>
          <a:endParaRPr lang="en-US"/>
        </a:p>
      </dgm:t>
    </dgm:pt>
    <dgm:pt modelId="{7F0506A5-7D7E-41D2-9085-183C1999A33D}">
      <dgm:prSet custT="1"/>
      <dgm:spPr/>
      <dgm:t>
        <a:bodyPr/>
        <a:lstStyle/>
        <a:p>
          <a:r>
            <a:rPr lang="en-US" sz="1200">
              <a:solidFill>
                <a:schemeClr val="tx1"/>
              </a:solidFill>
              <a:latin typeface="Arial "/>
            </a:rPr>
            <a:t>Household of  4</a:t>
          </a:r>
        </a:p>
      </dgm:t>
    </dgm:pt>
    <dgm:pt modelId="{3F12DC3E-AEED-45F7-92B9-96723CFCBDD5}" type="parTrans" cxnId="{91273937-06B9-43BD-BE11-EC89962ACD8E}">
      <dgm:prSet custT="1"/>
      <dgm:spPr/>
      <dgm:t>
        <a:bodyPr/>
        <a:lstStyle/>
        <a:p>
          <a:endParaRPr lang="en-US" sz="400">
            <a:solidFill>
              <a:schemeClr val="tx1"/>
            </a:solidFill>
            <a:latin typeface="Arial "/>
          </a:endParaRPr>
        </a:p>
      </dgm:t>
    </dgm:pt>
    <dgm:pt modelId="{B2D66316-1137-4D27-B559-1722FF1BEF75}" type="sibTrans" cxnId="{91273937-06B9-43BD-BE11-EC89962ACD8E}">
      <dgm:prSet/>
      <dgm:spPr/>
      <dgm:t>
        <a:bodyPr/>
        <a:lstStyle/>
        <a:p>
          <a:endParaRPr lang="en-US"/>
        </a:p>
      </dgm:t>
    </dgm:pt>
    <dgm:pt modelId="{A110E454-4120-4B6D-9CB6-27E72279093F}">
      <dgm:prSet custT="1"/>
      <dgm:spPr/>
      <dgm:t>
        <a:bodyPr/>
        <a:lstStyle/>
        <a:p>
          <a:r>
            <a:rPr lang="en-US" sz="1200" dirty="0">
              <a:solidFill>
                <a:schemeClr val="tx1"/>
              </a:solidFill>
              <a:latin typeface="Arial "/>
            </a:rPr>
            <a:t>$5500.00</a:t>
          </a:r>
        </a:p>
      </dgm:t>
    </dgm:pt>
    <dgm:pt modelId="{0ADC6DD5-7725-43E2-A6C5-55B4D4887917}" type="parTrans" cxnId="{25736FB2-8334-4D15-A73C-FAB18B7866D9}">
      <dgm:prSet custT="1"/>
      <dgm:spPr/>
      <dgm:t>
        <a:bodyPr/>
        <a:lstStyle/>
        <a:p>
          <a:endParaRPr lang="en-US" sz="400">
            <a:solidFill>
              <a:schemeClr val="tx1"/>
            </a:solidFill>
            <a:latin typeface="Arial "/>
          </a:endParaRPr>
        </a:p>
      </dgm:t>
    </dgm:pt>
    <dgm:pt modelId="{55B3C826-E350-4A30-8016-B5AC7793FA5D}" type="sibTrans" cxnId="{25736FB2-8334-4D15-A73C-FAB18B7866D9}">
      <dgm:prSet/>
      <dgm:spPr/>
      <dgm:t>
        <a:bodyPr/>
        <a:lstStyle/>
        <a:p>
          <a:endParaRPr lang="en-US"/>
        </a:p>
      </dgm:t>
    </dgm:pt>
    <dgm:pt modelId="{D74D54E4-0DEB-459C-B6EE-4165D5D293AA}">
      <dgm:prSet custT="1"/>
      <dgm:spPr/>
      <dgm:t>
        <a:bodyPr/>
        <a:lstStyle/>
        <a:p>
          <a:r>
            <a:rPr lang="en-US" sz="1200">
              <a:solidFill>
                <a:schemeClr val="tx1"/>
              </a:solidFill>
              <a:latin typeface="Arial "/>
            </a:rPr>
            <a:t>Household of 5</a:t>
          </a:r>
        </a:p>
      </dgm:t>
    </dgm:pt>
    <dgm:pt modelId="{FE4B45F1-0738-4942-AF98-D323CC721078}" type="parTrans" cxnId="{BA0222E0-35E9-4FB4-8325-7B914E37E2EC}">
      <dgm:prSet custT="1"/>
      <dgm:spPr/>
      <dgm:t>
        <a:bodyPr/>
        <a:lstStyle/>
        <a:p>
          <a:endParaRPr lang="en-US" sz="400">
            <a:solidFill>
              <a:schemeClr val="tx1"/>
            </a:solidFill>
            <a:latin typeface="Arial "/>
          </a:endParaRPr>
        </a:p>
      </dgm:t>
    </dgm:pt>
    <dgm:pt modelId="{44220505-BC7E-47D9-A6E5-A5B601B0545D}" type="sibTrans" cxnId="{BA0222E0-35E9-4FB4-8325-7B914E37E2EC}">
      <dgm:prSet/>
      <dgm:spPr/>
      <dgm:t>
        <a:bodyPr/>
        <a:lstStyle/>
        <a:p>
          <a:endParaRPr lang="en-US"/>
        </a:p>
      </dgm:t>
    </dgm:pt>
    <dgm:pt modelId="{00EFCFFB-72A7-41A9-B9C2-126EB12B492E}">
      <dgm:prSet custT="1"/>
      <dgm:spPr/>
      <dgm:t>
        <a:bodyPr/>
        <a:lstStyle/>
        <a:p>
          <a:r>
            <a:rPr lang="en-US" sz="1200" dirty="0">
              <a:solidFill>
                <a:schemeClr val="tx1"/>
              </a:solidFill>
              <a:latin typeface="Arial "/>
            </a:rPr>
            <a:t>$6446.67</a:t>
          </a:r>
        </a:p>
      </dgm:t>
    </dgm:pt>
    <dgm:pt modelId="{A1D9207C-9E97-404C-AFF9-E55A2F78918A}" type="parTrans" cxnId="{D49759E9-9BE2-4025-B29A-A33C9CF6EBEE}">
      <dgm:prSet custT="1"/>
      <dgm:spPr/>
      <dgm:t>
        <a:bodyPr/>
        <a:lstStyle/>
        <a:p>
          <a:endParaRPr lang="en-US" sz="400">
            <a:solidFill>
              <a:schemeClr val="tx1"/>
            </a:solidFill>
            <a:latin typeface="Arial "/>
          </a:endParaRPr>
        </a:p>
      </dgm:t>
    </dgm:pt>
    <dgm:pt modelId="{820F0368-8B94-4553-AF8E-BD54AED28C65}" type="sibTrans" cxnId="{D49759E9-9BE2-4025-B29A-A33C9CF6EBEE}">
      <dgm:prSet/>
      <dgm:spPr/>
      <dgm:t>
        <a:bodyPr/>
        <a:lstStyle/>
        <a:p>
          <a:endParaRPr lang="en-US"/>
        </a:p>
      </dgm:t>
    </dgm:pt>
    <dgm:pt modelId="{079A390B-D67E-4255-8F26-A2F5701BAC8C}">
      <dgm:prSet custT="1"/>
      <dgm:spPr/>
      <dgm:t>
        <a:bodyPr/>
        <a:lstStyle/>
        <a:p>
          <a:r>
            <a:rPr lang="en-US" sz="1200" dirty="0">
              <a:solidFill>
                <a:schemeClr val="tx1"/>
              </a:solidFill>
              <a:latin typeface="Arial "/>
            </a:rPr>
            <a:t>$7393.33</a:t>
          </a:r>
        </a:p>
      </dgm:t>
    </dgm:pt>
    <dgm:pt modelId="{1C010F25-F40D-435D-9989-23E00A7FA22D}" type="parTrans" cxnId="{5C50E880-9ECE-4598-A0B3-BF37EBC8102D}">
      <dgm:prSet custT="1"/>
      <dgm:spPr/>
      <dgm:t>
        <a:bodyPr/>
        <a:lstStyle/>
        <a:p>
          <a:endParaRPr lang="en-US" sz="400">
            <a:solidFill>
              <a:schemeClr val="tx1"/>
            </a:solidFill>
            <a:latin typeface="Arial "/>
          </a:endParaRPr>
        </a:p>
      </dgm:t>
    </dgm:pt>
    <dgm:pt modelId="{1326FA84-0D88-4F70-BEBF-A2FE66D75886}" type="sibTrans" cxnId="{5C50E880-9ECE-4598-A0B3-BF37EBC8102D}">
      <dgm:prSet/>
      <dgm:spPr/>
      <dgm:t>
        <a:bodyPr/>
        <a:lstStyle/>
        <a:p>
          <a:endParaRPr lang="en-US"/>
        </a:p>
      </dgm:t>
    </dgm:pt>
    <dgm:pt modelId="{DF882A1D-8811-492E-874E-AE72A63F768F}">
      <dgm:prSet custT="1"/>
      <dgm:spPr/>
      <dgm:t>
        <a:bodyPr/>
        <a:lstStyle/>
        <a:p>
          <a:r>
            <a:rPr lang="en-US" sz="1200">
              <a:solidFill>
                <a:schemeClr val="tx1"/>
              </a:solidFill>
              <a:latin typeface="Arial "/>
            </a:rPr>
            <a:t>Household of 6</a:t>
          </a:r>
        </a:p>
      </dgm:t>
    </dgm:pt>
    <dgm:pt modelId="{7DF475B3-3A55-45F5-89AD-2D2B5C479152}" type="sibTrans" cxnId="{7B17F25D-9367-495A-95FC-26B0F371692C}">
      <dgm:prSet/>
      <dgm:spPr/>
      <dgm:t>
        <a:bodyPr/>
        <a:lstStyle/>
        <a:p>
          <a:endParaRPr lang="en-US"/>
        </a:p>
      </dgm:t>
    </dgm:pt>
    <dgm:pt modelId="{08190FB0-AD0F-4B90-8B6B-3833521DFA84}" type="parTrans" cxnId="{7B17F25D-9367-495A-95FC-26B0F371692C}">
      <dgm:prSet custT="1"/>
      <dgm:spPr/>
      <dgm:t>
        <a:bodyPr/>
        <a:lstStyle/>
        <a:p>
          <a:endParaRPr lang="en-US" sz="600">
            <a:solidFill>
              <a:schemeClr val="tx1"/>
            </a:solidFill>
            <a:latin typeface="Arial "/>
          </a:endParaRPr>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custScaleY="146439" custLinFactNeighborX="759" custLinFactNeighborY="425">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custScaleY="115158">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43398F-8549-4D97-A8E2-7F1EE27DB58B}"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8CEDBE14-11F2-409B-AD16-46580A1F0C72}">
      <dgm:prSet phldrT="[Text]" custT="1"/>
      <dgm:spPr>
        <a:ln>
          <a:solidFill>
            <a:schemeClr val="accent1">
              <a:lumMod val="75000"/>
            </a:schemeClr>
          </a:solidFill>
        </a:ln>
      </dgm:spPr>
      <dgm:t>
        <a:bodyPr/>
        <a:lstStyle/>
        <a:p>
          <a:r>
            <a:rPr lang="en-US" sz="3000" b="1" dirty="0">
              <a:solidFill>
                <a:schemeClr val="tx1"/>
              </a:solidFill>
              <a:latin typeface="Arial" panose="020B0604020202020204" pitchFamily="34" charset="0"/>
              <a:cs typeface="Arial" panose="020B0604020202020204" pitchFamily="34" charset="0"/>
            </a:rPr>
            <a:t>Early Childhood Education Program only</a:t>
          </a:r>
        </a:p>
      </dgm:t>
    </dgm:pt>
    <dgm:pt modelId="{81D762C8-1EDD-44C2-9312-690194B2F7B7}" type="parTrans" cxnId="{94E46F7D-CEA2-403C-9718-7BFFF3D1727E}">
      <dgm:prSet/>
      <dgm:spPr/>
      <dgm:t>
        <a:bodyPr/>
        <a:lstStyle/>
        <a:p>
          <a:endParaRPr lang="en-US"/>
        </a:p>
      </dgm:t>
    </dgm:pt>
    <dgm:pt modelId="{74F72727-3CA5-4B1D-8281-3C49102FA07A}" type="sibTrans" cxnId="{94E46F7D-CEA2-403C-9718-7BFFF3D1727E}">
      <dgm:prSet/>
      <dgm:spPr/>
      <dgm:t>
        <a:bodyPr/>
        <a:lstStyle/>
        <a:p>
          <a:endParaRPr lang="en-US"/>
        </a:p>
      </dgm:t>
    </dgm:pt>
    <dgm:pt modelId="{BFABB42C-8715-4ECD-B46B-0DAB9175047D}">
      <dgm:prSet phldrT="[Text]" custT="1"/>
      <dgm:spPr>
        <a:ln>
          <a:solidFill>
            <a:schemeClr val="accent1">
              <a:lumMod val="75000"/>
            </a:schemeClr>
          </a:solidFill>
        </a:ln>
      </dgm:spPr>
      <dgm:t>
        <a:bodyPr/>
        <a:lstStyle/>
        <a:p>
          <a:pPr algn="l"/>
          <a:r>
            <a:rPr lang="en-US" sz="1800" b="1" dirty="0">
              <a:latin typeface="Arial" panose="020B0604020202020204" pitchFamily="34" charset="0"/>
              <a:cs typeface="Arial" panose="020B0604020202020204" pitchFamily="34" charset="0"/>
            </a:rPr>
            <a:t>Employed at an Early Achievers Participating Facility.</a:t>
          </a:r>
        </a:p>
        <a:p>
          <a:pPr algn="ctr"/>
          <a:r>
            <a:rPr lang="en-US" sz="1800" b="1" dirty="0">
              <a:latin typeface="Arial" panose="020B0604020202020204" pitchFamily="34" charset="0"/>
              <a:cs typeface="Arial" panose="020B0604020202020204" pitchFamily="34" charset="0"/>
            </a:rPr>
            <a:t> </a:t>
          </a:r>
        </a:p>
      </dgm:t>
    </dgm:pt>
    <dgm:pt modelId="{8CA94EEA-204F-439D-8ED5-3A4D186ABB2F}" type="parTrans" cxnId="{47AB28CA-1B30-4665-98F4-A80C36D06A5A}">
      <dgm:prSet/>
      <dgm:spPr/>
      <dgm:t>
        <a:bodyPr/>
        <a:lstStyle/>
        <a:p>
          <a:endParaRPr lang="en-US"/>
        </a:p>
      </dgm:t>
    </dgm:pt>
    <dgm:pt modelId="{21193908-B10F-4A81-B131-EF79588C0FD5}" type="sibTrans" cxnId="{47AB28CA-1B30-4665-98F4-A80C36D06A5A}">
      <dgm:prSet/>
      <dgm:spPr/>
      <dgm:t>
        <a:bodyPr/>
        <a:lstStyle/>
        <a:p>
          <a:endParaRPr lang="en-US"/>
        </a:p>
      </dgm:t>
    </dgm:pt>
    <dgm:pt modelId="{4C078DF5-AE54-4A95-B362-366B9CB4A33D}">
      <dgm:prSet phldrT="[Text]" custT="1"/>
      <dgm:spPr>
        <a:ln>
          <a:solidFill>
            <a:schemeClr val="accent1">
              <a:lumMod val="75000"/>
            </a:schemeClr>
          </a:solidFill>
        </a:ln>
      </dgm:spPr>
      <dgm:t>
        <a:bodyPr/>
        <a:lstStyle/>
        <a:p>
          <a:pPr algn="l"/>
          <a:endParaRPr lang="en-US" sz="1100" b="1" dirty="0">
            <a:latin typeface="Arial "/>
          </a:endParaRPr>
        </a:p>
        <a:p>
          <a:pPr algn="l"/>
          <a:r>
            <a:rPr lang="en-US" sz="1800" b="1" dirty="0">
              <a:latin typeface="Arial "/>
            </a:rPr>
            <a:t>Employed in an eligible role for 3 months prior to the start of the quarter</a:t>
          </a:r>
        </a:p>
        <a:p>
          <a:pPr algn="l"/>
          <a:endParaRPr lang="en-US" sz="900" b="1" dirty="0">
            <a:latin typeface="Arial "/>
          </a:endParaRPr>
        </a:p>
        <a:p>
          <a:pPr algn="l"/>
          <a:r>
            <a:rPr lang="en-US" sz="1800" b="1" dirty="0">
              <a:latin typeface="Arial "/>
            </a:rPr>
            <a:t>Eligible Roles: </a:t>
          </a:r>
          <a:r>
            <a:rPr lang="en-US" sz="1800" i="0" dirty="0">
              <a:latin typeface="Arial "/>
            </a:rPr>
            <a:t>Family Home Owner/Licensee, Center Director, Assistant Director, Program Supervisor, Lead Teacher, Assistant Teacher</a:t>
          </a:r>
        </a:p>
      </dgm:t>
    </dgm:pt>
    <dgm:pt modelId="{7F35D4A0-9AC1-4797-A5A4-E19B8AA3F599}" type="parTrans" cxnId="{771E26BC-9F69-4F0C-B4E7-1B617B1CB526}">
      <dgm:prSet/>
      <dgm:spPr/>
      <dgm:t>
        <a:bodyPr/>
        <a:lstStyle/>
        <a:p>
          <a:endParaRPr lang="en-US"/>
        </a:p>
      </dgm:t>
    </dgm:pt>
    <dgm:pt modelId="{570057F9-6075-4A14-A47D-E8CA871EFDE2}" type="sibTrans" cxnId="{771E26BC-9F69-4F0C-B4E7-1B617B1CB526}">
      <dgm:prSet/>
      <dgm:spPr/>
      <dgm:t>
        <a:bodyPr/>
        <a:lstStyle/>
        <a:p>
          <a:endParaRPr lang="en-US"/>
        </a:p>
      </dgm:t>
    </dgm:pt>
    <dgm:pt modelId="{4B508A3C-494E-4D57-ABAA-4E1E9C274C1B}">
      <dgm:prSet phldrT="[Text]" custT="1"/>
      <dgm:spPr>
        <a:ln>
          <a:solidFill>
            <a:schemeClr val="accent1">
              <a:lumMod val="75000"/>
            </a:schemeClr>
          </a:solidFill>
        </a:ln>
      </dgm:spPr>
      <dgm:t>
        <a:bodyPr/>
        <a:lstStyle/>
        <a:p>
          <a:pPr algn="l">
            <a:buFont typeface="Wingdings" panose="05000000000000000000" pitchFamily="2" charset="2"/>
            <a:buChar char="q"/>
          </a:pPr>
          <a:r>
            <a:rPr lang="en-US" sz="1800" b="1" dirty="0">
              <a:latin typeface="Arial "/>
            </a:rPr>
            <a:t>Minimum of 10 hours per week or 40 hours per month</a:t>
          </a:r>
        </a:p>
      </dgm:t>
    </dgm:pt>
    <dgm:pt modelId="{EE94C4C6-8A84-4842-841D-108B76DA5075}" type="parTrans" cxnId="{364724A2-78B8-4693-A79A-89F89BFBB249}">
      <dgm:prSet/>
      <dgm:spPr/>
      <dgm:t>
        <a:bodyPr/>
        <a:lstStyle/>
        <a:p>
          <a:endParaRPr lang="en-US"/>
        </a:p>
      </dgm:t>
    </dgm:pt>
    <dgm:pt modelId="{DF11DBDE-9DA0-4E24-A843-274CC5485492}" type="sibTrans" cxnId="{364724A2-78B8-4693-A79A-89F89BFBB249}">
      <dgm:prSet/>
      <dgm:spPr/>
      <dgm:t>
        <a:bodyPr/>
        <a:lstStyle/>
        <a:p>
          <a:endParaRPr lang="en-US"/>
        </a:p>
      </dgm:t>
    </dgm:pt>
    <dgm:pt modelId="{A15B1ECE-4D88-4932-8D8C-189EF563FD50}" type="pres">
      <dgm:prSet presAssocID="{7F43398F-8549-4D97-A8E2-7F1EE27DB58B}" presName="composite" presStyleCnt="0">
        <dgm:presLayoutVars>
          <dgm:chMax val="1"/>
          <dgm:dir/>
          <dgm:resizeHandles val="exact"/>
        </dgm:presLayoutVars>
      </dgm:prSet>
      <dgm:spPr/>
    </dgm:pt>
    <dgm:pt modelId="{F9930589-B375-465F-A3D9-992658539875}" type="pres">
      <dgm:prSet presAssocID="{8CEDBE14-11F2-409B-AD16-46580A1F0C72}" presName="roof" presStyleLbl="dkBgShp" presStyleIdx="0" presStyleCnt="2" custScaleY="87567" custLinFactNeighborY="17528"/>
      <dgm:spPr/>
    </dgm:pt>
    <dgm:pt modelId="{103B1B94-99B3-4D07-A603-337CF2198749}" type="pres">
      <dgm:prSet presAssocID="{8CEDBE14-11F2-409B-AD16-46580A1F0C72}" presName="pillars" presStyleCnt="0"/>
      <dgm:spPr/>
    </dgm:pt>
    <dgm:pt modelId="{7D27FD24-3B0E-4710-870D-1A6DBD587568}" type="pres">
      <dgm:prSet presAssocID="{8CEDBE14-11F2-409B-AD16-46580A1F0C72}" presName="pillar1" presStyleLbl="node1" presStyleIdx="0" presStyleCnt="3">
        <dgm:presLayoutVars>
          <dgm:bulletEnabled val="1"/>
        </dgm:presLayoutVars>
      </dgm:prSet>
      <dgm:spPr/>
    </dgm:pt>
    <dgm:pt modelId="{48AD5FA2-B306-4F92-9C81-B64482130DF0}" type="pres">
      <dgm:prSet presAssocID="{4C078DF5-AE54-4A95-B362-366B9CB4A33D}" presName="pillarX" presStyleLbl="node1" presStyleIdx="1" presStyleCnt="3">
        <dgm:presLayoutVars>
          <dgm:bulletEnabled val="1"/>
        </dgm:presLayoutVars>
      </dgm:prSet>
      <dgm:spPr/>
    </dgm:pt>
    <dgm:pt modelId="{5FC7C76C-25F2-44D2-B62C-7AECAA8502D6}" type="pres">
      <dgm:prSet presAssocID="{4B508A3C-494E-4D57-ABAA-4E1E9C274C1B}" presName="pillarX" presStyleLbl="node1" presStyleIdx="2" presStyleCnt="3" custLinFactNeighborX="147" custLinFactNeighborY="-1">
        <dgm:presLayoutVars>
          <dgm:bulletEnabled val="1"/>
        </dgm:presLayoutVars>
      </dgm:prSet>
      <dgm:spPr/>
    </dgm:pt>
    <dgm:pt modelId="{09933F43-B582-4A2D-B443-09A3554BA8E2}" type="pres">
      <dgm:prSet presAssocID="{8CEDBE14-11F2-409B-AD16-46580A1F0C72}" presName="base" presStyleLbl="dkBgShp" presStyleIdx="1" presStyleCnt="2" custLinFactNeighborX="-114" custLinFactNeighborY="13321"/>
      <dgm:spPr/>
    </dgm:pt>
  </dgm:ptLst>
  <dgm:cxnLst>
    <dgm:cxn modelId="{DB9A0B10-F2B2-423B-B418-4B763BC144CA}" type="presOf" srcId="{4C078DF5-AE54-4A95-B362-366B9CB4A33D}" destId="{48AD5FA2-B306-4F92-9C81-B64482130DF0}" srcOrd="0" destOrd="0" presId="urn:microsoft.com/office/officeart/2005/8/layout/hList3"/>
    <dgm:cxn modelId="{81A02036-5A8D-473E-9229-E1E8B0B74772}" type="presOf" srcId="{BFABB42C-8715-4ECD-B46B-0DAB9175047D}" destId="{7D27FD24-3B0E-4710-870D-1A6DBD587568}" srcOrd="0" destOrd="0" presId="urn:microsoft.com/office/officeart/2005/8/layout/hList3"/>
    <dgm:cxn modelId="{F9D4476A-7496-4431-95DB-5DDA884B814A}" type="presOf" srcId="{7F43398F-8549-4D97-A8E2-7F1EE27DB58B}" destId="{A15B1ECE-4D88-4932-8D8C-189EF563FD50}" srcOrd="0" destOrd="0" presId="urn:microsoft.com/office/officeart/2005/8/layout/hList3"/>
    <dgm:cxn modelId="{94E46F7D-CEA2-403C-9718-7BFFF3D1727E}" srcId="{7F43398F-8549-4D97-A8E2-7F1EE27DB58B}" destId="{8CEDBE14-11F2-409B-AD16-46580A1F0C72}" srcOrd="0" destOrd="0" parTransId="{81D762C8-1EDD-44C2-9312-690194B2F7B7}" sibTransId="{74F72727-3CA5-4B1D-8281-3C49102FA07A}"/>
    <dgm:cxn modelId="{364724A2-78B8-4693-A79A-89F89BFBB249}" srcId="{8CEDBE14-11F2-409B-AD16-46580A1F0C72}" destId="{4B508A3C-494E-4D57-ABAA-4E1E9C274C1B}" srcOrd="2" destOrd="0" parTransId="{EE94C4C6-8A84-4842-841D-108B76DA5075}" sibTransId="{DF11DBDE-9DA0-4E24-A843-274CC5485492}"/>
    <dgm:cxn modelId="{EBE3EBB5-BDB7-4D59-A071-EF2871F5A9E0}" type="presOf" srcId="{8CEDBE14-11F2-409B-AD16-46580A1F0C72}" destId="{F9930589-B375-465F-A3D9-992658539875}" srcOrd="0" destOrd="0" presId="urn:microsoft.com/office/officeart/2005/8/layout/hList3"/>
    <dgm:cxn modelId="{771E26BC-9F69-4F0C-B4E7-1B617B1CB526}" srcId="{8CEDBE14-11F2-409B-AD16-46580A1F0C72}" destId="{4C078DF5-AE54-4A95-B362-366B9CB4A33D}" srcOrd="1" destOrd="0" parTransId="{7F35D4A0-9AC1-4797-A5A4-E19B8AA3F599}" sibTransId="{570057F9-6075-4A14-A47D-E8CA871EFDE2}"/>
    <dgm:cxn modelId="{47AB28CA-1B30-4665-98F4-A80C36D06A5A}" srcId="{8CEDBE14-11F2-409B-AD16-46580A1F0C72}" destId="{BFABB42C-8715-4ECD-B46B-0DAB9175047D}" srcOrd="0" destOrd="0" parTransId="{8CA94EEA-204F-439D-8ED5-3A4D186ABB2F}" sibTransId="{21193908-B10F-4A81-B131-EF79588C0FD5}"/>
    <dgm:cxn modelId="{5F9EF9DF-77E6-4391-8AE3-E177213988CD}" type="presOf" srcId="{4B508A3C-494E-4D57-ABAA-4E1E9C274C1B}" destId="{5FC7C76C-25F2-44D2-B62C-7AECAA8502D6}" srcOrd="0" destOrd="0" presId="urn:microsoft.com/office/officeart/2005/8/layout/hList3"/>
    <dgm:cxn modelId="{0749A5BD-E4A8-4DEB-B298-F15F913336A8}" type="presParOf" srcId="{A15B1ECE-4D88-4932-8D8C-189EF563FD50}" destId="{F9930589-B375-465F-A3D9-992658539875}" srcOrd="0" destOrd="0" presId="urn:microsoft.com/office/officeart/2005/8/layout/hList3"/>
    <dgm:cxn modelId="{791B8FDD-C829-431C-A9AF-760B03E9081B}" type="presParOf" srcId="{A15B1ECE-4D88-4932-8D8C-189EF563FD50}" destId="{103B1B94-99B3-4D07-A603-337CF2198749}" srcOrd="1" destOrd="0" presId="urn:microsoft.com/office/officeart/2005/8/layout/hList3"/>
    <dgm:cxn modelId="{5A799C0C-DD67-40F7-8631-A24B3D0D2D94}" type="presParOf" srcId="{103B1B94-99B3-4D07-A603-337CF2198749}" destId="{7D27FD24-3B0E-4710-870D-1A6DBD587568}" srcOrd="0" destOrd="0" presId="urn:microsoft.com/office/officeart/2005/8/layout/hList3"/>
    <dgm:cxn modelId="{A30B4ED0-096C-442D-990A-DA5446F3BD9A}" type="presParOf" srcId="{103B1B94-99B3-4D07-A603-337CF2198749}" destId="{48AD5FA2-B306-4F92-9C81-B64482130DF0}" srcOrd="1" destOrd="0" presId="urn:microsoft.com/office/officeart/2005/8/layout/hList3"/>
    <dgm:cxn modelId="{2796D31F-A82E-4825-BBDD-253274CD4D46}" type="presParOf" srcId="{103B1B94-99B3-4D07-A603-337CF2198749}" destId="{5FC7C76C-25F2-44D2-B62C-7AECAA8502D6}" srcOrd="2" destOrd="0" presId="urn:microsoft.com/office/officeart/2005/8/layout/hList3"/>
    <dgm:cxn modelId="{464B9B19-A933-409B-9427-F6CFE5F500F0}" type="presParOf" srcId="{A15B1ECE-4D88-4932-8D8C-189EF563FD50}" destId="{09933F43-B582-4A2D-B443-09A3554BA8E2}" srcOrd="2" destOrd="0" presId="urn:microsoft.com/office/officeart/2005/8/layout/h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37BE75-D207-4656-A44B-587B4404708F}" type="doc">
      <dgm:prSet loTypeId="urn:microsoft.com/office/officeart/2008/layout/PictureAccentList" loCatId="list" qsTypeId="urn:microsoft.com/office/officeart/2005/8/quickstyle/3d3" qsCatId="3D" csTypeId="urn:microsoft.com/office/officeart/2005/8/colors/accent4_2" csCatId="accent4" phldr="1"/>
      <dgm:spPr/>
      <dgm:t>
        <a:bodyPr/>
        <a:lstStyle/>
        <a:p>
          <a:endParaRPr lang="en-US"/>
        </a:p>
      </dgm:t>
    </dgm:pt>
    <dgm:pt modelId="{FD4ECCDB-3AFF-420B-8C35-EE2BE97BD443}">
      <dgm:prSet phldrT="[Text]"/>
      <dgm:spPr>
        <a:solidFill>
          <a:schemeClr val="accent1">
            <a:lumMod val="75000"/>
          </a:schemeClr>
        </a:solidFill>
      </dgm:spPr>
      <dgm:t>
        <a:bodyPr/>
        <a:lstStyle/>
        <a:p>
          <a:r>
            <a:rPr lang="en-US" b="1" dirty="0">
              <a:solidFill>
                <a:schemeClr val="bg1"/>
              </a:solidFill>
              <a:latin typeface="Arial "/>
            </a:rPr>
            <a:t>Fees</a:t>
          </a:r>
        </a:p>
      </dgm:t>
    </dgm:pt>
    <dgm:pt modelId="{D2130C14-38A4-4A59-92C2-2342241ED169}" type="parTrans" cxnId="{188BBB07-858C-4D8E-BB01-555F8026D99D}">
      <dgm:prSet/>
      <dgm:spPr/>
      <dgm:t>
        <a:bodyPr/>
        <a:lstStyle/>
        <a:p>
          <a:endParaRPr lang="en-US"/>
        </a:p>
      </dgm:t>
    </dgm:pt>
    <dgm:pt modelId="{D0599A22-3740-449B-8B1E-BCDD6661BD33}" type="sibTrans" cxnId="{188BBB07-858C-4D8E-BB01-555F8026D99D}">
      <dgm:prSet/>
      <dgm:spPr/>
      <dgm:t>
        <a:bodyPr/>
        <a:lstStyle/>
        <a:p>
          <a:endParaRPr lang="en-US"/>
        </a:p>
      </dgm:t>
    </dgm:pt>
    <dgm:pt modelId="{3271A526-A4C5-4448-B488-4FB0DD9871FF}">
      <dgm:prSet phldrT="[Text]"/>
      <dgm:spPr>
        <a:solidFill>
          <a:schemeClr val="accent1">
            <a:lumMod val="75000"/>
          </a:schemeClr>
        </a:solidFill>
      </dgm:spPr>
      <dgm:t>
        <a:bodyPr/>
        <a:lstStyle/>
        <a:p>
          <a:r>
            <a:rPr lang="en-US" b="1" dirty="0">
              <a:solidFill>
                <a:schemeClr val="bg1"/>
              </a:solidFill>
              <a:latin typeface="Arial "/>
            </a:rPr>
            <a:t>Books</a:t>
          </a:r>
        </a:p>
      </dgm:t>
    </dgm:pt>
    <dgm:pt modelId="{70B84FBD-3E73-4DEA-B08F-8E350F8D4963}" type="parTrans" cxnId="{6E751BCB-6ACE-4A43-A226-F889547D28E7}">
      <dgm:prSet/>
      <dgm:spPr/>
      <dgm:t>
        <a:bodyPr/>
        <a:lstStyle/>
        <a:p>
          <a:endParaRPr lang="en-US"/>
        </a:p>
      </dgm:t>
    </dgm:pt>
    <dgm:pt modelId="{1D4AFC15-B4BD-46C6-B79C-035D549D7330}" type="sibTrans" cxnId="{6E751BCB-6ACE-4A43-A226-F889547D28E7}">
      <dgm:prSet/>
      <dgm:spPr/>
      <dgm:t>
        <a:bodyPr/>
        <a:lstStyle/>
        <a:p>
          <a:endParaRPr lang="en-US"/>
        </a:p>
      </dgm:t>
    </dgm:pt>
    <dgm:pt modelId="{62D8E38F-6D2A-47E2-968E-C04DA3A3DD07}">
      <dgm:prSet/>
      <dgm:spPr>
        <a:solidFill>
          <a:schemeClr val="accent1">
            <a:lumMod val="75000"/>
          </a:schemeClr>
        </a:solidFill>
      </dgm:spPr>
      <dgm:t>
        <a:bodyPr/>
        <a:lstStyle/>
        <a:p>
          <a:r>
            <a:rPr lang="en-US" b="1" dirty="0">
              <a:solidFill>
                <a:schemeClr val="bg1"/>
              </a:solidFill>
              <a:latin typeface="Arial "/>
            </a:rPr>
            <a:t>Tuition</a:t>
          </a:r>
        </a:p>
      </dgm:t>
    </dgm:pt>
    <dgm:pt modelId="{3A7BEF68-558E-400B-90EA-915FA2123DB8}" type="parTrans" cxnId="{64B5D6B3-B2A7-49FC-AF83-5EAD2F172D4D}">
      <dgm:prSet/>
      <dgm:spPr/>
      <dgm:t>
        <a:bodyPr/>
        <a:lstStyle/>
        <a:p>
          <a:endParaRPr lang="en-US"/>
        </a:p>
      </dgm:t>
    </dgm:pt>
    <dgm:pt modelId="{60B15E03-A3FA-4377-9E2F-214A04E9484B}" type="sibTrans" cxnId="{64B5D6B3-B2A7-49FC-AF83-5EAD2F172D4D}">
      <dgm:prSet/>
      <dgm:spPr/>
      <dgm:t>
        <a:bodyPr/>
        <a:lstStyle/>
        <a:p>
          <a:endParaRPr lang="en-US"/>
        </a:p>
      </dgm:t>
    </dgm:pt>
    <dgm:pt modelId="{6B23247A-D23E-4756-9B2F-D9C139B60F41}">
      <dgm:prSet phldrT="[Text]"/>
      <dgm:spPr/>
      <dgm:t>
        <a:bodyPr/>
        <a:lstStyle/>
        <a:p>
          <a:r>
            <a:rPr lang="en-US" b="1" dirty="0">
              <a:solidFill>
                <a:schemeClr val="tx1"/>
              </a:solidFill>
              <a:latin typeface="Arial "/>
            </a:rPr>
            <a:t>Grants are for start-up, gap filling, and dependent on budget</a:t>
          </a:r>
        </a:p>
      </dgm:t>
    </dgm:pt>
    <dgm:pt modelId="{59278C21-53FC-4025-8E97-7FE2C713C652}" type="sibTrans" cxnId="{202A1538-2AFB-4768-8831-4F30BCA4EAE1}">
      <dgm:prSet/>
      <dgm:spPr/>
      <dgm:t>
        <a:bodyPr/>
        <a:lstStyle/>
        <a:p>
          <a:endParaRPr lang="en-US"/>
        </a:p>
      </dgm:t>
    </dgm:pt>
    <dgm:pt modelId="{E0D34A63-854C-4FCC-9CBB-19A8D17DD8B1}" type="parTrans" cxnId="{202A1538-2AFB-4768-8831-4F30BCA4EAE1}">
      <dgm:prSet/>
      <dgm:spPr/>
      <dgm:t>
        <a:bodyPr/>
        <a:lstStyle/>
        <a:p>
          <a:endParaRPr lang="en-US"/>
        </a:p>
      </dgm:t>
    </dgm:pt>
    <dgm:pt modelId="{97A5C96B-D289-47D5-9A64-81E2BC623FE8}" type="pres">
      <dgm:prSet presAssocID="{2137BE75-D207-4656-A44B-587B4404708F}" presName="layout" presStyleCnt="0">
        <dgm:presLayoutVars>
          <dgm:chMax/>
          <dgm:chPref/>
          <dgm:dir/>
          <dgm:animOne val="branch"/>
          <dgm:animLvl val="lvl"/>
          <dgm:resizeHandles/>
        </dgm:presLayoutVars>
      </dgm:prSet>
      <dgm:spPr/>
    </dgm:pt>
    <dgm:pt modelId="{1752159E-7B3B-434D-8E21-87B9A9C9ACF5}" type="pres">
      <dgm:prSet presAssocID="{6B23247A-D23E-4756-9B2F-D9C139B60F41}" presName="root" presStyleCnt="0">
        <dgm:presLayoutVars>
          <dgm:chMax/>
          <dgm:chPref val="4"/>
        </dgm:presLayoutVars>
      </dgm:prSet>
      <dgm:spPr/>
    </dgm:pt>
    <dgm:pt modelId="{C4866370-0300-4415-BAE6-462FA302C06C}" type="pres">
      <dgm:prSet presAssocID="{6B23247A-D23E-4756-9B2F-D9C139B60F41}" presName="rootComposite" presStyleCnt="0">
        <dgm:presLayoutVars/>
      </dgm:prSet>
      <dgm:spPr/>
    </dgm:pt>
    <dgm:pt modelId="{F8ED9FC0-327C-4C3D-ACC6-5335CE5B7673}" type="pres">
      <dgm:prSet presAssocID="{6B23247A-D23E-4756-9B2F-D9C139B60F41}" presName="rootText" presStyleLbl="node0" presStyleIdx="0" presStyleCnt="1" custScaleX="110583" custLinFactY="200000" custLinFactNeighborX="-205" custLinFactNeighborY="233394">
        <dgm:presLayoutVars>
          <dgm:chMax/>
          <dgm:chPref val="4"/>
        </dgm:presLayoutVars>
      </dgm:prSet>
      <dgm:spPr/>
    </dgm:pt>
    <dgm:pt modelId="{DE807C85-09F3-470D-BDA6-0234FFB10FC4}" type="pres">
      <dgm:prSet presAssocID="{6B23247A-D23E-4756-9B2F-D9C139B60F41}" presName="childShape" presStyleCnt="0">
        <dgm:presLayoutVars>
          <dgm:chMax val="0"/>
          <dgm:chPref val="0"/>
        </dgm:presLayoutVars>
      </dgm:prSet>
      <dgm:spPr/>
    </dgm:pt>
    <dgm:pt modelId="{5DFCD2F1-5C99-40BE-AEF4-8C0E495DE386}" type="pres">
      <dgm:prSet presAssocID="{FD4ECCDB-3AFF-420B-8C35-EE2BE97BD443}" presName="childComposite" presStyleCnt="0">
        <dgm:presLayoutVars>
          <dgm:chMax val="0"/>
          <dgm:chPref val="0"/>
        </dgm:presLayoutVars>
      </dgm:prSet>
      <dgm:spPr/>
    </dgm:pt>
    <dgm:pt modelId="{5E1ECF69-7A1D-4DDE-8AF7-21A774887B5E}" type="pres">
      <dgm:prSet presAssocID="{FD4ECCDB-3AFF-420B-8C35-EE2BE97BD443}" presName="Image" presStyleLbl="node1" presStyleIdx="0" presStyleCnt="3" custLinFactY="-10313" custLinFactNeighborX="-7809" custLinFactNeighborY="-100000"/>
      <dgm:spPr>
        <a:blipFill rotWithShape="1">
          <a:blip xmlns:r="http://schemas.openxmlformats.org/officeDocument/2006/relationships" r:embed="rId1"/>
          <a:srcRect/>
          <a:stretch>
            <a:fillRect/>
          </a:stretch>
        </a:blipFill>
      </dgm:spPr>
    </dgm:pt>
    <dgm:pt modelId="{F1169531-F1B5-4FA3-ADE2-FFF2681B3208}" type="pres">
      <dgm:prSet presAssocID="{FD4ECCDB-3AFF-420B-8C35-EE2BE97BD443}" presName="childText" presStyleLbl="lnNode1" presStyleIdx="0" presStyleCnt="3">
        <dgm:presLayoutVars>
          <dgm:chMax val="0"/>
          <dgm:chPref val="0"/>
          <dgm:bulletEnabled val="1"/>
        </dgm:presLayoutVars>
      </dgm:prSet>
      <dgm:spPr/>
    </dgm:pt>
    <dgm:pt modelId="{279857AE-E508-45CF-B5B1-4E3892BB02EC}" type="pres">
      <dgm:prSet presAssocID="{3271A526-A4C5-4448-B488-4FB0DD9871FF}" presName="childComposite" presStyleCnt="0">
        <dgm:presLayoutVars>
          <dgm:chMax val="0"/>
          <dgm:chPref val="0"/>
        </dgm:presLayoutVars>
      </dgm:prSet>
      <dgm:spPr/>
    </dgm:pt>
    <dgm:pt modelId="{35BE5B72-0323-4E8F-8D1E-1630329E6BB1}" type="pres">
      <dgm:prSet presAssocID="{3271A526-A4C5-4448-B488-4FB0DD9871FF}" presName="Image" presStyleLbl="node1" presStyleIdx="1" presStyleCnt="3" custLinFactY="-18616" custLinFactNeighborX="-7810" custLinFactNeighborY="-100000"/>
      <dgm:spPr>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dgm:spPr>
    </dgm:pt>
    <dgm:pt modelId="{876ACAEE-8DCF-44C7-98B5-8674F0961D20}" type="pres">
      <dgm:prSet presAssocID="{3271A526-A4C5-4448-B488-4FB0DD9871FF}" presName="childText" presStyleLbl="lnNode1" presStyleIdx="1" presStyleCnt="3">
        <dgm:presLayoutVars>
          <dgm:chMax val="0"/>
          <dgm:chPref val="0"/>
          <dgm:bulletEnabled val="1"/>
        </dgm:presLayoutVars>
      </dgm:prSet>
      <dgm:spPr/>
    </dgm:pt>
    <dgm:pt modelId="{AF928459-1BF0-4AA2-A7A5-278FB6F6642E}" type="pres">
      <dgm:prSet presAssocID="{62D8E38F-6D2A-47E2-968E-C04DA3A3DD07}" presName="childComposite" presStyleCnt="0">
        <dgm:presLayoutVars>
          <dgm:chMax val="0"/>
          <dgm:chPref val="0"/>
        </dgm:presLayoutVars>
      </dgm:prSet>
      <dgm:spPr/>
    </dgm:pt>
    <dgm:pt modelId="{B7D126E1-81A8-4D34-988F-8D942D6E326D}" type="pres">
      <dgm:prSet presAssocID="{62D8E38F-6D2A-47E2-968E-C04DA3A3DD07}" presName="Image" presStyleLbl="node1" presStyleIdx="2" presStyleCnt="3" custLinFactY="-11441" custLinFactNeighborX="-7809" custLinFactNeighborY="-100000"/>
      <dgm:spPr>
        <a:blipFill rotWithShape="1">
          <a:blip xmlns:r="http://schemas.openxmlformats.org/officeDocument/2006/relationships" r:embed="rId4"/>
          <a:srcRect/>
          <a:stretch>
            <a:fillRect/>
          </a:stretch>
        </a:blipFill>
      </dgm:spPr>
    </dgm:pt>
    <dgm:pt modelId="{4990D745-4850-4A53-B342-B4DE31A16F12}" type="pres">
      <dgm:prSet presAssocID="{62D8E38F-6D2A-47E2-968E-C04DA3A3DD07}" presName="childText" presStyleLbl="lnNode1" presStyleIdx="2" presStyleCnt="3" custLinFactY="-134952" custLinFactNeighborX="-290" custLinFactNeighborY="-200000">
        <dgm:presLayoutVars>
          <dgm:chMax val="0"/>
          <dgm:chPref val="0"/>
          <dgm:bulletEnabled val="1"/>
        </dgm:presLayoutVars>
      </dgm:prSet>
      <dgm:spPr/>
    </dgm:pt>
  </dgm:ptLst>
  <dgm:cxnLst>
    <dgm:cxn modelId="{188BBB07-858C-4D8E-BB01-555F8026D99D}" srcId="{6B23247A-D23E-4756-9B2F-D9C139B60F41}" destId="{FD4ECCDB-3AFF-420B-8C35-EE2BE97BD443}" srcOrd="0" destOrd="0" parTransId="{D2130C14-38A4-4A59-92C2-2342241ED169}" sibTransId="{D0599A22-3740-449B-8B1E-BCDD6661BD33}"/>
    <dgm:cxn modelId="{202A1538-2AFB-4768-8831-4F30BCA4EAE1}" srcId="{2137BE75-D207-4656-A44B-587B4404708F}" destId="{6B23247A-D23E-4756-9B2F-D9C139B60F41}" srcOrd="0" destOrd="0" parTransId="{E0D34A63-854C-4FCC-9CBB-19A8D17DD8B1}" sibTransId="{59278C21-53FC-4025-8E97-7FE2C713C652}"/>
    <dgm:cxn modelId="{C4CA496C-7E87-4750-9B99-32FE25784CD2}" type="presOf" srcId="{6B23247A-D23E-4756-9B2F-D9C139B60F41}" destId="{F8ED9FC0-327C-4C3D-ACC6-5335CE5B7673}" srcOrd="0" destOrd="0" presId="urn:microsoft.com/office/officeart/2008/layout/PictureAccentList"/>
    <dgm:cxn modelId="{D497A38F-AC7E-4DA6-A9E6-9A9EACA481FF}" type="presOf" srcId="{2137BE75-D207-4656-A44B-587B4404708F}" destId="{97A5C96B-D289-47D5-9A64-81E2BC623FE8}" srcOrd="0" destOrd="0" presId="urn:microsoft.com/office/officeart/2008/layout/PictureAccentList"/>
    <dgm:cxn modelId="{64B5D6B3-B2A7-49FC-AF83-5EAD2F172D4D}" srcId="{6B23247A-D23E-4756-9B2F-D9C139B60F41}" destId="{62D8E38F-6D2A-47E2-968E-C04DA3A3DD07}" srcOrd="2" destOrd="0" parTransId="{3A7BEF68-558E-400B-90EA-915FA2123DB8}" sibTransId="{60B15E03-A3FA-4377-9E2F-214A04E9484B}"/>
    <dgm:cxn modelId="{6E751BCB-6ACE-4A43-A226-F889547D28E7}" srcId="{6B23247A-D23E-4756-9B2F-D9C139B60F41}" destId="{3271A526-A4C5-4448-B488-4FB0DD9871FF}" srcOrd="1" destOrd="0" parTransId="{70B84FBD-3E73-4DEA-B08F-8E350F8D4963}" sibTransId="{1D4AFC15-B4BD-46C6-B79C-035D549D7330}"/>
    <dgm:cxn modelId="{05529CD6-3F00-4A3A-B9A3-3DA189E63B88}" type="presOf" srcId="{FD4ECCDB-3AFF-420B-8C35-EE2BE97BD443}" destId="{F1169531-F1B5-4FA3-ADE2-FFF2681B3208}" srcOrd="0" destOrd="0" presId="urn:microsoft.com/office/officeart/2008/layout/PictureAccentList"/>
    <dgm:cxn modelId="{72805FE1-13B1-4DB0-A632-79B609B0A3BC}" type="presOf" srcId="{3271A526-A4C5-4448-B488-4FB0DD9871FF}" destId="{876ACAEE-8DCF-44C7-98B5-8674F0961D20}" srcOrd="0" destOrd="0" presId="urn:microsoft.com/office/officeart/2008/layout/PictureAccentList"/>
    <dgm:cxn modelId="{FD1BD3EC-A37F-49DA-B2C3-386686E02FD5}" type="presOf" srcId="{62D8E38F-6D2A-47E2-968E-C04DA3A3DD07}" destId="{4990D745-4850-4A53-B342-B4DE31A16F12}" srcOrd="0" destOrd="0" presId="urn:microsoft.com/office/officeart/2008/layout/PictureAccentList"/>
    <dgm:cxn modelId="{3E0FF00A-B437-40FA-816C-42FE5236059C}" type="presParOf" srcId="{97A5C96B-D289-47D5-9A64-81E2BC623FE8}" destId="{1752159E-7B3B-434D-8E21-87B9A9C9ACF5}" srcOrd="0" destOrd="0" presId="urn:microsoft.com/office/officeart/2008/layout/PictureAccentList"/>
    <dgm:cxn modelId="{4A7AA6C1-60E8-4354-92D9-AFF5114FB7DD}" type="presParOf" srcId="{1752159E-7B3B-434D-8E21-87B9A9C9ACF5}" destId="{C4866370-0300-4415-BAE6-462FA302C06C}" srcOrd="0" destOrd="0" presId="urn:microsoft.com/office/officeart/2008/layout/PictureAccentList"/>
    <dgm:cxn modelId="{BE099325-186B-462B-B9A4-3A373221C193}" type="presParOf" srcId="{C4866370-0300-4415-BAE6-462FA302C06C}" destId="{F8ED9FC0-327C-4C3D-ACC6-5335CE5B7673}" srcOrd="0" destOrd="0" presId="urn:microsoft.com/office/officeart/2008/layout/PictureAccentList"/>
    <dgm:cxn modelId="{3E6A889C-DA74-42D1-9EC0-AE0FBEEAC266}" type="presParOf" srcId="{1752159E-7B3B-434D-8E21-87B9A9C9ACF5}" destId="{DE807C85-09F3-470D-BDA6-0234FFB10FC4}" srcOrd="1" destOrd="0" presId="urn:microsoft.com/office/officeart/2008/layout/PictureAccentList"/>
    <dgm:cxn modelId="{6732C6A2-D67C-4C65-B3BF-F16F3FCAC74E}" type="presParOf" srcId="{DE807C85-09F3-470D-BDA6-0234FFB10FC4}" destId="{5DFCD2F1-5C99-40BE-AEF4-8C0E495DE386}" srcOrd="0" destOrd="0" presId="urn:microsoft.com/office/officeart/2008/layout/PictureAccentList"/>
    <dgm:cxn modelId="{26832857-4A41-4BF4-8797-F79E1525D0B9}" type="presParOf" srcId="{5DFCD2F1-5C99-40BE-AEF4-8C0E495DE386}" destId="{5E1ECF69-7A1D-4DDE-8AF7-21A774887B5E}" srcOrd="0" destOrd="0" presId="urn:microsoft.com/office/officeart/2008/layout/PictureAccentList"/>
    <dgm:cxn modelId="{798DA039-FF9D-4B6A-8393-C14E9C082BE6}" type="presParOf" srcId="{5DFCD2F1-5C99-40BE-AEF4-8C0E495DE386}" destId="{F1169531-F1B5-4FA3-ADE2-FFF2681B3208}" srcOrd="1" destOrd="0" presId="urn:microsoft.com/office/officeart/2008/layout/PictureAccentList"/>
    <dgm:cxn modelId="{F5A8ED16-CE8D-4026-B98C-F0FD7F65CD47}" type="presParOf" srcId="{DE807C85-09F3-470D-BDA6-0234FFB10FC4}" destId="{279857AE-E508-45CF-B5B1-4E3892BB02EC}" srcOrd="1" destOrd="0" presId="urn:microsoft.com/office/officeart/2008/layout/PictureAccentList"/>
    <dgm:cxn modelId="{D4C36B92-AAA1-4D62-AFFB-50B93844260F}" type="presParOf" srcId="{279857AE-E508-45CF-B5B1-4E3892BB02EC}" destId="{35BE5B72-0323-4E8F-8D1E-1630329E6BB1}" srcOrd="0" destOrd="0" presId="urn:microsoft.com/office/officeart/2008/layout/PictureAccentList"/>
    <dgm:cxn modelId="{3CB8E00A-B82D-4665-A842-73CCF479FBDB}" type="presParOf" srcId="{279857AE-E508-45CF-B5B1-4E3892BB02EC}" destId="{876ACAEE-8DCF-44C7-98B5-8674F0961D20}" srcOrd="1" destOrd="0" presId="urn:microsoft.com/office/officeart/2008/layout/PictureAccentList"/>
    <dgm:cxn modelId="{F8F31F73-8415-4D8E-ABB7-E8BDEF5ABA7E}" type="presParOf" srcId="{DE807C85-09F3-470D-BDA6-0234FFB10FC4}" destId="{AF928459-1BF0-4AA2-A7A5-278FB6F6642E}" srcOrd="2" destOrd="0" presId="urn:microsoft.com/office/officeart/2008/layout/PictureAccentList"/>
    <dgm:cxn modelId="{D15A2FEF-4C9D-4E86-9415-E2685750B4AF}" type="presParOf" srcId="{AF928459-1BF0-4AA2-A7A5-278FB6F6642E}" destId="{B7D126E1-81A8-4D34-988F-8D942D6E326D}" srcOrd="0" destOrd="0" presId="urn:microsoft.com/office/officeart/2008/layout/PictureAccentList"/>
    <dgm:cxn modelId="{B4B3A1C7-E3E9-409D-9525-E2E85A76351E}" type="presParOf" srcId="{AF928459-1BF0-4AA2-A7A5-278FB6F6642E}" destId="{4990D745-4850-4A53-B342-B4DE31A16F1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92C00271-A580-4010-85AF-AF5923641F81}">
      <dgm:prSet phldrT="[Text]" custT="1"/>
      <dgm:spPr/>
      <dgm:t>
        <a:bodyPr/>
        <a:lstStyle/>
        <a:p>
          <a:r>
            <a:rPr lang="en-US" sz="1400" b="1" dirty="0">
              <a:solidFill>
                <a:srgbClr val="3D3F93"/>
              </a:solidFill>
              <a:latin typeface="Arial "/>
            </a:rPr>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a:solidFill>
          <a:schemeClr val="accent1">
            <a:lumMod val="75000"/>
          </a:schemeClr>
        </a:solidFill>
      </dgm:spPr>
      <dgm:t>
        <a:bodyPr/>
        <a:lstStyle/>
        <a:p>
          <a:r>
            <a:rPr lang="en-US" sz="1400" b="1" dirty="0">
              <a:solidFill>
                <a:srgbClr val="FFC000"/>
              </a:solidFill>
              <a:latin typeface="Arial "/>
            </a:rPr>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1400" b="1" i="0" dirty="0">
              <a:solidFill>
                <a:srgbClr val="3D3F93"/>
              </a:solidFill>
              <a:latin typeface="Arial "/>
            </a:rPr>
            <a:t>English Language Acquisition</a:t>
          </a:r>
          <a:endParaRPr lang="en-US" sz="1400" b="1" dirty="0">
            <a:solidFill>
              <a:srgbClr val="3D3F93"/>
            </a:solidFill>
            <a:latin typeface="Arial "/>
          </a:endParaRPr>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3">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3">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3">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9DA2834-7F7E-48B1-AAE0-F94783C06680}" type="presOf" srcId="{92C00271-A580-4010-85AF-AF5923641F81}" destId="{60ED8DDE-D478-467B-A09C-23F7E20FB66E}" srcOrd="0" destOrd="0" presId="urn:microsoft.com/office/officeart/2005/8/layout/default"/>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247391" y="249275"/>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1</a:t>
          </a:r>
        </a:p>
      </dsp:txBody>
      <dsp:txXfrm rot="-5400000">
        <a:off x="1" y="579129"/>
        <a:ext cx="1154492" cy="494783"/>
      </dsp:txXfrm>
    </dsp:sp>
    <dsp:sp modelId="{13CF2437-0556-41BD-AEFB-1773753DEDC0}">
      <dsp:nvSpPr>
        <dsp:cNvPr id="0" name=""/>
        <dsp:cNvSpPr/>
      </dsp:nvSpPr>
      <dsp:spPr>
        <a:xfrm rot="5400000">
          <a:off x="4263142" y="-3106766"/>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b="1" kern="1200" dirty="0">
            <a:latin typeface="+mj-lt"/>
          </a:endParaRPr>
        </a:p>
        <a:p>
          <a:pPr marL="228600" lvl="1" indent="-228600" algn="l" defTabSz="933450">
            <a:lnSpc>
              <a:spcPct val="90000"/>
            </a:lnSpc>
            <a:spcBef>
              <a:spcPct val="0"/>
            </a:spcBef>
            <a:spcAft>
              <a:spcPct val="15000"/>
            </a:spcAft>
            <a:buChar char="•"/>
          </a:pPr>
          <a:r>
            <a:rPr lang="en-US" sz="2100" b="1" kern="1200" dirty="0">
              <a:latin typeface="+mj-lt"/>
            </a:rPr>
            <a:t>Overview of Workforce Programs </a:t>
          </a:r>
        </a:p>
        <a:p>
          <a:pPr marL="228600" lvl="1" indent="-228600" algn="l" defTabSz="933450">
            <a:lnSpc>
              <a:spcPct val="90000"/>
            </a:lnSpc>
            <a:spcBef>
              <a:spcPct val="0"/>
            </a:spcBef>
            <a:spcAft>
              <a:spcPct val="15000"/>
            </a:spcAft>
            <a:buChar char="•"/>
          </a:pPr>
          <a:endParaRPr lang="en-US" sz="2100" b="1" kern="1200" dirty="0">
            <a:latin typeface="+mj-lt"/>
          </a:endParaRPr>
        </a:p>
      </dsp:txBody>
      <dsp:txXfrm rot="-5400000">
        <a:off x="1154492" y="54216"/>
        <a:ext cx="7236997" cy="967364"/>
      </dsp:txXfrm>
    </dsp:sp>
    <dsp:sp modelId="{85DC9484-C8BC-4C5A-BC01-F6EFF3311E8D}">
      <dsp:nvSpPr>
        <dsp:cNvPr id="0" name=""/>
        <dsp:cNvSpPr/>
      </dsp:nvSpPr>
      <dsp:spPr>
        <a:xfrm rot="5400000">
          <a:off x="-247391" y="1704994"/>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2</a:t>
          </a:r>
        </a:p>
      </dsp:txBody>
      <dsp:txXfrm rot="-5400000">
        <a:off x="1" y="2034848"/>
        <a:ext cx="1154492" cy="494783"/>
      </dsp:txXfrm>
    </dsp:sp>
    <dsp:sp modelId="{C279FAA4-FCA3-4D0A-92ED-607EFDA0EB06}">
      <dsp:nvSpPr>
        <dsp:cNvPr id="0" name=""/>
        <dsp:cNvSpPr/>
      </dsp:nvSpPr>
      <dsp:spPr>
        <a:xfrm rot="5400000">
          <a:off x="4263142" y="-1651047"/>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Complete &amp; Submit Workforce Intake Application</a:t>
          </a:r>
        </a:p>
      </dsp:txBody>
      <dsp:txXfrm rot="-5400000">
        <a:off x="1154492" y="1509935"/>
        <a:ext cx="7236997" cy="967364"/>
      </dsp:txXfrm>
    </dsp:sp>
    <dsp:sp modelId="{4A78600C-E2B3-4345-921F-6F66FB98F669}">
      <dsp:nvSpPr>
        <dsp:cNvPr id="0" name=""/>
        <dsp:cNvSpPr/>
      </dsp:nvSpPr>
      <dsp:spPr>
        <a:xfrm rot="5400000">
          <a:off x="-247391" y="3160713"/>
          <a:ext cx="1649275" cy="115449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3</a:t>
          </a:r>
        </a:p>
      </dsp:txBody>
      <dsp:txXfrm rot="-5400000">
        <a:off x="1" y="3490567"/>
        <a:ext cx="1154492" cy="494783"/>
      </dsp:txXfrm>
    </dsp:sp>
    <dsp:sp modelId="{5DB75ABA-A1E2-4A5A-9A97-8C7E0C8874A9}">
      <dsp:nvSpPr>
        <dsp:cNvPr id="0" name=""/>
        <dsp:cNvSpPr/>
      </dsp:nvSpPr>
      <dsp:spPr>
        <a:xfrm rot="5400000">
          <a:off x="4263142" y="-219491"/>
          <a:ext cx="1072028" cy="728932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dirty="0">
              <a:latin typeface="+mn-lt"/>
            </a:rPr>
            <a:t>Review Workforce Student Checklist</a:t>
          </a:r>
        </a:p>
      </dsp:txBody>
      <dsp:txXfrm rot="-5400000">
        <a:off x="1154492" y="2941491"/>
        <a:ext cx="7236997" cy="967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57818" y="110487"/>
          <a:ext cx="2212731" cy="663819"/>
        </a:xfrm>
        <a:prstGeom prst="chevron">
          <a:avLst>
            <a:gd name="adj" fmla="val 30000"/>
          </a:avLst>
        </a:prstGeom>
        <a:solidFill>
          <a:schemeClr val="accent1">
            <a:lumMod val="75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
            </a:rPr>
            <a:t>FAFSA/WASFA</a:t>
          </a:r>
        </a:p>
      </dsp:txBody>
      <dsp:txXfrm>
        <a:off x="256964" y="110487"/>
        <a:ext cx="1814439" cy="663819"/>
      </dsp:txXfrm>
    </dsp:sp>
    <dsp:sp modelId="{C4D5205D-D7A7-46C6-B8FF-3867CEB214EA}">
      <dsp:nvSpPr>
        <dsp:cNvPr id="0" name=""/>
        <dsp:cNvSpPr/>
      </dsp:nvSpPr>
      <dsp:spPr>
        <a:xfrm>
          <a:off x="5304" y="774307"/>
          <a:ext cx="2118613" cy="3491782"/>
        </a:xfrm>
        <a:prstGeom prst="rect">
          <a:avLst/>
        </a:prstGeom>
        <a:solidFill>
          <a:srgbClr val="FFC000">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100000"/>
            </a:lnSpc>
            <a:spcBef>
              <a:spcPct val="0"/>
            </a:spcBef>
            <a:spcAft>
              <a:spcPts val="0"/>
            </a:spcAft>
            <a:buNone/>
          </a:pPr>
          <a:r>
            <a:rPr lang="en-US" sz="1200" b="1" kern="1200" dirty="0">
              <a:latin typeface="Arial "/>
            </a:rPr>
            <a:t>FAFSA</a:t>
          </a:r>
          <a:r>
            <a:rPr lang="en-US" sz="1200" kern="1200" dirty="0">
              <a:latin typeface="Arial "/>
            </a:rPr>
            <a:t>- Free Application for Federal Student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WASFA- </a:t>
          </a:r>
          <a:r>
            <a:rPr lang="en-US" sz="1200" b="0" kern="1200" dirty="0">
              <a:latin typeface="Arial "/>
            </a:rPr>
            <a:t>Washington Application for State Financial Aid</a:t>
          </a:r>
        </a:p>
        <a:p>
          <a:pPr marL="0" lvl="0" indent="0" algn="l" defTabSz="533400" rtl="0">
            <a:lnSpc>
              <a:spcPct val="100000"/>
            </a:lnSpc>
            <a:spcBef>
              <a:spcPct val="0"/>
            </a:spcBef>
            <a:spcAft>
              <a:spcPts val="0"/>
            </a:spcAft>
            <a:buNone/>
          </a:pPr>
          <a:endParaRPr lang="en-US" sz="1200" b="1"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FAFSA &amp; WASFA Completion Assistance: </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r>
            <a:rPr lang="en-US" sz="1200" b="1" kern="1200" dirty="0">
              <a:latin typeface="Arial "/>
            </a:rPr>
            <a:t>Khushnum Sauna</a:t>
          </a:r>
        </a:p>
        <a:p>
          <a:pPr marL="0" lvl="0" indent="0" algn="l" defTabSz="533400" rtl="0">
            <a:lnSpc>
              <a:spcPct val="100000"/>
            </a:lnSpc>
            <a:spcBef>
              <a:spcPct val="0"/>
            </a:spcBef>
            <a:spcAft>
              <a:spcPts val="0"/>
            </a:spcAft>
            <a:buNone/>
          </a:pPr>
          <a:r>
            <a:rPr lang="en-US" sz="1200" kern="1200" dirty="0">
              <a:latin typeface="Arial "/>
            </a:rPr>
            <a:t>253-722-3429</a:t>
          </a:r>
        </a:p>
        <a:p>
          <a:pPr marL="0" lvl="0" indent="0" algn="l" defTabSz="533400" rtl="0">
            <a:lnSpc>
              <a:spcPct val="100000"/>
            </a:lnSpc>
            <a:spcBef>
              <a:spcPct val="0"/>
            </a:spcBef>
            <a:spcAft>
              <a:spcPts val="0"/>
            </a:spcAft>
            <a:buNone/>
          </a:pPr>
          <a:r>
            <a:rPr lang="en-US" sz="1200" kern="1200" dirty="0">
              <a:latin typeface="Arial "/>
              <a:hlinkClick xmlns:r="http://schemas.openxmlformats.org/officeDocument/2006/relationships" r:id="rId1"/>
            </a:rPr>
            <a:t>ksauna@mdc-hope.org</a:t>
          </a: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100000"/>
            </a:lnSpc>
            <a:spcBef>
              <a:spcPct val="0"/>
            </a:spcBef>
            <a:spcAft>
              <a:spcPts val="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a:p>
          <a:pPr marL="0" lvl="0" indent="0" algn="l" defTabSz="533400" rtl="0">
            <a:lnSpc>
              <a:spcPct val="90000"/>
            </a:lnSpc>
            <a:spcBef>
              <a:spcPct val="0"/>
            </a:spcBef>
            <a:spcAft>
              <a:spcPct val="35000"/>
            </a:spcAft>
            <a:buNone/>
          </a:pPr>
          <a:endParaRPr lang="en-US" sz="1200" kern="1200" dirty="0">
            <a:latin typeface="Arial "/>
          </a:endParaRPr>
        </a:p>
      </dsp:txBody>
      <dsp:txXfrm>
        <a:off x="5304" y="774307"/>
        <a:ext cx="2118613" cy="3491782"/>
      </dsp:txXfrm>
    </dsp:sp>
    <dsp:sp modelId="{D6ECEB40-9B4E-40E9-88DD-21B40C97BB43}">
      <dsp:nvSpPr>
        <dsp:cNvPr id="0" name=""/>
        <dsp:cNvSpPr/>
      </dsp:nvSpPr>
      <dsp:spPr>
        <a:xfrm>
          <a:off x="2226638" y="110487"/>
          <a:ext cx="2212731" cy="663819"/>
        </a:xfrm>
        <a:prstGeom prst="chevron">
          <a:avLst>
            <a:gd name="adj" fmla="val 30000"/>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FAFSA/WASFA Tips</a:t>
          </a:r>
        </a:p>
      </dsp:txBody>
      <dsp:txXfrm>
        <a:off x="2425784" y="110487"/>
        <a:ext cx="1814439" cy="663819"/>
      </dsp:txXfrm>
    </dsp:sp>
    <dsp:sp modelId="{235D246A-58D4-40F1-A20E-7A516E48F3FD}">
      <dsp:nvSpPr>
        <dsp:cNvPr id="0" name=""/>
        <dsp:cNvSpPr/>
      </dsp:nvSpPr>
      <dsp:spPr>
        <a:xfrm>
          <a:off x="2226638" y="774307"/>
          <a:ext cx="2013585" cy="3491782"/>
        </a:xfrm>
        <a:prstGeom prst="rect">
          <a:avLst/>
        </a:prstGeom>
        <a:solidFill>
          <a:schemeClr val="accent1">
            <a:lumMod val="75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algn="l" defTabSz="533400" rtl="0">
            <a:lnSpc>
              <a:spcPct val="90000"/>
            </a:lnSpc>
            <a:spcBef>
              <a:spcPct val="0"/>
            </a:spcBef>
            <a:spcAft>
              <a:spcPct val="35000"/>
            </a:spcAft>
            <a:buNone/>
          </a:pPr>
          <a:r>
            <a:rPr lang="en-US" sz="1200" b="1" kern="1200" dirty="0">
              <a:solidFill>
                <a:schemeClr val="bg1"/>
              </a:solidFill>
              <a:latin typeface="Arial "/>
            </a:rPr>
            <a:t>Complete NOW</a:t>
          </a:r>
        </a:p>
        <a:p>
          <a:pPr marL="0" lvl="0" indent="0" algn="l" defTabSz="533400" rtl="0">
            <a:lnSpc>
              <a:spcPct val="90000"/>
            </a:lnSpc>
            <a:spcBef>
              <a:spcPct val="0"/>
            </a:spcBef>
            <a:spcAft>
              <a:spcPct val="35000"/>
            </a:spcAft>
            <a:buNone/>
          </a:pPr>
          <a:endParaRPr lang="en-US" sz="1200" b="1" kern="1200" dirty="0">
            <a:solidFill>
              <a:schemeClr val="bg1"/>
            </a:solidFill>
            <a:latin typeface="Arial "/>
          </a:endParaRPr>
        </a:p>
        <a:p>
          <a:pPr marL="0" lvl="0" indent="0" algn="l" defTabSz="533400" rtl="0">
            <a:lnSpc>
              <a:spcPct val="90000"/>
            </a:lnSpc>
            <a:spcBef>
              <a:spcPct val="0"/>
            </a:spcBef>
            <a:spcAft>
              <a:spcPct val="35000"/>
            </a:spcAft>
            <a:buNone/>
          </a:pPr>
          <a:r>
            <a:rPr lang="en-US" sz="1200" b="1" kern="1200" dirty="0">
              <a:solidFill>
                <a:schemeClr val="bg1"/>
              </a:solidFill>
              <a:latin typeface="Arial "/>
            </a:rPr>
            <a:t>Submission is only complete once:</a:t>
          </a:r>
          <a:endParaRPr lang="en-US" sz="1200" b="1" kern="1200" dirty="0">
            <a:solidFill>
              <a:schemeClr val="bg1"/>
            </a:solidFill>
            <a:latin typeface="Arial "/>
            <a:cs typeface="Calibri Light" panose="020F0302020204030204"/>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FAFSA/WASFA is submitted</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You’ve applied to TCC</a:t>
          </a:r>
        </a:p>
        <a:p>
          <a:pPr marL="114300" lvl="1" indent="-114300" algn="l" defTabSz="533400">
            <a:lnSpc>
              <a:spcPct val="90000"/>
            </a:lnSpc>
            <a:spcBef>
              <a:spcPct val="0"/>
            </a:spcBef>
            <a:spcAft>
              <a:spcPct val="15000"/>
            </a:spcAft>
            <a:buFont typeface="Wingdings" panose="05000000000000000000" pitchFamily="2" charset="2"/>
            <a:buChar char="ü"/>
          </a:pPr>
          <a:endParaRPr lang="en-US" sz="1200" b="1" kern="1200" dirty="0">
            <a:solidFill>
              <a:schemeClr val="bg1"/>
            </a:solidFill>
            <a:latin typeface="Arial "/>
          </a:endParaRPr>
        </a:p>
        <a:p>
          <a:pPr marL="114300" lvl="1" indent="-114300" algn="l" defTabSz="533400">
            <a:lnSpc>
              <a:spcPct val="90000"/>
            </a:lnSpc>
            <a:spcBef>
              <a:spcPct val="0"/>
            </a:spcBef>
            <a:spcAft>
              <a:spcPct val="15000"/>
            </a:spcAft>
            <a:buFont typeface="Wingdings" panose="05000000000000000000" pitchFamily="2" charset="2"/>
            <a:buChar char="ü"/>
          </a:pPr>
          <a:r>
            <a:rPr lang="en-US" sz="1200" b="1" kern="1200" dirty="0">
              <a:solidFill>
                <a:schemeClr val="bg1"/>
              </a:solidFill>
              <a:latin typeface="Arial "/>
            </a:rPr>
            <a:t>All requested documents are turned in</a:t>
          </a:r>
        </a:p>
      </dsp:txBody>
      <dsp:txXfrm>
        <a:off x="2226638" y="774307"/>
        <a:ext cx="2013585" cy="3491782"/>
      </dsp:txXfrm>
    </dsp:sp>
    <dsp:sp modelId="{E210D289-A101-47AA-882E-BFA8E0B2911C}">
      <dsp:nvSpPr>
        <dsp:cNvPr id="0" name=""/>
        <dsp:cNvSpPr/>
      </dsp:nvSpPr>
      <dsp:spPr>
        <a:xfrm>
          <a:off x="4395457" y="110487"/>
          <a:ext cx="2212731" cy="663819"/>
        </a:xfrm>
        <a:prstGeom prst="chevron">
          <a:avLst>
            <a:gd name="adj" fmla="val 30000"/>
          </a:avLst>
        </a:prstGeom>
        <a:solidFill>
          <a:schemeClr val="accent1">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Arial "/>
            </a:rPr>
            <a:t>Helpful Hints</a:t>
          </a:r>
        </a:p>
      </dsp:txBody>
      <dsp:txXfrm>
        <a:off x="4594603" y="110487"/>
        <a:ext cx="1814439" cy="663819"/>
      </dsp:txXfrm>
    </dsp:sp>
    <dsp:sp modelId="{F6BEE972-55B3-46C6-B3AD-51064F9C2178}">
      <dsp:nvSpPr>
        <dsp:cNvPr id="0" name=""/>
        <dsp:cNvSpPr/>
      </dsp:nvSpPr>
      <dsp:spPr>
        <a:xfrm>
          <a:off x="4395457" y="774307"/>
          <a:ext cx="2013585" cy="3491782"/>
        </a:xfrm>
        <a:prstGeom prst="rect">
          <a:avLst/>
        </a:prstGeom>
        <a:solidFill>
          <a:srgbClr val="FFC0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lvl="0" indent="0" defTabSz="533400" rtl="0">
            <a:lnSpc>
              <a:spcPct val="90000"/>
            </a:lnSpc>
            <a:spcBef>
              <a:spcPct val="0"/>
            </a:spcBef>
            <a:spcAft>
              <a:spcPct val="35000"/>
            </a:spcAft>
            <a:buFont typeface="Wingdings" panose="05000000000000000000" pitchFamily="2" charset="2"/>
            <a:buNone/>
          </a:pPr>
          <a:r>
            <a:rPr lang="en-US" sz="1200" b="1" kern="1200" dirty="0">
              <a:latin typeface="Arial "/>
            </a:rPr>
            <a:t>Visit TCC Financial Aid website for updates </a:t>
          </a:r>
          <a:r>
            <a:rPr lang="en-US" sz="1200" b="1" kern="1200" dirty="0">
              <a:solidFill>
                <a:srgbClr val="333333"/>
              </a:solidFill>
              <a:latin typeface="Arial "/>
              <a:cs typeface="Segoe UI"/>
              <a:hlinkClick xmlns:r="http://schemas.openxmlformats.org/officeDocument/2006/relationships" r:id="rId2"/>
            </a:rPr>
            <a:t>TCC Financial Aid Page</a:t>
          </a:r>
          <a:endParaRPr lang="en-US" sz="1200" b="1" kern="1200" dirty="0">
            <a:solidFill>
              <a:srgbClr val="333333"/>
            </a:solidFill>
            <a:latin typeface="Arial "/>
            <a:cs typeface="Segoe UI"/>
          </a:endParaRPr>
        </a:p>
        <a:p>
          <a:pPr marL="0" lvl="0" indent="0" defTabSz="533400" rtl="0">
            <a:lnSpc>
              <a:spcPct val="90000"/>
            </a:lnSpc>
            <a:spcBef>
              <a:spcPct val="0"/>
            </a:spcBef>
            <a:spcAft>
              <a:spcPct val="35000"/>
            </a:spcAft>
            <a:buFont typeface="Wingdings" panose="05000000000000000000" pitchFamily="2" charset="2"/>
            <a:buNone/>
          </a:pPr>
          <a:endParaRPr lang="en-US" sz="500" b="1" kern="1200" dirty="0">
            <a:solidFill>
              <a:srgbClr val="333333"/>
            </a:solidFill>
            <a:latin typeface="Arial "/>
            <a:cs typeface="Segoe UI"/>
          </a:endParaRPr>
        </a:p>
        <a:p>
          <a:pPr marL="0" lvl="0" indent="0" algn="l" defTabSz="533400" rtl="0">
            <a:lnSpc>
              <a:spcPct val="90000"/>
            </a:lnSpc>
            <a:spcBef>
              <a:spcPct val="0"/>
            </a:spcBef>
            <a:spcAft>
              <a:spcPct val="35000"/>
            </a:spcAft>
            <a:buNone/>
          </a:pPr>
          <a:r>
            <a:rPr lang="en-US" sz="1200" b="1" kern="1200" dirty="0">
              <a:solidFill>
                <a:srgbClr val="333333"/>
              </a:solidFill>
              <a:latin typeface="Arial "/>
              <a:cs typeface="Segoe UI"/>
            </a:rPr>
            <a:t>Self- enroll in Financial Aid and Planning Canvas Course</a:t>
          </a:r>
        </a:p>
        <a:p>
          <a:pPr marL="0" lvl="0" indent="0" algn="l" defTabSz="533400" rtl="0">
            <a:lnSpc>
              <a:spcPct val="90000"/>
            </a:lnSpc>
            <a:spcBef>
              <a:spcPct val="0"/>
            </a:spcBef>
            <a:spcAft>
              <a:spcPct val="35000"/>
            </a:spcAft>
            <a:buNone/>
          </a:pPr>
          <a:endParaRPr lang="en-US" sz="500" b="1" kern="1200" dirty="0">
            <a:solidFill>
              <a:srgbClr val="333333"/>
            </a:solidFill>
            <a:latin typeface="Arial "/>
            <a:cs typeface="Segoe UI"/>
          </a:endParaRPr>
        </a:p>
        <a:p>
          <a:pPr marL="0" lvl="0" indent="0" defTabSz="533400" rtl="0">
            <a:lnSpc>
              <a:spcPct val="90000"/>
            </a:lnSpc>
            <a:spcBef>
              <a:spcPct val="0"/>
            </a:spcBef>
            <a:spcAft>
              <a:spcPct val="35000"/>
            </a:spcAft>
            <a:buNone/>
          </a:pPr>
          <a:r>
            <a:rPr lang="en-US" sz="1200" b="1" kern="1200" dirty="0">
              <a:latin typeface="Arial "/>
            </a:rPr>
            <a:t>Check Your Student Email Regularly</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Monitor your </a:t>
          </a:r>
          <a:r>
            <a:rPr lang="en-US" sz="1200" b="1" kern="1200" dirty="0" err="1">
              <a:latin typeface="Arial "/>
            </a:rPr>
            <a:t>ctcLink</a:t>
          </a:r>
          <a:r>
            <a:rPr lang="en-US" sz="1200" b="1" kern="1200" dirty="0">
              <a:latin typeface="Arial "/>
            </a:rPr>
            <a:t>, “To Do” list</a:t>
          </a:r>
        </a:p>
        <a:p>
          <a:pPr marL="0" lvl="0" indent="0" defTabSz="533400" rtl="0">
            <a:lnSpc>
              <a:spcPct val="90000"/>
            </a:lnSpc>
            <a:spcBef>
              <a:spcPct val="0"/>
            </a:spcBef>
            <a:spcAft>
              <a:spcPct val="35000"/>
            </a:spcAft>
            <a:buNone/>
          </a:pPr>
          <a:endParaRPr lang="en-US" sz="500" b="1" kern="1200" dirty="0">
            <a:latin typeface="Arial "/>
          </a:endParaRPr>
        </a:p>
        <a:p>
          <a:pPr marL="0" lvl="0" indent="0" defTabSz="533400" rtl="0">
            <a:lnSpc>
              <a:spcPct val="90000"/>
            </a:lnSpc>
            <a:spcBef>
              <a:spcPct val="0"/>
            </a:spcBef>
            <a:spcAft>
              <a:spcPct val="35000"/>
            </a:spcAft>
            <a:buNone/>
          </a:pPr>
          <a:r>
            <a:rPr lang="en-US" sz="1200" b="1" kern="1200" dirty="0">
              <a:latin typeface="Arial "/>
            </a:rPr>
            <a:t>Complete any requested documents promptly</a:t>
          </a:r>
        </a:p>
      </dsp:txBody>
      <dsp:txXfrm>
        <a:off x="4395457" y="774307"/>
        <a:ext cx="2013585" cy="3491782"/>
      </dsp:txXfrm>
    </dsp:sp>
    <dsp:sp modelId="{D3B841ED-480E-44F1-857D-8BF1B9A12964}">
      <dsp:nvSpPr>
        <dsp:cNvPr id="0" name=""/>
        <dsp:cNvSpPr/>
      </dsp:nvSpPr>
      <dsp:spPr>
        <a:xfrm>
          <a:off x="6564277" y="101619"/>
          <a:ext cx="2212731" cy="663819"/>
        </a:xfrm>
        <a:prstGeom prst="chevron">
          <a:avLst>
            <a:gd name="adj" fmla="val 30000"/>
          </a:avLst>
        </a:prstGeom>
        <a:solidFill>
          <a:srgbClr val="FFCC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63" tIns="81963" rIns="81963" bIns="81963"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1"/>
              </a:solidFill>
              <a:latin typeface="Arial "/>
            </a:rPr>
            <a:t>Keep in mind</a:t>
          </a:r>
        </a:p>
      </dsp:txBody>
      <dsp:txXfrm>
        <a:off x="6763423" y="101619"/>
        <a:ext cx="1814439" cy="663819"/>
      </dsp:txXfrm>
    </dsp:sp>
    <dsp:sp modelId="{E0CB8AE8-7C70-4907-B865-13402C8EF0AA}">
      <dsp:nvSpPr>
        <dsp:cNvPr id="0" name=""/>
        <dsp:cNvSpPr/>
      </dsp:nvSpPr>
      <dsp:spPr>
        <a:xfrm>
          <a:off x="6569834" y="774307"/>
          <a:ext cx="2013585" cy="3491782"/>
        </a:xfrm>
        <a:prstGeom prst="rect">
          <a:avLst/>
        </a:prstGeom>
        <a:solidFill>
          <a:schemeClr val="accent1">
            <a:lumMod val="75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118" tIns="159118" rIns="159118" bIns="318236" numCol="1" spcCol="1270" anchor="t" anchorCtr="0">
          <a:noAutofit/>
        </a:bodyPr>
        <a:lstStyle/>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Grants : </a:t>
          </a:r>
          <a:r>
            <a:rPr lang="en-US" sz="1200" kern="1200" dirty="0">
              <a:solidFill>
                <a:schemeClr val="bg1"/>
              </a:solidFill>
              <a:latin typeface="Arial "/>
            </a:rPr>
            <a:t>Free money; no repayment </a:t>
          </a:r>
          <a:r>
            <a:rPr lang="en-US" sz="1200" b="1" kern="1200" dirty="0">
              <a:solidFill>
                <a:schemeClr val="bg1"/>
              </a:solidFill>
              <a:latin typeface="Arial "/>
            </a:rPr>
            <a:t>if</a:t>
          </a:r>
          <a:r>
            <a:rPr lang="en-US" sz="1200" kern="1200" dirty="0">
              <a:solidFill>
                <a:schemeClr val="bg1"/>
              </a:solidFill>
              <a:latin typeface="Arial "/>
            </a:rPr>
            <a:t> you maintain academic progress.</a:t>
          </a:r>
          <a:endParaRPr lang="en-US" sz="1200" b="0"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Scholarships: </a:t>
          </a:r>
          <a:r>
            <a:rPr lang="en-US" sz="1200" b="0" i="0" kern="1200" dirty="0">
              <a:solidFill>
                <a:schemeClr val="bg1"/>
              </a:solidFill>
              <a:latin typeface="Arial "/>
            </a:rPr>
            <a:t>Free money; based on merit, need, talent, or field of study.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dirty="0">
              <a:solidFill>
                <a:schemeClr val="bg1"/>
              </a:solidFill>
              <a:latin typeface="Arial "/>
            </a:rPr>
            <a:t>Federal/State Work-study: </a:t>
          </a:r>
          <a:r>
            <a:rPr lang="en-US" sz="1200" b="0" i="0" kern="1200" dirty="0">
              <a:solidFill>
                <a:schemeClr val="bg1"/>
              </a:solidFill>
              <a:latin typeface="Arial "/>
            </a:rPr>
            <a:t> Earn aid through part-time work; limited availability.</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dirty="0">
            <a:solidFill>
              <a:schemeClr val="bg1"/>
            </a:solidFill>
            <a:latin typeface="Arial "/>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dirty="0">
              <a:solidFill>
                <a:schemeClr val="bg1"/>
              </a:solidFill>
              <a:latin typeface="Arial "/>
            </a:rPr>
            <a:t>Loans: </a:t>
          </a:r>
          <a:r>
            <a:rPr lang="en-US" sz="1200" b="0" i="0" kern="1200" dirty="0">
              <a:solidFill>
                <a:schemeClr val="bg1"/>
              </a:solidFill>
              <a:latin typeface="Arial "/>
            </a:rPr>
            <a:t>Must be repaid with interest. </a:t>
          </a:r>
        </a:p>
        <a:p>
          <a:pPr marL="0" lvl="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a:p>
          <a:pPr marL="0" lvl="0" indent="0" algn="l" defTabSz="755650" rtl="0">
            <a:lnSpc>
              <a:spcPct val="90000"/>
            </a:lnSpc>
            <a:spcBef>
              <a:spcPct val="0"/>
            </a:spcBef>
            <a:spcAft>
              <a:spcPct val="35000"/>
            </a:spcAft>
            <a:buFont typeface="Arial" panose="020B0604020202020204" pitchFamily="34" charset="0"/>
            <a:buNone/>
          </a:pPr>
          <a:endParaRPr lang="en-US" sz="1200" b="1" i="0" kern="1200" dirty="0">
            <a:solidFill>
              <a:schemeClr val="bg1"/>
            </a:solidFill>
            <a:latin typeface="Arial "/>
          </a:endParaRPr>
        </a:p>
      </dsp:txBody>
      <dsp:txXfrm>
        <a:off x="6569834" y="774307"/>
        <a:ext cx="2013585" cy="3491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9DBDD-C66D-4541-A1AC-59CF797C18BC}">
      <dsp:nvSpPr>
        <dsp:cNvPr id="0" name=""/>
        <dsp:cNvSpPr/>
      </dsp:nvSpPr>
      <dsp:spPr>
        <a:xfrm rot="10800000">
          <a:off x="1455640" y="340"/>
          <a:ext cx="4871932" cy="1302872"/>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34" tIns="45720" rIns="85344" bIns="4572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endParaRPr>
        </a:p>
        <a:p>
          <a:pPr marL="0" lvl="0" indent="0" algn="ctr" defTabSz="5334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
                <a:extLst>
                  <a:ext uri="{A12FA001-AC4F-418D-AE19-62706E023703}">
                    <ahyp:hlinkClr xmlns:ahyp="http://schemas.microsoft.com/office/drawing/2018/hyperlinkcolor" val="tx"/>
                  </a:ext>
                </a:extLst>
              </a:hlinkClick>
            </a:rPr>
            <a:t>TCC On- Campus Help</a:t>
          </a:r>
          <a:endParaRPr lang="en-US" sz="1400" b="1" kern="1200" dirty="0">
            <a:solidFill>
              <a:schemeClr val="accent4">
                <a:lumMod val="60000"/>
                <a:lumOff val="40000"/>
              </a:schemeClr>
            </a:solidFill>
            <a:latin typeface="Arial "/>
          </a:endParaRPr>
        </a:p>
        <a:p>
          <a:pPr marL="0" lvl="0" indent="0" algn="ctr" defTabSz="5334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2">
                <a:extLst>
                  <a:ext uri="{A12FA001-AC4F-418D-AE19-62706E023703}">
                    <ahyp:hlinkClr xmlns:ahyp="http://schemas.microsoft.com/office/drawing/2018/hyperlinkcolor" val="tx"/>
                  </a:ext>
                </a:extLst>
              </a:hlinkClick>
            </a:rPr>
            <a:t>Life Resource- Self Enroll Canvas Course</a:t>
          </a:r>
          <a:endParaRPr lang="en-US" sz="1400" b="1" kern="1200" dirty="0">
            <a:solidFill>
              <a:schemeClr val="accent4">
                <a:lumMod val="60000"/>
                <a:lumOff val="40000"/>
              </a:schemeClr>
            </a:solidFill>
            <a:latin typeface="Arial "/>
          </a:endParaRPr>
        </a:p>
        <a:p>
          <a:pPr marL="0" lvl="0" indent="0" algn="ctr" defTabSz="533400">
            <a:lnSpc>
              <a:spcPct val="90000"/>
            </a:lnSpc>
            <a:spcBef>
              <a:spcPct val="0"/>
            </a:spcBef>
            <a:spcAft>
              <a:spcPct val="35000"/>
            </a:spcAft>
            <a:buNone/>
          </a:pPr>
          <a:endParaRPr lang="en-US" sz="400" b="1" kern="1200" dirty="0">
            <a:solidFill>
              <a:schemeClr val="accent4">
                <a:lumMod val="60000"/>
                <a:lumOff val="40000"/>
              </a:schemeClr>
            </a:solidFill>
            <a:latin typeface="Arial "/>
          </a:endParaRPr>
        </a:p>
        <a:p>
          <a:pPr marL="0" lvl="0" indent="0" algn="ctr" defTabSz="5334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3">
                <a:extLst>
                  <a:ext uri="{A12FA001-AC4F-418D-AE19-62706E023703}">
                    <ahyp:hlinkClr xmlns:ahyp="http://schemas.microsoft.com/office/drawing/2018/hyperlinkcolor" val="tx"/>
                  </a:ext>
                </a:extLst>
              </a:hlinkClick>
            </a:rPr>
            <a:t>The Center for Student Advocacy &amp; Cultural support</a:t>
          </a:r>
          <a:endParaRPr lang="en-US" sz="1400" b="1" kern="1200" dirty="0">
            <a:solidFill>
              <a:schemeClr val="accent4">
                <a:lumMod val="60000"/>
                <a:lumOff val="40000"/>
              </a:schemeClr>
            </a:solidFill>
            <a:latin typeface="Arial "/>
          </a:endParaRPr>
        </a:p>
        <a:p>
          <a:pPr marL="0" lvl="0" indent="0" algn="l" defTabSz="5334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81358" y="340"/>
        <a:ext cx="4546214" cy="1302872"/>
      </dsp:txXfrm>
    </dsp:sp>
    <dsp:sp modelId="{FA2AF28B-05BB-4969-98D1-7A619B6874C1}">
      <dsp:nvSpPr>
        <dsp:cNvPr id="0" name=""/>
        <dsp:cNvSpPr/>
      </dsp:nvSpPr>
      <dsp:spPr>
        <a:xfrm>
          <a:off x="513097" y="223033"/>
          <a:ext cx="954331" cy="954331"/>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0EE7C2-DC3E-454D-8213-070D15A8B1F1}">
      <dsp:nvSpPr>
        <dsp:cNvPr id="0" name=""/>
        <dsp:cNvSpPr/>
      </dsp:nvSpPr>
      <dsp:spPr>
        <a:xfrm rot="10800000">
          <a:off x="1463188" y="1588088"/>
          <a:ext cx="4861868" cy="954331"/>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34" tIns="53340" rIns="99568"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6">
                <a:extLst>
                  <a:ext uri="{A12FA001-AC4F-418D-AE19-62706E023703}">
                    <ahyp:hlinkClr xmlns:ahyp="http://schemas.microsoft.com/office/drawing/2018/hyperlinkcolor" val="tx"/>
                  </a:ext>
                </a:extLst>
              </a:hlinkClick>
            </a:rPr>
            <a:t>TCC Career Center</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err="1">
              <a:solidFill>
                <a:schemeClr val="accent4">
                  <a:lumMod val="60000"/>
                  <a:lumOff val="40000"/>
                </a:schemeClr>
              </a:solidFill>
              <a:latin typeface="Arial "/>
              <a:hlinkClick xmlns:r="http://schemas.openxmlformats.org/officeDocument/2006/relationships" r:id="rId7">
                <a:extLst>
                  <a:ext uri="{A12FA001-AC4F-418D-AE19-62706E023703}">
                    <ahyp:hlinkClr xmlns:ahyp="http://schemas.microsoft.com/office/drawing/2018/hyperlinkcolor" val="tx"/>
                  </a:ext>
                </a:extLst>
              </a:hlinkClick>
            </a:rPr>
            <a:t>WorkSource</a:t>
          </a:r>
          <a:r>
            <a:rPr lang="en-US" sz="1400" b="1" kern="1200" dirty="0">
              <a:solidFill>
                <a:schemeClr val="accent4">
                  <a:lumMod val="60000"/>
                  <a:lumOff val="40000"/>
                </a:schemeClr>
              </a:solidFill>
              <a:latin typeface="Arial "/>
              <a:hlinkClick xmlns:r="http://schemas.openxmlformats.org/officeDocument/2006/relationships" r:id="rId7">
                <a:extLst>
                  <a:ext uri="{A12FA001-AC4F-418D-AE19-62706E023703}">
                    <ahyp:hlinkClr xmlns:ahyp="http://schemas.microsoft.com/office/drawing/2018/hyperlinkcolor" val="tx"/>
                  </a:ext>
                </a:extLst>
              </a:hlinkClick>
            </a:rPr>
            <a:t> Pierce</a:t>
          </a:r>
          <a:r>
            <a:rPr lang="en-US" sz="1400" kern="1200" dirty="0">
              <a:solidFill>
                <a:schemeClr val="accent4">
                  <a:lumMod val="60000"/>
                  <a:lumOff val="40000"/>
                </a:schemeClr>
              </a:solidFill>
              <a:latin typeface="Arial "/>
            </a:rPr>
            <a:t> </a:t>
          </a:r>
        </a:p>
        <a:p>
          <a:pPr marL="0" lvl="0" indent="0" algn="ctr" defTabSz="622300">
            <a:lnSpc>
              <a:spcPct val="90000"/>
            </a:lnSpc>
            <a:spcBef>
              <a:spcPct val="0"/>
            </a:spcBef>
            <a:spcAft>
              <a:spcPct val="35000"/>
            </a:spcAft>
            <a:buNone/>
          </a:pPr>
          <a:endParaRPr lang="en-US" sz="1400" kern="1200" dirty="0">
            <a:solidFill>
              <a:schemeClr val="accent4">
                <a:lumMod val="60000"/>
                <a:lumOff val="40000"/>
              </a:schemeClr>
            </a:solidFill>
            <a:latin typeface="Arial "/>
          </a:endParaRPr>
        </a:p>
      </dsp:txBody>
      <dsp:txXfrm rot="10800000">
        <a:off x="1701771" y="1588088"/>
        <a:ext cx="4623285" cy="954331"/>
      </dsp:txXfrm>
    </dsp:sp>
    <dsp:sp modelId="{2750C078-9A63-4122-9FC3-83C216626DF6}">
      <dsp:nvSpPr>
        <dsp:cNvPr id="0" name=""/>
        <dsp:cNvSpPr/>
      </dsp:nvSpPr>
      <dsp:spPr>
        <a:xfrm>
          <a:off x="522523" y="1583946"/>
          <a:ext cx="954331" cy="954331"/>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D8A137-7AE4-482E-9706-905EE4DA492F}">
      <dsp:nvSpPr>
        <dsp:cNvPr id="0" name=""/>
        <dsp:cNvSpPr/>
      </dsp:nvSpPr>
      <dsp:spPr>
        <a:xfrm rot="10800000">
          <a:off x="1463188" y="2827294"/>
          <a:ext cx="4861868" cy="954331"/>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34"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0">
                <a:extLst>
                  <a:ext uri="{A12FA001-AC4F-418D-AE19-62706E023703}">
                    <ahyp:hlinkClr xmlns:ahyp="http://schemas.microsoft.com/office/drawing/2018/hyperlinkcolor" val="tx"/>
                  </a:ext>
                </a:extLst>
              </a:hlinkClick>
            </a:rPr>
            <a:t>Workforce Resources Page</a:t>
          </a:r>
          <a:endParaRPr lang="en-US" sz="14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endParaRPr lang="en-US" sz="1000" b="1" kern="1200" dirty="0">
            <a:solidFill>
              <a:schemeClr val="accent4">
                <a:lumMod val="60000"/>
                <a:lumOff val="40000"/>
              </a:schemeClr>
            </a:solidFill>
            <a:latin typeface="Arial "/>
          </a:endParaRPr>
        </a:p>
        <a:p>
          <a:pPr marL="0" lvl="0" indent="0" algn="ctr" defTabSz="622300">
            <a:lnSpc>
              <a:spcPct val="90000"/>
            </a:lnSpc>
            <a:spcBef>
              <a:spcPct val="0"/>
            </a:spcBef>
            <a:spcAft>
              <a:spcPct val="35000"/>
            </a:spcAft>
            <a:buNone/>
          </a:pPr>
          <a:r>
            <a:rPr lang="en-US" sz="1400" b="1" kern="1200" dirty="0">
              <a:solidFill>
                <a:schemeClr val="accent4">
                  <a:lumMod val="60000"/>
                  <a:lumOff val="40000"/>
                </a:schemeClr>
              </a:solidFill>
              <a:latin typeface="Arial "/>
              <a:hlinkClick xmlns:r="http://schemas.openxmlformats.org/officeDocument/2006/relationships" r:id="rId11">
                <a:extLst>
                  <a:ext uri="{A12FA001-AC4F-418D-AE19-62706E023703}">
                    <ahyp:hlinkClr xmlns:ahyp="http://schemas.microsoft.com/office/drawing/2018/hyperlinkcolor" val="tx"/>
                  </a:ext>
                </a:extLst>
              </a:hlinkClick>
            </a:rPr>
            <a:t>Community Partners On-Campus</a:t>
          </a:r>
          <a:endParaRPr lang="en-US" sz="1400" b="1" kern="1200" dirty="0">
            <a:solidFill>
              <a:schemeClr val="accent4">
                <a:lumMod val="60000"/>
                <a:lumOff val="40000"/>
              </a:schemeClr>
            </a:solidFill>
            <a:latin typeface="Arial "/>
          </a:endParaRPr>
        </a:p>
      </dsp:txBody>
      <dsp:txXfrm rot="10800000">
        <a:off x="1701771" y="2827294"/>
        <a:ext cx="4623285" cy="954331"/>
      </dsp:txXfrm>
    </dsp:sp>
    <dsp:sp modelId="{718206EF-31B3-43FF-A373-BE212C161DA2}">
      <dsp:nvSpPr>
        <dsp:cNvPr id="0" name=""/>
        <dsp:cNvSpPr/>
      </dsp:nvSpPr>
      <dsp:spPr>
        <a:xfrm>
          <a:off x="515613" y="2806538"/>
          <a:ext cx="954331" cy="954331"/>
        </a:xfrm>
        <a:prstGeom prst="ellipse">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06B4-67B1-454F-9566-7EC5E3E9BAED}">
      <dsp:nvSpPr>
        <dsp:cNvPr id="0" name=""/>
        <dsp:cNvSpPr/>
      </dsp:nvSpPr>
      <dsp:spPr>
        <a:xfrm>
          <a:off x="3829" y="393083"/>
          <a:ext cx="1802272" cy="695677"/>
        </a:xfrm>
        <a:prstGeom prst="chevron">
          <a:avLst>
            <a:gd name="adj" fmla="val 4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088CED-7F2B-44E4-AB43-CA27CADFA41D}">
      <dsp:nvSpPr>
        <dsp:cNvPr id="0" name=""/>
        <dsp:cNvSpPr/>
      </dsp:nvSpPr>
      <dsp:spPr>
        <a:xfrm>
          <a:off x="484435"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Arial "/>
            </a:rPr>
            <a:t>To</a:t>
          </a:r>
          <a:r>
            <a:rPr lang="en-US" sz="1200" kern="1200" dirty="0">
              <a:latin typeface="Arial "/>
            </a:rPr>
            <a:t> Become a Workforce Student</a:t>
          </a:r>
        </a:p>
      </dsp:txBody>
      <dsp:txXfrm>
        <a:off x="504811" y="587379"/>
        <a:ext cx="1481166" cy="654925"/>
      </dsp:txXfrm>
    </dsp:sp>
    <dsp:sp modelId="{3BBC71D5-6CE7-4CA8-BE72-170032534C3F}">
      <dsp:nvSpPr>
        <dsp:cNvPr id="0" name=""/>
        <dsp:cNvSpPr/>
      </dsp:nvSpPr>
      <dsp:spPr>
        <a:xfrm>
          <a:off x="2062424" y="393083"/>
          <a:ext cx="1802272" cy="695677"/>
        </a:xfrm>
        <a:prstGeom prst="chevron">
          <a:avLst>
            <a:gd name="adj" fmla="val 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07887A-0060-43D4-9B41-2B34D11776D0}">
      <dsp:nvSpPr>
        <dsp:cNvPr id="0" name=""/>
        <dsp:cNvSpPr/>
      </dsp:nvSpPr>
      <dsp:spPr>
        <a:xfrm>
          <a:off x="2543030"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Complete the Workforce Intake Application</a:t>
          </a:r>
        </a:p>
      </dsp:txBody>
      <dsp:txXfrm>
        <a:off x="2563406" y="587379"/>
        <a:ext cx="1481166" cy="654925"/>
      </dsp:txXfrm>
    </dsp:sp>
    <dsp:sp modelId="{AFAE05E6-FCE6-43A8-BDC5-90E08FA5A857}">
      <dsp:nvSpPr>
        <dsp:cNvPr id="0" name=""/>
        <dsp:cNvSpPr/>
      </dsp:nvSpPr>
      <dsp:spPr>
        <a:xfrm>
          <a:off x="4121020" y="393083"/>
          <a:ext cx="1802272" cy="695677"/>
        </a:xfrm>
        <a:prstGeom prst="chevron">
          <a:avLst>
            <a:gd name="adj" fmla="val 4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BCD8A7D-F255-4BEA-9F0E-BF914E051B7E}">
      <dsp:nvSpPr>
        <dsp:cNvPr id="0" name=""/>
        <dsp:cNvSpPr/>
      </dsp:nvSpPr>
      <dsp:spPr>
        <a:xfrm>
          <a:off x="4601626"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i="0" u="none" strike="noStrike" kern="1200" cap="none" baseline="0" noProof="0" dirty="0">
              <a:latin typeface="Arial "/>
              <a:cs typeface="Calibri Light"/>
            </a:rPr>
            <a:t>Complete the Workforce Student Checklist</a:t>
          </a:r>
        </a:p>
      </dsp:txBody>
      <dsp:txXfrm>
        <a:off x="4622002" y="587379"/>
        <a:ext cx="1481166" cy="654925"/>
      </dsp:txXfrm>
    </dsp:sp>
    <dsp:sp modelId="{1B60F7A5-721C-4C0D-8469-D0C658EDBCDA}">
      <dsp:nvSpPr>
        <dsp:cNvPr id="0" name=""/>
        <dsp:cNvSpPr/>
      </dsp:nvSpPr>
      <dsp:spPr>
        <a:xfrm>
          <a:off x="6179615" y="393083"/>
          <a:ext cx="1802272" cy="695677"/>
        </a:xfrm>
        <a:prstGeom prst="chevron">
          <a:avLst>
            <a:gd name="adj" fmla="val 4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1F08BD-FA0B-4CE1-877E-D9D168A42B64}">
      <dsp:nvSpPr>
        <dsp:cNvPr id="0" name=""/>
        <dsp:cNvSpPr/>
      </dsp:nvSpPr>
      <dsp:spPr>
        <a:xfrm>
          <a:off x="6660221" y="567003"/>
          <a:ext cx="1521918" cy="6956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Arial "/>
            </a:rPr>
            <a:t>Check in with your Workforce Navigator </a:t>
          </a:r>
        </a:p>
      </dsp:txBody>
      <dsp:txXfrm>
        <a:off x="6680597" y="587379"/>
        <a:ext cx="1481166" cy="65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7"/>
          <a:ext cx="516731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WorkFirst</a:t>
          </a:r>
        </a:p>
      </dsp:txBody>
      <dsp:txXfrm>
        <a:off x="0" y="627"/>
        <a:ext cx="5167310" cy="1027657"/>
      </dsp:txXfrm>
    </dsp:sp>
    <dsp:sp modelId="{579B9F2D-18A3-438B-953B-1414EEFE7A3E}">
      <dsp:nvSpPr>
        <dsp:cNvPr id="0" name=""/>
        <dsp:cNvSpPr/>
      </dsp:nvSpPr>
      <dsp:spPr>
        <a:xfrm>
          <a:off x="0" y="1028284"/>
          <a:ext cx="5167310"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8284"/>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Basic Food Employment &amp; Training (BFET)</a:t>
          </a:r>
        </a:p>
      </dsp:txBody>
      <dsp:txXfrm>
        <a:off x="0" y="1028284"/>
        <a:ext cx="5167310" cy="1027657"/>
      </dsp:txXfrm>
    </dsp:sp>
    <dsp:sp modelId="{E7D5B7AE-0162-4DC3-8620-2CC08AF92738}">
      <dsp:nvSpPr>
        <dsp:cNvPr id="0" name=""/>
        <dsp:cNvSpPr/>
      </dsp:nvSpPr>
      <dsp:spPr>
        <a:xfrm>
          <a:off x="0" y="2055942"/>
          <a:ext cx="5167310"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55942"/>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Worker Retraining</a:t>
          </a:r>
        </a:p>
      </dsp:txBody>
      <dsp:txXfrm>
        <a:off x="0" y="2055942"/>
        <a:ext cx="5167310" cy="1027657"/>
      </dsp:txXfrm>
    </dsp:sp>
    <dsp:sp modelId="{1F9A5960-035E-4F8A-A97A-437C134C3FA8}">
      <dsp:nvSpPr>
        <dsp:cNvPr id="0" name=""/>
        <dsp:cNvSpPr/>
      </dsp:nvSpPr>
      <dsp:spPr>
        <a:xfrm>
          <a:off x="0" y="3083599"/>
          <a:ext cx="516731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83599"/>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Opportunity Grant</a:t>
          </a:r>
        </a:p>
      </dsp:txBody>
      <dsp:txXfrm>
        <a:off x="0" y="3083599"/>
        <a:ext cx="5167310" cy="1027657"/>
      </dsp:txXfrm>
    </dsp:sp>
    <dsp:sp modelId="{E2FB4DDF-8C70-46B9-8785-322F53C76CC5}">
      <dsp:nvSpPr>
        <dsp:cNvPr id="0" name=""/>
        <dsp:cNvSpPr/>
      </dsp:nvSpPr>
      <dsp:spPr>
        <a:xfrm>
          <a:off x="0" y="4111257"/>
          <a:ext cx="5167310"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111257"/>
          <a:ext cx="5167310" cy="102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Arial "/>
            </a:rPr>
            <a:t>Early </a:t>
          </a:r>
          <a:r>
            <a:rPr lang="en-US" sz="3000" b="0" kern="1200" dirty="0">
              <a:latin typeface="Arial "/>
            </a:rPr>
            <a:t>Achievers</a:t>
          </a:r>
          <a:endParaRPr lang="en-US" sz="3000" kern="1200" dirty="0">
            <a:highlight>
              <a:srgbClr val="FFFF00"/>
            </a:highlight>
            <a:latin typeface="Arial "/>
          </a:endParaRPr>
        </a:p>
      </dsp:txBody>
      <dsp:txXfrm>
        <a:off x="0" y="4111257"/>
        <a:ext cx="5167310" cy="1027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254079"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b="0" i="0" u="none" strike="noStrike" kern="1200" cap="none" baseline="0" noProof="0" dirty="0">
              <a:latin typeface="Arial "/>
              <a:cs typeface="Calibri Light"/>
            </a:rPr>
            <a:t>Must Be a Temporary</a:t>
          </a:r>
          <a:r>
            <a:rPr lang="en-US" sz="1100" kern="1200" dirty="0">
              <a:latin typeface="Arial "/>
            </a:rPr>
            <a:t> </a:t>
          </a:r>
          <a:r>
            <a:rPr lang="en-US" sz="1100" b="0" i="0" u="none" strike="noStrike" kern="1200" cap="none" baseline="0" noProof="0" dirty="0">
              <a:latin typeface="Arial "/>
              <a:cs typeface="Calibri Light"/>
            </a:rPr>
            <a:t>Aid to Needy</a:t>
          </a:r>
          <a:r>
            <a:rPr lang="en-US" sz="1100" kern="1200" dirty="0">
              <a:latin typeface="Arial "/>
            </a:rPr>
            <a:t> </a:t>
          </a:r>
          <a:r>
            <a:rPr lang="en-US" sz="1100" b="0" i="0" u="none" strike="noStrike" kern="1200" cap="none" baseline="0" noProof="0" dirty="0">
              <a:latin typeface="Arial "/>
              <a:cs typeface="Calibri Light"/>
            </a:rPr>
            <a:t>Families</a:t>
          </a:r>
          <a:r>
            <a:rPr lang="en-US" sz="1100" kern="1200" dirty="0">
              <a:latin typeface="Arial "/>
            </a:rPr>
            <a:t> </a:t>
          </a:r>
          <a:r>
            <a:rPr lang="en-US" sz="1100" b="0" i="0" u="none" strike="noStrike" kern="1200" cap="none" baseline="0" noProof="0" dirty="0">
              <a:latin typeface="Arial "/>
              <a:cs typeface="Calibri Light"/>
            </a:rPr>
            <a:t>(</a:t>
          </a:r>
          <a:r>
            <a:rPr lang="en-US" sz="1100" kern="1200" dirty="0">
              <a:latin typeface="Arial "/>
            </a:rPr>
            <a:t>TANF</a:t>
          </a:r>
          <a:r>
            <a:rPr lang="en-US" sz="1100" b="0" i="0" u="none" strike="noStrike" kern="1200" cap="none" baseline="0" noProof="0" dirty="0">
              <a:latin typeface="Arial "/>
              <a:cs typeface="Calibri Light"/>
            </a:rPr>
            <a:t>)</a:t>
          </a:r>
          <a:r>
            <a:rPr lang="en-US" sz="1100" kern="1200" dirty="0">
              <a:latin typeface="Arial "/>
            </a:rPr>
            <a:t> </a:t>
          </a:r>
          <a:r>
            <a:rPr lang="en-US" sz="1100" b="0" i="0" u="none" strike="noStrike" kern="1200" cap="none" baseline="0" noProof="0" dirty="0">
              <a:latin typeface="Arial "/>
              <a:cs typeface="Calibri Light"/>
            </a:rPr>
            <a:t>Recipient</a:t>
          </a:r>
          <a:endParaRPr lang="en-US" sz="1100" kern="1200" dirty="0">
            <a:latin typeface="Arial "/>
          </a:endParaRPr>
        </a:p>
      </dsp:txBody>
      <dsp:txXfrm>
        <a:off x="296608" y="661323"/>
        <a:ext cx="2201656" cy="1367005"/>
      </dsp:txXfrm>
    </dsp:sp>
    <dsp:sp modelId="{F4EF433D-606E-4DED-A7B5-84CBDB7FAC36}">
      <dsp:nvSpPr>
        <dsp:cNvPr id="0" name=""/>
        <dsp:cNvSpPr/>
      </dsp:nvSpPr>
      <dsp:spPr>
        <a:xfrm>
          <a:off x="2794873" y="363101"/>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048952" y="604477"/>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cs typeface="Calibri Light" panose="020F0302020204030204" pitchFamily="34" charset="0"/>
            </a:rPr>
            <a:t>Must Be Referred from a Department of Social and Health Services (DSHS) Case Manager</a:t>
          </a:r>
        </a:p>
      </dsp:txBody>
      <dsp:txXfrm>
        <a:off x="3091481" y="647006"/>
        <a:ext cx="2201656" cy="1367005"/>
      </dsp:txXfrm>
    </dsp:sp>
    <dsp:sp modelId="{2EB860A0-D019-4AAB-9DE0-97461E9C4E58}">
      <dsp:nvSpPr>
        <dsp:cNvPr id="0" name=""/>
        <dsp:cNvSpPr/>
      </dsp:nvSpPr>
      <dsp:spPr>
        <a:xfrm>
          <a:off x="5589746" y="377418"/>
          <a:ext cx="2286714" cy="1452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5843825" y="618794"/>
          <a:ext cx="2286714" cy="14520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Arial "/>
            </a:rPr>
            <a:t>Report Weekly Attendance </a:t>
          </a:r>
        </a:p>
        <a:p>
          <a:pPr marL="0" lvl="0" indent="0" algn="l" defTabSz="488950" rtl="0">
            <a:lnSpc>
              <a:spcPct val="90000"/>
            </a:lnSpc>
            <a:spcBef>
              <a:spcPct val="0"/>
            </a:spcBef>
            <a:spcAft>
              <a:spcPct val="35000"/>
            </a:spcAft>
            <a:buNone/>
          </a:pPr>
          <a:r>
            <a:rPr lang="en-US" sz="1100" kern="1200" dirty="0">
              <a:latin typeface="Arial "/>
            </a:rPr>
            <a:t>in Canvas</a:t>
          </a:r>
        </a:p>
      </dsp:txBody>
      <dsp:txXfrm>
        <a:off x="5886354" y="661323"/>
        <a:ext cx="2201656" cy="1367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569297"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898360" y="355416"/>
          <a:ext cx="885937" cy="885937"/>
        </a:xfrm>
        <a:prstGeom prst="rect">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75703"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u="none" strike="noStrike" kern="1200" cap="none" baseline="0" noProof="0" dirty="0">
              <a:latin typeface="Arial "/>
              <a:cs typeface="Calibri Light"/>
            </a:rPr>
            <a:t>Must be Receiving Supplemental Nutrition Assistance Program (SNAP)</a:t>
          </a:r>
        </a:p>
      </dsp:txBody>
      <dsp:txXfrm>
        <a:off x="75703" y="2051354"/>
        <a:ext cx="2531250" cy="720000"/>
      </dsp:txXfrm>
    </dsp:sp>
    <dsp:sp modelId="{44C08D71-45F4-40B9-83CB-BDA5A0E4D05D}">
      <dsp:nvSpPr>
        <dsp:cNvPr id="0" name=""/>
        <dsp:cNvSpPr/>
      </dsp:nvSpPr>
      <dsp:spPr>
        <a:xfrm>
          <a:off x="3543516"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3872578" y="355416"/>
          <a:ext cx="885937" cy="885937"/>
        </a:xfrm>
        <a:prstGeom prst="rect">
          <a:avLst/>
        </a:prstGeom>
        <a:blipFill>
          <a:blip xmlns:r="http://schemas.openxmlformats.org/officeDocument/2006/relationships" r:embed="rId3">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3049922"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latin typeface="Arial "/>
            </a:rPr>
            <a:t> Cannot be Receiving TANF</a:t>
          </a:r>
        </a:p>
      </dsp:txBody>
      <dsp:txXfrm>
        <a:off x="3049922" y="2051354"/>
        <a:ext cx="2531250" cy="720000"/>
      </dsp:txXfrm>
    </dsp:sp>
    <dsp:sp modelId="{038895BF-0FB5-4E66-A661-B2760935293B}">
      <dsp:nvSpPr>
        <dsp:cNvPr id="0" name=""/>
        <dsp:cNvSpPr/>
      </dsp:nvSpPr>
      <dsp:spPr>
        <a:xfrm>
          <a:off x="6517735" y="26354"/>
          <a:ext cx="1544062" cy="1544062"/>
        </a:xfrm>
        <a:prstGeom prst="ellipse">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6846797" y="355416"/>
          <a:ext cx="885937" cy="885937"/>
        </a:xfrm>
        <a:prstGeom prst="rect">
          <a:avLst/>
        </a:prstGeom>
        <a:blipFill>
          <a:blip xmlns:r="http://schemas.openxmlformats.org/officeDocument/2006/relationships" r:embed="rId5">
            <a:duotone>
              <a:schemeClr val="accent1">
                <a:hueOff val="268329"/>
                <a:satOff val="-6535"/>
                <a:lumOff val="28597"/>
                <a:alphaOff val="0"/>
                <a:shade val="20000"/>
                <a:satMod val="200000"/>
              </a:schemeClr>
              <a:schemeClr val="accent1">
                <a:hueOff val="268329"/>
                <a:satOff val="-6535"/>
                <a:lumOff val="28597"/>
                <a:alphaOff val="0"/>
                <a:tint val="12000"/>
                <a:satMod val="190000"/>
              </a:schemeClr>
            </a:duotone>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6024141" y="2051354"/>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latin typeface="Arial "/>
            </a:rPr>
            <a:t>Monthly Check-ins and Annual Update of Individual Employment Plan (IEP) are Required </a:t>
          </a:r>
        </a:p>
      </dsp:txBody>
      <dsp:txXfrm>
        <a:off x="6024141" y="2051354"/>
        <a:ext cx="253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909177" y="533209"/>
          <a:ext cx="2193856" cy="285790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
            </a:rPr>
            <a:t>Must </a:t>
          </a:r>
          <a:r>
            <a:rPr lang="en-US" sz="1800" b="0" i="0" u="none" strike="noStrike" kern="1200" cap="none" baseline="0" noProof="0" dirty="0">
              <a:solidFill>
                <a:schemeClr val="bg1"/>
              </a:solidFill>
              <a:latin typeface="Arial "/>
              <a:cs typeface="Calibri Light"/>
            </a:rPr>
            <a:t>be</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a Washington</a:t>
          </a:r>
          <a:r>
            <a:rPr lang="en-US" sz="1800" kern="1200" dirty="0">
              <a:solidFill>
                <a:schemeClr val="bg1"/>
              </a:solidFill>
              <a:latin typeface="Arial "/>
            </a:rPr>
            <a:t> State Resident</a:t>
          </a:r>
          <a:r>
            <a:rPr lang="en-US" sz="1800" b="0" i="0" u="none" strike="noStrike" kern="1200" cap="none" baseline="0" noProof="0" dirty="0">
              <a:solidFill>
                <a:schemeClr val="bg1"/>
              </a:solidFill>
              <a:latin typeface="Arial "/>
              <a:cs typeface="Calibri Light"/>
            </a:rPr>
            <a:t> &amp;</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Enrolled</a:t>
          </a:r>
          <a:r>
            <a:rPr lang="en-US" sz="1800" kern="1200" dirty="0">
              <a:solidFill>
                <a:schemeClr val="bg1"/>
              </a:solidFill>
              <a:latin typeface="Arial "/>
            </a:rPr>
            <a:t> </a:t>
          </a:r>
          <a:r>
            <a:rPr lang="en-US" sz="1800" b="0" i="0" u="none" strike="noStrike" kern="1200" cap="none" baseline="0" noProof="0" dirty="0">
              <a:solidFill>
                <a:schemeClr val="bg1"/>
              </a:solidFill>
              <a:latin typeface="Arial "/>
              <a:cs typeface="Calibri Light"/>
            </a:rPr>
            <a:t>in</a:t>
          </a:r>
          <a:r>
            <a:rPr lang="en-US" sz="1800" kern="1200" dirty="0">
              <a:solidFill>
                <a:schemeClr val="bg1"/>
              </a:solidFill>
              <a:latin typeface="Arial "/>
            </a:rPr>
            <a:t> a Professional Technical Training Program</a:t>
          </a:r>
        </a:p>
      </dsp:txBody>
      <dsp:txXfrm>
        <a:off x="973433" y="597465"/>
        <a:ext cx="2065344" cy="2729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14533" y="1750959"/>
          <a:ext cx="1253194" cy="9175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200 % of Federal Poverty Level 2025</a:t>
          </a:r>
        </a:p>
      </dsp:txBody>
      <dsp:txXfrm>
        <a:off x="41408" y="1777834"/>
        <a:ext cx="1199444" cy="863832"/>
      </dsp:txXfrm>
    </dsp:sp>
    <dsp:sp modelId="{5D161CB1-D1DE-4549-8F12-095097F3FF25}">
      <dsp:nvSpPr>
        <dsp:cNvPr id="0" name=""/>
        <dsp:cNvSpPr/>
      </dsp:nvSpPr>
      <dsp:spPr>
        <a:xfrm rot="21581384">
          <a:off x="1267724" y="2195643"/>
          <a:ext cx="491773" cy="25551"/>
        </a:xfrm>
        <a:custGeom>
          <a:avLst/>
          <a:gdLst/>
          <a:ahLst/>
          <a:cxnLst/>
          <a:rect l="0" t="0" r="0" b="0"/>
          <a:pathLst>
            <a:path>
              <a:moveTo>
                <a:pt x="0" y="12775"/>
              </a:moveTo>
              <a:lnTo>
                <a:pt x="491773" y="127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1501316" y="2196125"/>
        <a:ext cx="24588" cy="24588"/>
      </dsp:txXfrm>
    </dsp:sp>
    <dsp:sp modelId="{3D1466BA-AF1C-48E4-98C2-22727BB1052E}">
      <dsp:nvSpPr>
        <dsp:cNvPr id="0" name=""/>
        <dsp:cNvSpPr/>
      </dsp:nvSpPr>
      <dsp:spPr>
        <a:xfrm>
          <a:off x="1759494" y="1846299"/>
          <a:ext cx="1253194" cy="72157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
            </a:rPr>
            <a:t>Household Monthly Income</a:t>
          </a:r>
        </a:p>
      </dsp:txBody>
      <dsp:txXfrm>
        <a:off x="1780628" y="1867433"/>
        <a:ext cx="1210926" cy="679308"/>
      </dsp:txXfrm>
    </dsp:sp>
    <dsp:sp modelId="{E1854DCC-ECF2-4916-9E24-DBD147D2431E}">
      <dsp:nvSpPr>
        <dsp:cNvPr id="0" name=""/>
        <dsp:cNvSpPr/>
      </dsp:nvSpPr>
      <dsp:spPr>
        <a:xfrm rot="17132988">
          <a:off x="2328372" y="1293579"/>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1259606"/>
        <a:ext cx="93495" cy="93495"/>
      </dsp:txXfrm>
    </dsp:sp>
    <dsp:sp modelId="{EB95F49D-4405-4487-9B79-ECFEBCE10587}">
      <dsp:nvSpPr>
        <dsp:cNvPr id="0" name=""/>
        <dsp:cNvSpPr/>
      </dsp:nvSpPr>
      <dsp:spPr>
        <a:xfrm>
          <a:off x="3513965" y="9232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1</a:t>
          </a:r>
        </a:p>
      </dsp:txBody>
      <dsp:txXfrm>
        <a:off x="3532317" y="110674"/>
        <a:ext cx="1216490" cy="589893"/>
      </dsp:txXfrm>
    </dsp:sp>
    <dsp:sp modelId="{B71E213C-B32F-4F70-B617-5EA6213C30FF}">
      <dsp:nvSpPr>
        <dsp:cNvPr id="0" name=""/>
        <dsp:cNvSpPr/>
      </dsp:nvSpPr>
      <dsp:spPr>
        <a:xfrm>
          <a:off x="4767159" y="39284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3089"/>
        <a:ext cx="25063" cy="25063"/>
      </dsp:txXfrm>
    </dsp:sp>
    <dsp:sp modelId="{BB5B3AEC-6E11-40A7-89A3-D2A27852307B}">
      <dsp:nvSpPr>
        <dsp:cNvPr id="0" name=""/>
        <dsp:cNvSpPr/>
      </dsp:nvSpPr>
      <dsp:spPr>
        <a:xfrm>
          <a:off x="5268437" y="9232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$2660.00</a:t>
          </a:r>
        </a:p>
      </dsp:txBody>
      <dsp:txXfrm>
        <a:off x="5286789" y="110674"/>
        <a:ext cx="1216490" cy="589893"/>
      </dsp:txXfrm>
    </dsp:sp>
    <dsp:sp modelId="{54676B53-9C48-4351-B4D2-B5A726C0C7BF}">
      <dsp:nvSpPr>
        <dsp:cNvPr id="0" name=""/>
        <dsp:cNvSpPr/>
      </dsp:nvSpPr>
      <dsp:spPr>
        <a:xfrm rot="17692822">
          <a:off x="2667596" y="165387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1636861"/>
        <a:ext cx="59573" cy="59573"/>
      </dsp:txXfrm>
    </dsp:sp>
    <dsp:sp modelId="{791F0A7E-682B-48A8-8B89-E81B3D605622}">
      <dsp:nvSpPr>
        <dsp:cNvPr id="0" name=""/>
        <dsp:cNvSpPr/>
      </dsp:nvSpPr>
      <dsp:spPr>
        <a:xfrm>
          <a:off x="3513965" y="81290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2</a:t>
          </a:r>
        </a:p>
      </dsp:txBody>
      <dsp:txXfrm>
        <a:off x="3532317" y="831261"/>
        <a:ext cx="1216490" cy="589893"/>
      </dsp:txXfrm>
    </dsp:sp>
    <dsp:sp modelId="{DA878289-B924-42B8-B9ED-6565AE71E1BC}">
      <dsp:nvSpPr>
        <dsp:cNvPr id="0" name=""/>
        <dsp:cNvSpPr/>
      </dsp:nvSpPr>
      <dsp:spPr>
        <a:xfrm>
          <a:off x="4767159" y="111343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113676"/>
        <a:ext cx="25063" cy="25063"/>
      </dsp:txXfrm>
    </dsp:sp>
    <dsp:sp modelId="{45DC8501-70F7-46BE-BC12-ED86340E7B84}">
      <dsp:nvSpPr>
        <dsp:cNvPr id="0" name=""/>
        <dsp:cNvSpPr/>
      </dsp:nvSpPr>
      <dsp:spPr>
        <a:xfrm>
          <a:off x="5268437" y="81290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$3606.67</a:t>
          </a:r>
        </a:p>
      </dsp:txBody>
      <dsp:txXfrm>
        <a:off x="5286789" y="831261"/>
        <a:ext cx="1216490" cy="589893"/>
      </dsp:txXfrm>
    </dsp:sp>
    <dsp:sp modelId="{833C3ECF-A02C-4D31-8D59-C13FB3644D83}">
      <dsp:nvSpPr>
        <dsp:cNvPr id="0" name=""/>
        <dsp:cNvSpPr/>
      </dsp:nvSpPr>
      <dsp:spPr>
        <a:xfrm rot="19457599">
          <a:off x="2954664" y="2014165"/>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011508"/>
        <a:ext cx="30866" cy="30866"/>
      </dsp:txXfrm>
    </dsp:sp>
    <dsp:sp modelId="{1E0F5928-8BF6-4FAB-B77F-F5AF730AF853}">
      <dsp:nvSpPr>
        <dsp:cNvPr id="0" name=""/>
        <dsp:cNvSpPr/>
      </dsp:nvSpPr>
      <dsp:spPr>
        <a:xfrm>
          <a:off x="3513965" y="153349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3</a:t>
          </a:r>
        </a:p>
      </dsp:txBody>
      <dsp:txXfrm>
        <a:off x="3532317" y="1551848"/>
        <a:ext cx="1216490" cy="589893"/>
      </dsp:txXfrm>
    </dsp:sp>
    <dsp:sp modelId="{C1558BCD-E5AF-4BA0-9514-D639FD4F113E}">
      <dsp:nvSpPr>
        <dsp:cNvPr id="0" name=""/>
        <dsp:cNvSpPr/>
      </dsp:nvSpPr>
      <dsp:spPr>
        <a:xfrm>
          <a:off x="4767159" y="1834019"/>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1834262"/>
        <a:ext cx="25063" cy="25063"/>
      </dsp:txXfrm>
    </dsp:sp>
    <dsp:sp modelId="{314F0A0F-B0F4-4AB8-9E4D-177EE4377C48}">
      <dsp:nvSpPr>
        <dsp:cNvPr id="0" name=""/>
        <dsp:cNvSpPr/>
      </dsp:nvSpPr>
      <dsp:spPr>
        <a:xfrm>
          <a:off x="5268437" y="153349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$4553.33</a:t>
          </a:r>
        </a:p>
      </dsp:txBody>
      <dsp:txXfrm>
        <a:off x="5286789" y="1551848"/>
        <a:ext cx="1216490" cy="589893"/>
      </dsp:txXfrm>
    </dsp:sp>
    <dsp:sp modelId="{29F6B0F6-340E-4B69-8238-3C66A528E081}">
      <dsp:nvSpPr>
        <dsp:cNvPr id="0" name=""/>
        <dsp:cNvSpPr/>
      </dsp:nvSpPr>
      <dsp:spPr>
        <a:xfrm rot="2142401">
          <a:off x="2954664" y="2374459"/>
          <a:ext cx="617325" cy="25551"/>
        </a:xfrm>
        <a:custGeom>
          <a:avLst/>
          <a:gdLst/>
          <a:ahLst/>
          <a:cxnLst/>
          <a:rect l="0" t="0" r="0" b="0"/>
          <a:pathLst>
            <a:path>
              <a:moveTo>
                <a:pt x="0" y="12775"/>
              </a:moveTo>
              <a:lnTo>
                <a:pt x="617325"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47893" y="2371801"/>
        <a:ext cx="30866" cy="30866"/>
      </dsp:txXfrm>
    </dsp:sp>
    <dsp:sp modelId="{84FC3B77-C0CE-4D50-9B0F-05779A0F80B4}">
      <dsp:nvSpPr>
        <dsp:cNvPr id="0" name=""/>
        <dsp:cNvSpPr/>
      </dsp:nvSpPr>
      <dsp:spPr>
        <a:xfrm>
          <a:off x="3513965" y="2254082"/>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4</a:t>
          </a:r>
        </a:p>
      </dsp:txBody>
      <dsp:txXfrm>
        <a:off x="3532317" y="2272434"/>
        <a:ext cx="1216490" cy="589893"/>
      </dsp:txXfrm>
    </dsp:sp>
    <dsp:sp modelId="{384D56E0-AF46-4DAB-9FBC-1296DCDA06C2}">
      <dsp:nvSpPr>
        <dsp:cNvPr id="0" name=""/>
        <dsp:cNvSpPr/>
      </dsp:nvSpPr>
      <dsp:spPr>
        <a:xfrm>
          <a:off x="4767159" y="2554605"/>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2554849"/>
        <a:ext cx="25063" cy="25063"/>
      </dsp:txXfrm>
    </dsp:sp>
    <dsp:sp modelId="{96B0EFC5-F307-4FE1-B240-02F16F0777EF}">
      <dsp:nvSpPr>
        <dsp:cNvPr id="0" name=""/>
        <dsp:cNvSpPr/>
      </dsp:nvSpPr>
      <dsp:spPr>
        <a:xfrm>
          <a:off x="5268437" y="2254082"/>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$5500.00</a:t>
          </a:r>
        </a:p>
      </dsp:txBody>
      <dsp:txXfrm>
        <a:off x="5286789" y="2272434"/>
        <a:ext cx="1216490" cy="589893"/>
      </dsp:txXfrm>
    </dsp:sp>
    <dsp:sp modelId="{010210AA-9CCC-4F01-9A0E-06ACEDBA421E}">
      <dsp:nvSpPr>
        <dsp:cNvPr id="0" name=""/>
        <dsp:cNvSpPr/>
      </dsp:nvSpPr>
      <dsp:spPr>
        <a:xfrm rot="3907178">
          <a:off x="2667596" y="2734752"/>
          <a:ext cx="1191461" cy="25551"/>
        </a:xfrm>
        <a:custGeom>
          <a:avLst/>
          <a:gdLst/>
          <a:ahLst/>
          <a:cxnLst/>
          <a:rect l="0" t="0" r="0" b="0"/>
          <a:pathLst>
            <a:path>
              <a:moveTo>
                <a:pt x="0" y="12775"/>
              </a:moveTo>
              <a:lnTo>
                <a:pt x="1191461"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3233540" y="2717741"/>
        <a:ext cx="59573" cy="59573"/>
      </dsp:txXfrm>
    </dsp:sp>
    <dsp:sp modelId="{4A9EE8D6-67D0-4899-A207-C37C44241A49}">
      <dsp:nvSpPr>
        <dsp:cNvPr id="0" name=""/>
        <dsp:cNvSpPr/>
      </dsp:nvSpPr>
      <dsp:spPr>
        <a:xfrm>
          <a:off x="3513965" y="2974669"/>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5</a:t>
          </a:r>
        </a:p>
      </dsp:txBody>
      <dsp:txXfrm>
        <a:off x="3532317" y="2993021"/>
        <a:ext cx="1216490" cy="589893"/>
      </dsp:txXfrm>
    </dsp:sp>
    <dsp:sp modelId="{96354DFF-FBD6-4C43-9231-6C0C8A732143}">
      <dsp:nvSpPr>
        <dsp:cNvPr id="0" name=""/>
        <dsp:cNvSpPr/>
      </dsp:nvSpPr>
      <dsp:spPr>
        <a:xfrm>
          <a:off x="4767159" y="3275192"/>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275436"/>
        <a:ext cx="25063" cy="25063"/>
      </dsp:txXfrm>
    </dsp:sp>
    <dsp:sp modelId="{00E012B2-D8CC-4D58-95DD-16E66101BFA5}">
      <dsp:nvSpPr>
        <dsp:cNvPr id="0" name=""/>
        <dsp:cNvSpPr/>
      </dsp:nvSpPr>
      <dsp:spPr>
        <a:xfrm>
          <a:off x="5268437" y="2974669"/>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$6446.67</a:t>
          </a:r>
        </a:p>
      </dsp:txBody>
      <dsp:txXfrm>
        <a:off x="5286789" y="2993021"/>
        <a:ext cx="1216490" cy="589893"/>
      </dsp:txXfrm>
    </dsp:sp>
    <dsp:sp modelId="{A98AEAAF-D808-4C18-9D50-CAAF314AA90E}">
      <dsp:nvSpPr>
        <dsp:cNvPr id="0" name=""/>
        <dsp:cNvSpPr/>
      </dsp:nvSpPr>
      <dsp:spPr>
        <a:xfrm rot="4467012">
          <a:off x="2328372" y="3095045"/>
          <a:ext cx="1869909" cy="25551"/>
        </a:xfrm>
        <a:custGeom>
          <a:avLst/>
          <a:gdLst/>
          <a:ahLst/>
          <a:cxnLst/>
          <a:rect l="0" t="0" r="0" b="0"/>
          <a:pathLst>
            <a:path>
              <a:moveTo>
                <a:pt x="0" y="12775"/>
              </a:moveTo>
              <a:lnTo>
                <a:pt x="1869909" y="1277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latin typeface="Arial "/>
          </a:endParaRPr>
        </a:p>
      </dsp:txBody>
      <dsp:txXfrm>
        <a:off x="3216579" y="3061073"/>
        <a:ext cx="93495" cy="93495"/>
      </dsp:txXfrm>
    </dsp:sp>
    <dsp:sp modelId="{6D2E898B-D172-4BB1-93D8-FE234E347CDC}">
      <dsp:nvSpPr>
        <dsp:cNvPr id="0" name=""/>
        <dsp:cNvSpPr/>
      </dsp:nvSpPr>
      <dsp:spPr>
        <a:xfrm>
          <a:off x="3513965" y="3695256"/>
          <a:ext cx="1253194" cy="6265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
            </a:rPr>
            <a:t>Household of 6</a:t>
          </a:r>
        </a:p>
      </dsp:txBody>
      <dsp:txXfrm>
        <a:off x="3532317" y="3713608"/>
        <a:ext cx="1216490" cy="589893"/>
      </dsp:txXfrm>
    </dsp:sp>
    <dsp:sp modelId="{1028046C-A057-4CD9-9737-D40517921C7C}">
      <dsp:nvSpPr>
        <dsp:cNvPr id="0" name=""/>
        <dsp:cNvSpPr/>
      </dsp:nvSpPr>
      <dsp:spPr>
        <a:xfrm>
          <a:off x="4767159" y="3995778"/>
          <a:ext cx="501277" cy="25551"/>
        </a:xfrm>
        <a:custGeom>
          <a:avLst/>
          <a:gdLst/>
          <a:ahLst/>
          <a:cxnLst/>
          <a:rect l="0" t="0" r="0" b="0"/>
          <a:pathLst>
            <a:path>
              <a:moveTo>
                <a:pt x="0" y="12775"/>
              </a:moveTo>
              <a:lnTo>
                <a:pt x="501277" y="12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chemeClr val="tx1"/>
            </a:solidFill>
            <a:latin typeface="Arial "/>
          </a:endParaRPr>
        </a:p>
      </dsp:txBody>
      <dsp:txXfrm>
        <a:off x="5005266" y="3996022"/>
        <a:ext cx="25063" cy="25063"/>
      </dsp:txXfrm>
    </dsp:sp>
    <dsp:sp modelId="{515BF1AF-E046-4F37-9D0E-75C1247FEB1E}">
      <dsp:nvSpPr>
        <dsp:cNvPr id="0" name=""/>
        <dsp:cNvSpPr/>
      </dsp:nvSpPr>
      <dsp:spPr>
        <a:xfrm>
          <a:off x="5268437" y="3695256"/>
          <a:ext cx="1253194" cy="6265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
            </a:rPr>
            <a:t>$7393.33</a:t>
          </a:r>
        </a:p>
      </dsp:txBody>
      <dsp:txXfrm>
        <a:off x="5286789" y="3713608"/>
        <a:ext cx="1216490" cy="5898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0589-B375-465F-A3D9-992658539875}">
      <dsp:nvSpPr>
        <dsp:cNvPr id="0" name=""/>
        <dsp:cNvSpPr/>
      </dsp:nvSpPr>
      <dsp:spPr>
        <a:xfrm>
          <a:off x="0" y="278830"/>
          <a:ext cx="8372474" cy="1183178"/>
        </a:xfrm>
        <a:prstGeom prst="rect">
          <a:avLst/>
        </a:prstGeom>
        <a:solidFill>
          <a:schemeClr val="accent4">
            <a:shade val="8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Arial" panose="020B0604020202020204" pitchFamily="34" charset="0"/>
              <a:cs typeface="Arial" panose="020B0604020202020204" pitchFamily="34" charset="0"/>
            </a:rPr>
            <a:t>Early Childhood Education Program only</a:t>
          </a:r>
        </a:p>
      </dsp:txBody>
      <dsp:txXfrm>
        <a:off x="0" y="278830"/>
        <a:ext cx="8372474" cy="1183178"/>
      </dsp:txXfrm>
    </dsp:sp>
    <dsp:sp modelId="{7D27FD24-3B0E-4710-870D-1A6DBD587568}">
      <dsp:nvSpPr>
        <dsp:cNvPr id="0" name=""/>
        <dsp:cNvSpPr/>
      </dsp:nvSpPr>
      <dsp:spPr>
        <a:xfrm>
          <a:off x="4088"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Employed at an Early Achievers Participating Facility.</a:t>
          </a:r>
        </a:p>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 </a:t>
          </a:r>
        </a:p>
      </dsp:txBody>
      <dsp:txXfrm>
        <a:off x="4088" y="1309171"/>
        <a:ext cx="2788099" cy="2837455"/>
      </dsp:txXfrm>
    </dsp:sp>
    <dsp:sp modelId="{48AD5FA2-B306-4F92-9C81-B64482130DF0}">
      <dsp:nvSpPr>
        <dsp:cNvPr id="0" name=""/>
        <dsp:cNvSpPr/>
      </dsp:nvSpPr>
      <dsp:spPr>
        <a:xfrm>
          <a:off x="2792187" y="1309171"/>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Employed in an eligible role for 3 months prior to the start of the quarter</a:t>
          </a:r>
        </a:p>
        <a:p>
          <a:pPr marL="0" lvl="0" indent="0" algn="l" defTabSz="488950">
            <a:lnSpc>
              <a:spcPct val="90000"/>
            </a:lnSpc>
            <a:spcBef>
              <a:spcPct val="0"/>
            </a:spcBef>
            <a:spcAft>
              <a:spcPct val="35000"/>
            </a:spcAft>
            <a:buNone/>
          </a:pPr>
          <a:endParaRPr lang="en-US" sz="900" b="1" kern="1200" dirty="0">
            <a:latin typeface="Arial "/>
          </a:endParaRPr>
        </a:p>
        <a:p>
          <a:pPr marL="0" lvl="0" indent="0" algn="l" defTabSz="488950">
            <a:lnSpc>
              <a:spcPct val="90000"/>
            </a:lnSpc>
            <a:spcBef>
              <a:spcPct val="0"/>
            </a:spcBef>
            <a:spcAft>
              <a:spcPct val="35000"/>
            </a:spcAft>
            <a:buNone/>
          </a:pPr>
          <a:r>
            <a:rPr lang="en-US" sz="1800" b="1" kern="1200" dirty="0">
              <a:latin typeface="Arial "/>
            </a:rPr>
            <a:t>Eligible Roles: </a:t>
          </a:r>
          <a:r>
            <a:rPr lang="en-US" sz="1800" i="0" kern="1200" dirty="0">
              <a:latin typeface="Arial "/>
            </a:rPr>
            <a:t>Family Home Owner/Licensee, Center Director, Assistant Director, Program Supervisor, Lead Teacher, Assistant Teacher</a:t>
          </a:r>
        </a:p>
      </dsp:txBody>
      <dsp:txXfrm>
        <a:off x="2792187" y="1309171"/>
        <a:ext cx="2788099" cy="2837455"/>
      </dsp:txXfrm>
    </dsp:sp>
    <dsp:sp modelId="{5FC7C76C-25F2-44D2-B62C-7AECAA8502D6}">
      <dsp:nvSpPr>
        <dsp:cNvPr id="0" name=""/>
        <dsp:cNvSpPr/>
      </dsp:nvSpPr>
      <dsp:spPr>
        <a:xfrm>
          <a:off x="5584374" y="1309143"/>
          <a:ext cx="2788099" cy="283745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b="1" kern="1200" dirty="0">
              <a:latin typeface="Arial "/>
            </a:rPr>
            <a:t>Minimum of 10 hours per week or 40 hours per month</a:t>
          </a:r>
        </a:p>
      </dsp:txBody>
      <dsp:txXfrm>
        <a:off x="5584374" y="1309143"/>
        <a:ext cx="2788099" cy="2837455"/>
      </dsp:txXfrm>
    </dsp:sp>
    <dsp:sp modelId="{09933F43-B582-4A2D-B443-09A3554BA8E2}">
      <dsp:nvSpPr>
        <dsp:cNvPr id="0" name=""/>
        <dsp:cNvSpPr/>
      </dsp:nvSpPr>
      <dsp:spPr>
        <a:xfrm>
          <a:off x="0" y="4188624"/>
          <a:ext cx="8372474" cy="315272"/>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9FC0-327C-4C3D-ACC6-5335CE5B7673}">
      <dsp:nvSpPr>
        <dsp:cNvPr id="0" name=""/>
        <dsp:cNvSpPr/>
      </dsp:nvSpPr>
      <dsp:spPr>
        <a:xfrm>
          <a:off x="0" y="3306180"/>
          <a:ext cx="7705714" cy="96578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latin typeface="Arial "/>
            </a:rPr>
            <a:t>Grants are for start-up, gap filling, and dependent on budget</a:t>
          </a:r>
        </a:p>
      </dsp:txBody>
      <dsp:txXfrm>
        <a:off x="28287" y="3334467"/>
        <a:ext cx="7649140" cy="909206"/>
      </dsp:txXfrm>
    </dsp:sp>
    <dsp:sp modelId="{5E1ECF69-7A1D-4DDE-8AF7-21A774887B5E}">
      <dsp:nvSpPr>
        <dsp:cNvPr id="0" name=""/>
        <dsp:cNvSpPr/>
      </dsp:nvSpPr>
      <dsp:spPr>
        <a:xfrm>
          <a:off x="293313" y="75845"/>
          <a:ext cx="965780" cy="965780"/>
        </a:xfrm>
        <a:prstGeom prst="roundRect">
          <a:avLst>
            <a:gd name="adj" fmla="val 16670"/>
          </a:avLst>
        </a:prstGeom>
        <a:blipFill rotWithShape="1">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1169531-F1B5-4FA3-ADE2-FFF2681B3208}">
      <dsp:nvSpPr>
        <dsp:cNvPr id="0" name=""/>
        <dsp:cNvSpPr/>
      </dsp:nvSpPr>
      <dsp:spPr>
        <a:xfrm>
          <a:off x="1392458" y="1141226"/>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Fees</a:t>
          </a:r>
        </a:p>
      </dsp:txBody>
      <dsp:txXfrm>
        <a:off x="1439612" y="1188380"/>
        <a:ext cx="5850227" cy="871472"/>
      </dsp:txXfrm>
    </dsp:sp>
    <dsp:sp modelId="{35BE5B72-0323-4E8F-8D1E-1630329E6BB1}">
      <dsp:nvSpPr>
        <dsp:cNvPr id="0" name=""/>
        <dsp:cNvSpPr/>
      </dsp:nvSpPr>
      <dsp:spPr>
        <a:xfrm>
          <a:off x="293303" y="1077330"/>
          <a:ext cx="965780" cy="965780"/>
        </a:xfrm>
        <a:prstGeom prst="roundRect">
          <a:avLst>
            <a:gd name="adj" fmla="val 16670"/>
          </a:avLst>
        </a:prstGeom>
        <a:blipFill rotWithShape="1">
          <a:blip xmlns:r="http://schemas.openxmlformats.org/officeDocument/2006/relationships" r:embed="rId2">
            <a:extLst>
              <a:ext uri="{BEBA8EAE-BF5A-486C-A8C5-ECC9F3942E4B}">
                <a14:imgProps xmlns:a14="http://schemas.microsoft.com/office/drawing/2010/main">
                  <a14:imgLayer r:embed="rId3">
                    <a14:imgEffect>
                      <a14:saturation sat="200000"/>
                    </a14:imgEffect>
                  </a14:imgLayer>
                </a14:imgProps>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6ACAEE-8DCF-44C7-98B5-8674F0961D20}">
      <dsp:nvSpPr>
        <dsp:cNvPr id="0" name=""/>
        <dsp:cNvSpPr/>
      </dsp:nvSpPr>
      <dsp:spPr>
        <a:xfrm>
          <a:off x="1392458" y="2222900"/>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Books</a:t>
          </a:r>
        </a:p>
      </dsp:txBody>
      <dsp:txXfrm>
        <a:off x="1439612" y="2270054"/>
        <a:ext cx="5850227" cy="871472"/>
      </dsp:txXfrm>
    </dsp:sp>
    <dsp:sp modelId="{B7D126E1-81A8-4D34-988F-8D942D6E326D}">
      <dsp:nvSpPr>
        <dsp:cNvPr id="0" name=""/>
        <dsp:cNvSpPr/>
      </dsp:nvSpPr>
      <dsp:spPr>
        <a:xfrm>
          <a:off x="293313" y="2228299"/>
          <a:ext cx="965780" cy="965780"/>
        </a:xfrm>
        <a:prstGeom prst="roundRect">
          <a:avLst>
            <a:gd name="adj" fmla="val 16670"/>
          </a:avLst>
        </a:prstGeom>
        <a:blipFill rotWithShape="1">
          <a:blip xmlns:r="http://schemas.openxmlformats.org/officeDocument/2006/relationships" r:embed="rId4"/>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90D745-4850-4A53-B342-B4DE31A16F12}">
      <dsp:nvSpPr>
        <dsp:cNvPr id="0" name=""/>
        <dsp:cNvSpPr/>
      </dsp:nvSpPr>
      <dsp:spPr>
        <a:xfrm>
          <a:off x="1375218" y="69674"/>
          <a:ext cx="5944535" cy="965780"/>
        </a:xfrm>
        <a:prstGeom prst="roundRect">
          <a:avLst>
            <a:gd name="adj" fmla="val 1667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latin typeface="Arial "/>
            </a:rPr>
            <a:t>Tuition</a:t>
          </a:r>
        </a:p>
      </dsp:txBody>
      <dsp:txXfrm>
        <a:off x="1422372" y="116828"/>
        <a:ext cx="5850227" cy="8714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0"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3D3F93"/>
              </a:solidFill>
              <a:latin typeface="Arial "/>
            </a:rPr>
            <a:t>High School Completion Programs</a:t>
          </a:r>
        </a:p>
      </dsp:txBody>
      <dsp:txXfrm>
        <a:off x="0" y="241584"/>
        <a:ext cx="2221706" cy="1333023"/>
      </dsp:txXfrm>
    </dsp:sp>
    <dsp:sp modelId="{216B520A-8CC4-4BF4-8112-4EF91267A130}">
      <dsp:nvSpPr>
        <dsp:cNvPr id="0" name=""/>
        <dsp:cNvSpPr/>
      </dsp:nvSpPr>
      <dsp:spPr>
        <a:xfrm>
          <a:off x="2443876" y="241584"/>
          <a:ext cx="2221706" cy="1333023"/>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latin typeface="Arial "/>
            </a:rPr>
            <a:t>Adult Basic Education Classes</a:t>
          </a:r>
        </a:p>
      </dsp:txBody>
      <dsp:txXfrm>
        <a:off x="2443876" y="241584"/>
        <a:ext cx="2221706" cy="1333023"/>
      </dsp:txXfrm>
    </dsp:sp>
    <dsp:sp modelId="{9624F71A-469A-4D39-A584-EA17CB7F463A}">
      <dsp:nvSpPr>
        <dsp:cNvPr id="0" name=""/>
        <dsp:cNvSpPr/>
      </dsp:nvSpPr>
      <dsp:spPr>
        <a:xfrm>
          <a:off x="4887753" y="241584"/>
          <a:ext cx="2221706" cy="13330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solidFill>
                <a:srgbClr val="3D3F93"/>
              </a:solidFill>
              <a:latin typeface="Arial "/>
            </a:rPr>
            <a:t>English Language Acquisition</a:t>
          </a:r>
          <a:endParaRPr lang="en-US" sz="1400" b="1" kern="1200" dirty="0">
            <a:solidFill>
              <a:srgbClr val="3D3F93"/>
            </a:solidFill>
            <a:latin typeface="Arial "/>
          </a:endParaRPr>
        </a:p>
      </dsp:txBody>
      <dsp:txXfrm>
        <a:off x="4887753" y="241584"/>
        <a:ext cx="2221706" cy="13330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A39C9-634F-4EA5-9816-A8D59431FB24}" type="datetimeFigureOut">
              <a:rPr lang="en-US" smtClean="0"/>
              <a:t>4/22/2026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C5038-1B24-49A0-832D-97B5DAF3EA20}" type="slidenum">
              <a:rPr lang="en-US" smtClean="0"/>
              <a:t>‹#›</a:t>
            </a:fld>
            <a:endParaRPr lang="en-US"/>
          </a:p>
        </p:txBody>
      </p:sp>
    </p:spTree>
    <p:extLst>
      <p:ext uri="{BB962C8B-B14F-4D97-AF65-F5344CB8AC3E}">
        <p14:creationId xmlns:p14="http://schemas.microsoft.com/office/powerpoint/2010/main" val="286990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2</a:t>
            </a:fld>
            <a:endParaRPr lang="en-US" dirty="0"/>
          </a:p>
        </p:txBody>
      </p:sp>
    </p:spTree>
    <p:extLst>
      <p:ext uri="{BB962C8B-B14F-4D97-AF65-F5344CB8AC3E}">
        <p14:creationId xmlns:p14="http://schemas.microsoft.com/office/powerpoint/2010/main" val="124903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19</a:t>
            </a:fld>
            <a:endParaRPr lang="en-US" dirty="0"/>
          </a:p>
        </p:txBody>
      </p:sp>
    </p:spTree>
    <p:extLst>
      <p:ext uri="{BB962C8B-B14F-4D97-AF65-F5344CB8AC3E}">
        <p14:creationId xmlns:p14="http://schemas.microsoft.com/office/powerpoint/2010/main" val="249267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5</a:t>
            </a:fld>
            <a:endParaRPr lang="en-US"/>
          </a:p>
        </p:txBody>
      </p:sp>
    </p:spTree>
    <p:extLst>
      <p:ext uri="{BB962C8B-B14F-4D97-AF65-F5344CB8AC3E}">
        <p14:creationId xmlns:p14="http://schemas.microsoft.com/office/powerpoint/2010/main" val="124845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8</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10</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B43B4-1DED-473A-B20D-EB43A5D29013}" type="slidenum">
              <a:rPr lang="en-US" smtClean="0"/>
              <a:t>13</a:t>
            </a:fld>
            <a:endParaRPr lang="en-US" dirty="0"/>
          </a:p>
        </p:txBody>
      </p:sp>
    </p:spTree>
    <p:extLst>
      <p:ext uri="{BB962C8B-B14F-4D97-AF65-F5344CB8AC3E}">
        <p14:creationId xmlns:p14="http://schemas.microsoft.com/office/powerpoint/2010/main" val="20174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5843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88220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3306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27B1E08E-12F7-4853-94B8-D51FD6D71E32}"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69952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596282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18612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28978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1367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4/22/2026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96946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4/22/2026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8383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49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03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944131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89734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7342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77438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0902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14257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669869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57767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69081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8C989-3BC5-42AB-AC60-21B28BC3B329}"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47901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220381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78C989-3BC5-42AB-AC60-21B28BC3B329}"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81413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78C989-3BC5-42AB-AC60-21B28BC3B329}" type="datetimeFigureOut">
              <a:rPr lang="en-US" smtClean="0"/>
              <a:t>4/22/2026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161951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8C989-3BC5-42AB-AC60-21B28BC3B329}" type="datetimeFigureOut">
              <a:rPr lang="en-US" smtClean="0"/>
              <a:t>4/22/2026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6560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46364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78C989-3BC5-42AB-AC60-21B28BC3B329}" type="datetimeFigureOut">
              <a:rPr lang="en-US" smtClean="0"/>
              <a:t>4/22/2026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1E08E-12F7-4853-94B8-D51FD6D71E32}" type="slidenum">
              <a:rPr lang="en-US" smtClean="0"/>
              <a:t>‹#›</a:t>
            </a:fld>
            <a:endParaRPr lang="en-US"/>
          </a:p>
        </p:txBody>
      </p:sp>
    </p:spTree>
    <p:extLst>
      <p:ext uri="{BB962C8B-B14F-4D97-AF65-F5344CB8AC3E}">
        <p14:creationId xmlns:p14="http://schemas.microsoft.com/office/powerpoint/2010/main" val="321395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8C989-3BC5-42AB-AC60-21B28BC3B329}" type="datetimeFigureOut">
              <a:rPr lang="en-US" smtClean="0"/>
              <a:t>4/22/2026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304955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78C989-3BC5-42AB-AC60-21B28BC3B329}" type="datetimeFigureOut">
              <a:rPr lang="en-US" smtClean="0"/>
              <a:t>4/22/2026</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B1E08E-12F7-4853-94B8-D51FD6D71E32}" type="slidenum">
              <a:rPr lang="en-US" smtClean="0"/>
              <a:t>‹#›</a:t>
            </a:fld>
            <a:endParaRPr lang="en-US"/>
          </a:p>
        </p:txBody>
      </p:sp>
    </p:spTree>
    <p:extLst>
      <p:ext uri="{BB962C8B-B14F-4D97-AF65-F5344CB8AC3E}">
        <p14:creationId xmlns:p14="http://schemas.microsoft.com/office/powerpoint/2010/main" val="1014111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comacc.edu/workforce" TargetMode="External"/><Relationship Id="rId2" Type="http://schemas.openxmlformats.org/officeDocument/2006/relationships/hyperlink" Target="mailto:tccworkforce@tacomacc.edu"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jp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microsoft.com/office/2018/10/relationships/comments" Target="../comments/modernComment_106_14B827A.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tacomacc.edu/help/ineedskillstofindaprofessionalcareer"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hyperlink" Target="https://www.tacomacc.edu/help/transfertocollege" TargetMode="External"/><Relationship Id="rId14" Type="http://schemas.openxmlformats.org/officeDocument/2006/relationships/hyperlink" Target="https://entry.tacomacc.edu/portal/Information_Session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tacomacc.edu/bus-para-tech" TargetMode="External"/><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ntry.tacomacc.edu/portal/Information_Sessions" TargetMode="External"/><Relationship Id="rId5" Type="http://schemas.openxmlformats.org/officeDocument/2006/relationships/image" Target="../media/image4.jpg"/><Relationship Id="rId4" Type="http://schemas.openxmlformats.org/officeDocument/2006/relationships/hyperlink" Target="http://www.tacomacc.edu/healthcareer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9.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microsoft.com/office/2018/10/relationships/comments" Target="../comments/modernComment_10B_8DBFBBB5.xml"/><Relationship Id="rId3" Type="http://schemas.openxmlformats.org/officeDocument/2006/relationships/diagramLayout" Target="../diagrams/layout10.xml"/><Relationship Id="rId7" Type="http://schemas.openxmlformats.org/officeDocument/2006/relationships/image" Target="../media/image4.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47.jpg"/><Relationship Id="rId7" Type="http://schemas.openxmlformats.org/officeDocument/2006/relationships/diagramData" Target="../diagrams/data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tacomacc.edu/workforce" TargetMode="External"/><Relationship Id="rId11" Type="http://schemas.microsoft.com/office/2007/relationships/diagramDrawing" Target="../diagrams/drawing12.xml"/><Relationship Id="rId5" Type="http://schemas.openxmlformats.org/officeDocument/2006/relationships/hyperlink" Target="mailto:tccworkforce@tacomacc.edu" TargetMode="External"/><Relationship Id="rId10" Type="http://schemas.openxmlformats.org/officeDocument/2006/relationships/diagramColors" Target="../diagrams/colors12.xml"/><Relationship Id="rId4" Type="http://schemas.openxmlformats.org/officeDocument/2006/relationships/image" Target="../media/image48.png"/><Relationship Id="rId9"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jp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hyperlink" Target="https://www.tacomacc.edu/costs-admission/scholarships-funding/workforce/workforce-community-partn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E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A0DC-2759-4008-B464-A1B7B72C7517}"/>
              </a:ext>
            </a:extLst>
          </p:cNvPr>
          <p:cNvSpPr>
            <a:spLocks noGrp="1"/>
          </p:cNvSpPr>
          <p:nvPr>
            <p:ph type="ctrTitle"/>
          </p:nvPr>
        </p:nvSpPr>
        <p:spPr>
          <a:xfrm>
            <a:off x="232913" y="144759"/>
            <a:ext cx="8791342" cy="1677266"/>
          </a:xfrm>
        </p:spPr>
        <p:txBody>
          <a:bodyPr>
            <a:noAutofit/>
          </a:bodyPr>
          <a:lstStyle/>
          <a:p>
            <a:pPr>
              <a:lnSpc>
                <a:spcPct val="100000"/>
              </a:lnSpc>
            </a:pPr>
            <a:r>
              <a:rPr lang="en-US" b="1" spc="-150" dirty="0">
                <a:solidFill>
                  <a:srgbClr val="FFC000"/>
                </a:solidFill>
              </a:rPr>
              <a:t>Workforce Grants &amp; Application Workshop</a:t>
            </a:r>
          </a:p>
        </p:txBody>
      </p:sp>
      <p:sp>
        <p:nvSpPr>
          <p:cNvPr id="3" name="Subtitle 2">
            <a:extLst>
              <a:ext uri="{FF2B5EF4-FFF2-40B4-BE49-F238E27FC236}">
                <a16:creationId xmlns:a16="http://schemas.microsoft.com/office/drawing/2014/main" id="{FC065F3F-B6D4-4C69-89F3-3E835BB50873}"/>
              </a:ext>
            </a:extLst>
          </p:cNvPr>
          <p:cNvSpPr>
            <a:spLocks noGrp="1"/>
          </p:cNvSpPr>
          <p:nvPr>
            <p:ph type="subTitle" idx="1"/>
          </p:nvPr>
        </p:nvSpPr>
        <p:spPr>
          <a:xfrm>
            <a:off x="1291617" y="1863420"/>
            <a:ext cx="6858000" cy="1223955"/>
          </a:xfrm>
        </p:spPr>
        <p:txBody>
          <a:bodyPr>
            <a:normAutofit fontScale="70000" lnSpcReduction="20000"/>
          </a:bodyPr>
          <a:lstStyle/>
          <a:p>
            <a:pPr lvl="0" defTabSz="457200">
              <a:lnSpc>
                <a:spcPct val="100000"/>
              </a:lnSpc>
              <a:spcBef>
                <a:spcPts val="0"/>
              </a:spcBef>
            </a:pPr>
            <a:r>
              <a:rPr lang="en-US" sz="2600" dirty="0">
                <a:solidFill>
                  <a:prstClr val="white"/>
                </a:solidFill>
              </a:rPr>
              <a:t>Workforce Education Department   </a:t>
            </a:r>
          </a:p>
          <a:p>
            <a:pPr lvl="0" defTabSz="457200">
              <a:lnSpc>
                <a:spcPct val="100000"/>
              </a:lnSpc>
              <a:spcBef>
                <a:spcPts val="0"/>
              </a:spcBef>
            </a:pPr>
            <a:r>
              <a:rPr lang="en-US" sz="2600" dirty="0">
                <a:solidFill>
                  <a:prstClr val="white"/>
                </a:solidFill>
              </a:rPr>
              <a:t>Building 19- Room 70</a:t>
            </a:r>
          </a:p>
          <a:p>
            <a:pPr lvl="0" defTabSz="457200">
              <a:lnSpc>
                <a:spcPct val="100000"/>
              </a:lnSpc>
              <a:spcBef>
                <a:spcPts val="0"/>
              </a:spcBef>
            </a:pPr>
            <a:r>
              <a:rPr lang="en-US" sz="2600" dirty="0">
                <a:solidFill>
                  <a:prstClr val="white"/>
                </a:solidFill>
              </a:rPr>
              <a:t>Phone:253-566-5188</a:t>
            </a:r>
          </a:p>
          <a:p>
            <a:pPr lvl="0" defTabSz="457200">
              <a:lnSpc>
                <a:spcPct val="100000"/>
              </a:lnSpc>
              <a:spcBef>
                <a:spcPts val="0"/>
              </a:spcBef>
            </a:pPr>
            <a:r>
              <a:rPr lang="en-US" sz="2600" dirty="0">
                <a:solidFill>
                  <a:schemeClr val="bg1"/>
                </a:solidFill>
                <a:hlinkClick r:id="rId2">
                  <a:extLst>
                    <a:ext uri="{A12FA001-AC4F-418D-AE19-62706E023703}">
                      <ahyp:hlinkClr xmlns:ahyp="http://schemas.microsoft.com/office/drawing/2018/hyperlinkcolor" val="tx"/>
                    </a:ext>
                  </a:extLst>
                </a:hlinkClick>
              </a:rPr>
              <a:t>tccworkforce@tacomacc.edu</a:t>
            </a:r>
            <a:r>
              <a:rPr lang="en-US" sz="2600" dirty="0">
                <a:solidFill>
                  <a:schemeClr val="bg1"/>
                </a:solidFill>
              </a:rPr>
              <a:t> </a:t>
            </a:r>
          </a:p>
          <a:p>
            <a:pPr lvl="0" defTabSz="457200">
              <a:lnSpc>
                <a:spcPct val="100000"/>
              </a:lnSpc>
              <a:spcBef>
                <a:spcPts val="0"/>
              </a:spcBef>
            </a:pPr>
            <a:r>
              <a:rPr lang="en-US" sz="2600" dirty="0">
                <a:solidFill>
                  <a:schemeClr val="bg1"/>
                </a:solidFill>
                <a:hlinkClick r:id="rId3">
                  <a:extLst>
                    <a:ext uri="{A12FA001-AC4F-418D-AE19-62706E023703}">
                      <ahyp:hlinkClr xmlns:ahyp="http://schemas.microsoft.com/office/drawing/2018/hyperlinkcolor" val="tx"/>
                    </a:ext>
                  </a:extLst>
                </a:hlinkClick>
              </a:rPr>
              <a:t>tacomacc.edu/workforce</a:t>
            </a:r>
            <a:r>
              <a:rPr lang="en-US" sz="2600" dirty="0">
                <a:solidFill>
                  <a:schemeClr val="bg1"/>
                </a:solidFill>
              </a:rPr>
              <a:t> </a:t>
            </a:r>
          </a:p>
          <a:p>
            <a:pPr algn="l"/>
            <a:endParaRPr lang="en-US" dirty="0">
              <a:solidFill>
                <a:schemeClr val="bg1"/>
              </a:solidFill>
            </a:endParaRPr>
          </a:p>
        </p:txBody>
      </p:sp>
      <p:pic>
        <p:nvPicPr>
          <p:cNvPr id="7" name="Picture 6" descr="A picture containing tree, outdoor, way, road&#10;&#10;Description automatically generated">
            <a:extLst>
              <a:ext uri="{FF2B5EF4-FFF2-40B4-BE49-F238E27FC236}">
                <a16:creationId xmlns:a16="http://schemas.microsoft.com/office/drawing/2014/main" id="{591E0CD9-BB2D-4851-B217-3AB5B71DAD2A}"/>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293" b="24926"/>
          <a:stretch/>
        </p:blipFill>
        <p:spPr>
          <a:xfrm>
            <a:off x="119745" y="3087375"/>
            <a:ext cx="9144000" cy="3778370"/>
          </a:xfrm>
          <a:prstGeom prst="rect">
            <a:avLst/>
          </a:prstGeom>
          <a:ln>
            <a:noFill/>
          </a:ln>
          <a:effectLst>
            <a:outerShdw blurRad="190500" algn="tl" rotWithShape="0">
              <a:srgbClr val="000000">
                <a:alpha val="70000"/>
              </a:srgbClr>
            </a:outerShdw>
          </a:effectLst>
        </p:spPr>
      </p:pic>
      <p:pic>
        <p:nvPicPr>
          <p:cNvPr id="8" name="Picture 7" descr="Logo, company name&#10;&#10;Description automatically generated">
            <a:extLst>
              <a:ext uri="{FF2B5EF4-FFF2-40B4-BE49-F238E27FC236}">
                <a16:creationId xmlns:a16="http://schemas.microsoft.com/office/drawing/2014/main" id="{3244F614-6169-44D7-B45D-A32610E86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455" y="6207070"/>
            <a:ext cx="617800" cy="517775"/>
          </a:xfrm>
          <a:prstGeom prst="rect">
            <a:avLst/>
          </a:prstGeom>
          <a:effectLst/>
        </p:spPr>
      </p:pic>
    </p:spTree>
    <p:extLst>
      <p:ext uri="{BB962C8B-B14F-4D97-AF65-F5344CB8AC3E}">
        <p14:creationId xmlns:p14="http://schemas.microsoft.com/office/powerpoint/2010/main" val="185704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538298" y="318526"/>
            <a:ext cx="7886700" cy="994172"/>
          </a:xfrm>
        </p:spPr>
        <p:txBody>
          <a:bodyPr>
            <a:normAutofit fontScale="90000"/>
          </a:bodyPr>
          <a:lstStyle/>
          <a:p>
            <a:pPr algn="ctr"/>
            <a:r>
              <a:rPr lang="en-US" b="1" dirty="0">
                <a:cs typeface="Calibri Light"/>
              </a:rPr>
              <a:t>Opportunity Grant </a:t>
            </a:r>
            <a:br>
              <a:rPr lang="en-US" b="1" dirty="0">
                <a:cs typeface="Calibri Light"/>
              </a:rPr>
            </a:br>
            <a:r>
              <a:rPr lang="en-US" b="1" dirty="0">
                <a:cs typeface="Calibri Light"/>
              </a:rPr>
              <a:t>Eligibility Requirements</a:t>
            </a:r>
            <a:endParaRPr lang="en-US" b="1" dirty="0"/>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1147305172"/>
              </p:ext>
            </p:extLst>
          </p:nvPr>
        </p:nvGraphicFramePr>
        <p:xfrm>
          <a:off x="-729716" y="1777306"/>
          <a:ext cx="3701712" cy="385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401809718"/>
              </p:ext>
            </p:extLst>
          </p:nvPr>
        </p:nvGraphicFramePr>
        <p:xfrm>
          <a:off x="2455788" y="1583671"/>
          <a:ext cx="6526654" cy="441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a:xfrm>
            <a:off x="6457950" y="6353448"/>
            <a:ext cx="2057400" cy="365125"/>
          </a:xfrm>
        </p:spPr>
        <p:txBody>
          <a:bodyPr/>
          <a:lstStyle/>
          <a:p>
            <a:fld id="{48F63A3B-78C7-47BE-AE5E-E10140E04643}" type="slidenum">
              <a:rPr lang="en-US" smtClean="0">
                <a:solidFill>
                  <a:schemeClr val="tx1"/>
                </a:solidFill>
              </a:rPr>
              <a:t>10</a:t>
            </a:fld>
            <a:endParaRPr lang="en-US">
              <a:solidFill>
                <a:schemeClr val="tx1"/>
              </a:solidFill>
            </a:endParaRPr>
          </a:p>
        </p:txBody>
      </p:sp>
      <p:pic>
        <p:nvPicPr>
          <p:cNvPr id="7" name="Picture 6">
            <a:extLst>
              <a:ext uri="{FF2B5EF4-FFF2-40B4-BE49-F238E27FC236}">
                <a16:creationId xmlns:a16="http://schemas.microsoft.com/office/drawing/2014/main" id="{BA59085A-F510-4C83-86DA-BF39BF02C425}"/>
              </a:ext>
            </a:extLst>
          </p:cNvPr>
          <p:cNvPicPr>
            <a:picLocks noChangeAspect="1"/>
          </p:cNvPicPr>
          <p:nvPr/>
        </p:nvPicPr>
        <p:blipFill>
          <a:blip r:embed="rId13">
            <a:extLst>
              <a:ext uri="{28A0092B-C50C-407E-A947-70E740481C1C}">
                <a14:useLocalDpi xmlns:a14="http://schemas.microsoft.com/office/drawing/2010/main" val="0"/>
              </a:ext>
            </a:extLst>
          </a:blip>
          <a:srcRect t="71" b="71"/>
          <a:stretch/>
        </p:blipFill>
        <p:spPr>
          <a:xfrm>
            <a:off x="0" y="6173171"/>
            <a:ext cx="9144000" cy="684829"/>
          </a:xfrm>
          <a:prstGeom prst="rect">
            <a:avLst/>
          </a:prstGeom>
        </p:spPr>
      </p:pic>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1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802976" y="63737"/>
            <a:ext cx="7398049" cy="1466922"/>
          </a:xfrm>
        </p:spPr>
        <p:txBody>
          <a:bodyPr>
            <a:normAutofit/>
          </a:bodyPr>
          <a:lstStyle/>
          <a:p>
            <a:pPr algn="ctr"/>
            <a:r>
              <a:rPr lang="en-US" sz="4000" b="1" dirty="0">
                <a:cs typeface="Calibri Light"/>
              </a:rPr>
              <a:t>Early Achievers Grant (EAG)</a:t>
            </a:r>
            <a:br>
              <a:rPr lang="en-US" sz="4000" b="1" dirty="0">
                <a:cs typeface="Calibri Light"/>
              </a:rPr>
            </a:br>
            <a:r>
              <a:rPr lang="en-US" sz="4000" b="1" dirty="0">
                <a:cs typeface="Calibri Light"/>
              </a:rPr>
              <a:t>Eligibility Requirements </a:t>
            </a:r>
            <a:endParaRPr lang="en-US" sz="4000" b="1" dirty="0"/>
          </a:p>
        </p:txBody>
      </p:sp>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6" name="Picture 5">
            <a:extLst>
              <a:ext uri="{FF2B5EF4-FFF2-40B4-BE49-F238E27FC236}">
                <a16:creationId xmlns:a16="http://schemas.microsoft.com/office/drawing/2014/main" id="{6FCCE157-24D2-4B58-93BF-E957B993E75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14" name="Diagram 13">
            <a:extLst>
              <a:ext uri="{FF2B5EF4-FFF2-40B4-BE49-F238E27FC236}">
                <a16:creationId xmlns:a16="http://schemas.microsoft.com/office/drawing/2014/main" id="{8B7DF93A-9705-47E5-98E0-24CC6EF085D2}"/>
              </a:ext>
            </a:extLst>
          </p:cNvPr>
          <p:cNvGraphicFramePr/>
          <p:nvPr>
            <p:extLst>
              <p:ext uri="{D42A27DB-BD31-4B8C-83A1-F6EECF244321}">
                <p14:modId xmlns:p14="http://schemas.microsoft.com/office/powerpoint/2010/main" val="1669998952"/>
              </p:ext>
            </p:extLst>
          </p:nvPr>
        </p:nvGraphicFramePr>
        <p:xfrm>
          <a:off x="453607" y="1466074"/>
          <a:ext cx="8372474" cy="4503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5A43B517-03FF-4B89-8747-303A5A79B9E1}"/>
              </a:ext>
            </a:extLst>
          </p:cNvPr>
          <p:cNvSpPr txBox="1"/>
          <p:nvPr/>
        </p:nvSpPr>
        <p:spPr>
          <a:xfrm>
            <a:off x="1935012" y="5600640"/>
            <a:ext cx="5827863" cy="369332"/>
          </a:xfrm>
          <a:prstGeom prst="rect">
            <a:avLst/>
          </a:prstGeom>
          <a:noFill/>
        </p:spPr>
        <p:txBody>
          <a:bodyPr wrap="square" rtlCol="0">
            <a:spAutoFit/>
          </a:bodyPr>
          <a:lstStyle/>
          <a:p>
            <a:pPr algn="ctr"/>
            <a:r>
              <a:rPr lang="en-US" b="1" dirty="0">
                <a:latin typeface="Arial "/>
              </a:rPr>
              <a:t>Quarterly Employment is verified in MERIT.</a:t>
            </a:r>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7B102DFE-98E4-43A6-BDB9-CE508BAA2FE1}"/>
              </a:ext>
            </a:extLst>
          </p:cNvPr>
          <p:cNvGraphicFramePr/>
          <p:nvPr>
            <p:extLst>
              <p:ext uri="{D42A27DB-BD31-4B8C-83A1-F6EECF244321}">
                <p14:modId xmlns:p14="http://schemas.microsoft.com/office/powerpoint/2010/main" val="2548110013"/>
              </p:ext>
            </p:extLst>
          </p:nvPr>
        </p:nvGraphicFramePr>
        <p:xfrm>
          <a:off x="733425" y="1385889"/>
          <a:ext cx="7705725" cy="4271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737F73EA-54B5-44EE-BCDF-3CB1214A5271}"/>
              </a:ext>
            </a:extLst>
          </p:cNvPr>
          <p:cNvSpPr>
            <a:spLocks noGrp="1"/>
          </p:cNvSpPr>
          <p:nvPr>
            <p:ph type="title"/>
          </p:nvPr>
        </p:nvSpPr>
        <p:spPr>
          <a:xfrm>
            <a:off x="628650" y="60326"/>
            <a:ext cx="7886700" cy="1325563"/>
          </a:xfrm>
        </p:spPr>
        <p:txBody>
          <a:bodyPr>
            <a:normAutofit/>
          </a:bodyPr>
          <a:lstStyle/>
          <a:p>
            <a:pPr algn="ctr"/>
            <a:r>
              <a:rPr lang="en-US" sz="4000" b="1" dirty="0">
                <a:cs typeface="Calibri Light"/>
              </a:rPr>
              <a:t>Workforce funds may assist with:</a:t>
            </a:r>
            <a:endParaRPr lang="en-US" sz="4000" b="1" dirty="0"/>
          </a:p>
        </p:txBody>
      </p:sp>
    </p:spTree>
    <p:extLst>
      <p:ext uri="{BB962C8B-B14F-4D97-AF65-F5344CB8AC3E}">
        <p14:creationId xmlns:p14="http://schemas.microsoft.com/office/powerpoint/2010/main" val="2153362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2" name="Title 1">
            <a:extLst>
              <a:ext uri="{FF2B5EF4-FFF2-40B4-BE49-F238E27FC236}">
                <a16:creationId xmlns:a16="http://schemas.microsoft.com/office/drawing/2014/main" id="{F3B0BFEF-1785-4BB5-A7A0-EB5C1A5E8E68}"/>
              </a:ext>
            </a:extLst>
          </p:cNvPr>
          <p:cNvSpPr>
            <a:spLocks noGrp="1"/>
          </p:cNvSpPr>
          <p:nvPr>
            <p:ph type="title"/>
          </p:nvPr>
        </p:nvSpPr>
        <p:spPr>
          <a:xfrm>
            <a:off x="142279" y="280342"/>
            <a:ext cx="8859441" cy="1107728"/>
          </a:xfrm>
        </p:spPr>
        <p:txBody>
          <a:bodyPr>
            <a:normAutofit fontScale="90000"/>
          </a:bodyPr>
          <a:lstStyle/>
          <a:p>
            <a:pPr algn="ctr"/>
            <a:r>
              <a:rPr lang="en-US" b="1" dirty="0"/>
              <a:t> </a:t>
            </a:r>
            <a:br>
              <a:rPr lang="en-US" b="1" dirty="0"/>
            </a:br>
            <a:r>
              <a:rPr lang="en-US" b="1" dirty="0"/>
              <a:t>Workforce Education Grants </a:t>
            </a:r>
            <a:br>
              <a:rPr lang="en-US" b="1" dirty="0"/>
            </a:br>
            <a:r>
              <a:rPr lang="en-US" b="1" dirty="0"/>
              <a:t>Summary of Key Points</a:t>
            </a:r>
            <a:br>
              <a:rPr lang="en-US" b="1" dirty="0"/>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21AA964-06F9-4F92-92DF-56FE180410E6}"/>
              </a:ext>
            </a:extLst>
          </p:cNvPr>
          <p:cNvSpPr>
            <a:spLocks noGrp="1"/>
          </p:cNvSpPr>
          <p:nvPr>
            <p:ph type="body" idx="1"/>
          </p:nvPr>
        </p:nvSpPr>
        <p:spPr>
          <a:xfrm>
            <a:off x="500332" y="1639019"/>
            <a:ext cx="8177841" cy="4333394"/>
          </a:xfrm>
        </p:spPr>
        <p:txBody>
          <a:bodyPr>
            <a:normAutofit/>
          </a:bodyPr>
          <a:lstStyle/>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Not full-degree funding: </a:t>
            </a:r>
            <a:r>
              <a:rPr lang="en-US" sz="2000" b="0" dirty="0">
                <a:latin typeface="Arial" panose="020B0604020202020204" pitchFamily="34" charset="0"/>
                <a:cs typeface="Arial" panose="020B0604020202020204" pitchFamily="34" charset="0"/>
              </a:rPr>
              <a:t>Workforce grants help </a:t>
            </a:r>
            <a:r>
              <a:rPr lang="en-US" sz="2000" b="0" i="1" dirty="0">
                <a:latin typeface="Arial" panose="020B0604020202020204" pitchFamily="34" charset="0"/>
                <a:cs typeface="Arial" panose="020B0604020202020204" pitchFamily="34" charset="0"/>
              </a:rPr>
              <a:t>start</a:t>
            </a:r>
            <a:r>
              <a:rPr lang="en-US" sz="2000" b="0" dirty="0">
                <a:latin typeface="Arial" panose="020B0604020202020204" pitchFamily="34" charset="0"/>
                <a:cs typeface="Arial" panose="020B0604020202020204" pitchFamily="34" charset="0"/>
              </a:rPr>
              <a:t> programs or </a:t>
            </a:r>
            <a:r>
              <a:rPr lang="en-US" sz="2000" b="0" i="1" dirty="0">
                <a:latin typeface="Arial" panose="020B0604020202020204" pitchFamily="34" charset="0"/>
                <a:cs typeface="Arial" panose="020B0604020202020204" pitchFamily="34" charset="0"/>
              </a:rPr>
              <a:t>fill gaps</a:t>
            </a:r>
            <a:r>
              <a:rPr lang="en-US" sz="2000" b="0" dirty="0">
                <a:latin typeface="Arial" panose="020B0604020202020204" pitchFamily="34" charset="0"/>
                <a:cs typeface="Arial" panose="020B0604020202020204" pitchFamily="34" charset="0"/>
              </a:rPr>
              <a:t> (e.g., tuition/textbooks), not cover entire degrees.</a:t>
            </a: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Case-by-Case: </a:t>
            </a:r>
            <a:r>
              <a:rPr lang="en-US" sz="2000" b="0" dirty="0">
                <a:latin typeface="Arial "/>
              </a:rPr>
              <a:t>Assistance is provided based on </a:t>
            </a:r>
            <a:r>
              <a:rPr lang="en-US" sz="2000" b="0" i="1" dirty="0">
                <a:latin typeface="Arial "/>
              </a:rPr>
              <a:t>available funds, demonstrated need</a:t>
            </a:r>
            <a:r>
              <a:rPr lang="en-US" sz="2000" b="0" dirty="0">
                <a:latin typeface="Arial "/>
              </a:rPr>
              <a:t>, and </a:t>
            </a:r>
            <a:r>
              <a:rPr lang="en-US" sz="2000" b="0" i="1" dirty="0">
                <a:latin typeface="Arial "/>
              </a:rPr>
              <a:t>alignment with program priorities</a:t>
            </a:r>
            <a:r>
              <a:rPr lang="en-US" sz="2000" b="0" dirty="0">
                <a:latin typeface="Arial "/>
              </a:rPr>
              <a:t>.</a:t>
            </a:r>
            <a:endParaRPr lang="en-US" sz="2000" b="0" dirty="0">
              <a:latin typeface="Arial "/>
              <a:cs typeface="Arial" panose="020B0604020202020204" pitchFamily="34" charset="0"/>
            </a:endParaRPr>
          </a:p>
          <a:p>
            <a:pPr marL="342900" indent="-342900">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Student-driven requests: </a:t>
            </a:r>
            <a:r>
              <a:rPr lang="en-US" sz="2000" b="0" dirty="0">
                <a:latin typeface="Arial" panose="020B0604020202020204" pitchFamily="34" charset="0"/>
                <a:cs typeface="Arial" panose="020B0604020202020204" pitchFamily="34" charset="0"/>
              </a:rPr>
              <a:t>Funding is </a:t>
            </a:r>
            <a:r>
              <a:rPr lang="en-US" sz="2000" b="0" i="1" dirty="0">
                <a:latin typeface="Arial" panose="020B0604020202020204" pitchFamily="34" charset="0"/>
                <a:cs typeface="Arial" panose="020B0604020202020204" pitchFamily="34" charset="0"/>
              </a:rPr>
              <a:t>not automatic. </a:t>
            </a:r>
            <a:r>
              <a:rPr lang="en-US" sz="2000" b="0" dirty="0">
                <a:latin typeface="Arial" panose="020B0604020202020204" pitchFamily="34" charset="0"/>
                <a:cs typeface="Arial" panose="020B0604020202020204" pitchFamily="34" charset="0"/>
              </a:rPr>
              <a:t>Students must submit Quarterly Funding Request Form each quarter.</a:t>
            </a:r>
            <a:r>
              <a:rPr lang="en-US" sz="2000" dirty="0"/>
              <a:t> </a:t>
            </a:r>
          </a:p>
          <a:p>
            <a:pPr marL="342900" indent="-342900">
              <a:buFont typeface="Wingdings" panose="05000000000000000000" pitchFamily="2" charset="2"/>
              <a:buChar char="ü"/>
            </a:pPr>
            <a:endParaRPr lang="en-US" sz="2000" dirty="0"/>
          </a:p>
          <a:p>
            <a:pPr algn="ctr"/>
            <a:r>
              <a:rPr lang="en-US" sz="2800" dirty="0">
                <a:latin typeface="Arial "/>
              </a:rPr>
              <a:t>Meeting the eligibility criteria does not guarantee funding every quarter. </a:t>
            </a:r>
            <a:r>
              <a:rPr lang="en-US" sz="2800" b="0" dirty="0">
                <a:latin typeface="Arial "/>
                <a:cs typeface="Arial" panose="020B0604020202020204" pitchFamily="34" charset="0"/>
              </a:rPr>
              <a:t> </a:t>
            </a:r>
          </a:p>
          <a:p>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6" name="Graphic 5" descr="Checklist">
            <a:extLst>
              <a:ext uri="{FF2B5EF4-FFF2-40B4-BE49-F238E27FC236}">
                <a16:creationId xmlns:a16="http://schemas.microsoft.com/office/drawing/2014/main" id="{27EB6242-8E96-4D94-90D1-78693A00C6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7159" y="170481"/>
            <a:ext cx="1217589" cy="1217589"/>
          </a:xfrm>
          <a:prstGeom prst="rect">
            <a:avLst/>
          </a:prstGeom>
        </p:spPr>
      </p:pic>
      <p:pic>
        <p:nvPicPr>
          <p:cNvPr id="9" name="Picture 8">
            <a:extLst>
              <a:ext uri="{FF2B5EF4-FFF2-40B4-BE49-F238E27FC236}">
                <a16:creationId xmlns:a16="http://schemas.microsoft.com/office/drawing/2014/main" id="{72682865-B639-4635-BFE2-C0488D93B9AC}"/>
              </a:ext>
            </a:extLst>
          </p:cNvPr>
          <p:cNvPicPr>
            <a:picLocks noChangeAspect="1"/>
          </p:cNvPicPr>
          <p:nvPr/>
        </p:nvPicPr>
        <p:blipFill>
          <a:blip r:embed="rId6"/>
          <a:stretch>
            <a:fillRect/>
          </a:stretch>
        </p:blipFill>
        <p:spPr>
          <a:xfrm>
            <a:off x="307771" y="4356339"/>
            <a:ext cx="1025651" cy="1025651"/>
          </a:xfrm>
          <a:prstGeom prst="rect">
            <a:avLst/>
          </a:prstGeom>
        </p:spPr>
      </p:pic>
    </p:spTree>
    <p:extLst>
      <p:ext uri="{BB962C8B-B14F-4D97-AF65-F5344CB8AC3E}">
        <p14:creationId xmlns:p14="http://schemas.microsoft.com/office/powerpoint/2010/main" val="115654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9188"/>
            <a:ext cx="9064487" cy="684829"/>
          </a:xfrm>
        </p:spPr>
        <p:txBody>
          <a:bodyPr>
            <a:noAutofit/>
          </a:bodyPr>
          <a:lstStyle/>
          <a:p>
            <a:r>
              <a:rPr lang="en-US" sz="4000" b="1" dirty="0"/>
              <a:t>Programs of Study Supported by Workforce</a:t>
            </a:r>
          </a:p>
        </p:txBody>
      </p:sp>
      <p:grpSp>
        <p:nvGrpSpPr>
          <p:cNvPr id="7" name="Group 6">
            <a:extLst>
              <a:ext uri="{FF2B5EF4-FFF2-40B4-BE49-F238E27FC236}">
                <a16:creationId xmlns:a16="http://schemas.microsoft.com/office/drawing/2014/main" id="{3C951F26-F6FE-4672-8127-837CFFBE21E3}"/>
              </a:ext>
            </a:extLst>
          </p:cNvPr>
          <p:cNvGrpSpPr/>
          <p:nvPr/>
        </p:nvGrpSpPr>
        <p:grpSpPr>
          <a:xfrm>
            <a:off x="422694" y="1440201"/>
            <a:ext cx="8169215" cy="4664973"/>
            <a:chOff x="287190" y="1342912"/>
            <a:chExt cx="8679747" cy="4610691"/>
          </a:xfrm>
        </p:grpSpPr>
        <p:sp>
          <p:nvSpPr>
            <p:cNvPr id="8" name="Freeform: Shape 7">
              <a:extLst>
                <a:ext uri="{FF2B5EF4-FFF2-40B4-BE49-F238E27FC236}">
                  <a16:creationId xmlns:a16="http://schemas.microsoft.com/office/drawing/2014/main" id="{F12727F9-7CFD-49B8-B9C7-A278126F6BB5}"/>
                </a:ext>
              </a:extLst>
            </p:cNvPr>
            <p:cNvSpPr/>
            <p:nvPr/>
          </p:nvSpPr>
          <p:spPr>
            <a:xfrm>
              <a:off x="312311" y="1342912"/>
              <a:ext cx="8624954" cy="1058415"/>
            </a:xfrm>
            <a:custGeom>
              <a:avLst/>
              <a:gdLst>
                <a:gd name="connsiteX0" fmla="*/ 0 w 8624954"/>
                <a:gd name="connsiteY0" fmla="*/ 118226 h 1182257"/>
                <a:gd name="connsiteX1" fmla="*/ 118226 w 8624954"/>
                <a:gd name="connsiteY1" fmla="*/ 0 h 1182257"/>
                <a:gd name="connsiteX2" fmla="*/ 8506728 w 8624954"/>
                <a:gd name="connsiteY2" fmla="*/ 0 h 1182257"/>
                <a:gd name="connsiteX3" fmla="*/ 8624954 w 8624954"/>
                <a:gd name="connsiteY3" fmla="*/ 118226 h 1182257"/>
                <a:gd name="connsiteX4" fmla="*/ 8624954 w 8624954"/>
                <a:gd name="connsiteY4" fmla="*/ 1064031 h 1182257"/>
                <a:gd name="connsiteX5" fmla="*/ 8506728 w 8624954"/>
                <a:gd name="connsiteY5" fmla="*/ 1182257 h 1182257"/>
                <a:gd name="connsiteX6" fmla="*/ 118226 w 8624954"/>
                <a:gd name="connsiteY6" fmla="*/ 1182257 h 1182257"/>
                <a:gd name="connsiteX7" fmla="*/ 0 w 8624954"/>
                <a:gd name="connsiteY7" fmla="*/ 1064031 h 1182257"/>
                <a:gd name="connsiteX8" fmla="*/ 0 w 8624954"/>
                <a:gd name="connsiteY8" fmla="*/ 118226 h 1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182257">
                  <a:moveTo>
                    <a:pt x="0" y="118226"/>
                  </a:moveTo>
                  <a:cubicBezTo>
                    <a:pt x="0" y="52932"/>
                    <a:pt x="52932" y="0"/>
                    <a:pt x="118226" y="0"/>
                  </a:cubicBezTo>
                  <a:lnTo>
                    <a:pt x="8506728" y="0"/>
                  </a:lnTo>
                  <a:cubicBezTo>
                    <a:pt x="8572022" y="0"/>
                    <a:pt x="8624954" y="52932"/>
                    <a:pt x="8624954" y="118226"/>
                  </a:cubicBezTo>
                  <a:lnTo>
                    <a:pt x="8624954" y="1064031"/>
                  </a:lnTo>
                  <a:cubicBezTo>
                    <a:pt x="8624954" y="1129325"/>
                    <a:pt x="8572022" y="1182257"/>
                    <a:pt x="8506728" y="1182257"/>
                  </a:cubicBezTo>
                  <a:lnTo>
                    <a:pt x="118226" y="1182257"/>
                  </a:lnTo>
                  <a:cubicBezTo>
                    <a:pt x="52932" y="1182257"/>
                    <a:pt x="0" y="1129325"/>
                    <a:pt x="0" y="1064031"/>
                  </a:cubicBezTo>
                  <a:lnTo>
                    <a:pt x="0" y="118226"/>
                  </a:lnTo>
                  <a:close/>
                </a:path>
              </a:pathLst>
            </a:custGeom>
            <a:solidFill>
              <a:srgbClr val="3D3F93"/>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FFCC00"/>
                  </a:solidFill>
                  <a:latin typeface="Arial "/>
                </a:rPr>
                <a:t>Business, Paralegal, Technology Pathways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Accounting</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Business</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Network and Cyber Security</a:t>
              </a:r>
            </a:p>
            <a:p>
              <a:pPr marL="57150" lvl="1" indent="-57150" algn="l" defTabSz="488950">
                <a:lnSpc>
                  <a:spcPct val="90000"/>
                </a:lnSpc>
                <a:spcBef>
                  <a:spcPct val="0"/>
                </a:spcBef>
                <a:spcAft>
                  <a:spcPct val="15000"/>
                </a:spcAft>
                <a:buChar char="•"/>
              </a:pPr>
              <a:r>
                <a:rPr lang="en-US" sz="1050" b="1" kern="1200" dirty="0">
                  <a:solidFill>
                    <a:srgbClr val="FFCC00"/>
                  </a:solidFill>
                  <a:latin typeface="Arial "/>
                </a:rPr>
                <a:t>Paralegal</a:t>
              </a:r>
            </a:p>
          </p:txBody>
        </p:sp>
        <p:sp>
          <p:nvSpPr>
            <p:cNvPr id="9" name="Rectangle: Rounded Corners 8" descr="Handshake">
              <a:extLst>
                <a:ext uri="{FF2B5EF4-FFF2-40B4-BE49-F238E27FC236}">
                  <a16:creationId xmlns:a16="http://schemas.microsoft.com/office/drawing/2014/main" id="{9FB2229E-B0A3-41C6-87B9-B59568AF232A}"/>
                </a:ext>
              </a:extLst>
            </p:cNvPr>
            <p:cNvSpPr/>
            <p:nvPr/>
          </p:nvSpPr>
          <p:spPr>
            <a:xfrm>
              <a:off x="579463" y="1391725"/>
              <a:ext cx="873897" cy="897198"/>
            </a:xfrm>
            <a:prstGeom prst="roundRect">
              <a:avLst>
                <a:gd name="adj" fmla="val 10000"/>
              </a:avLst>
            </a:prstGeom>
            <a:blipFill>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92C38A1F-7B38-4190-8E37-CC9568EFA0D0}"/>
                </a:ext>
              </a:extLst>
            </p:cNvPr>
            <p:cNvSpPr/>
            <p:nvPr/>
          </p:nvSpPr>
          <p:spPr>
            <a:xfrm>
              <a:off x="312312" y="2596053"/>
              <a:ext cx="8654625" cy="1607054"/>
            </a:xfrm>
            <a:custGeom>
              <a:avLst/>
              <a:gdLst>
                <a:gd name="connsiteX0" fmla="*/ 0 w 8624954"/>
                <a:gd name="connsiteY0" fmla="*/ 171905 h 1719052"/>
                <a:gd name="connsiteX1" fmla="*/ 171905 w 8624954"/>
                <a:gd name="connsiteY1" fmla="*/ 0 h 1719052"/>
                <a:gd name="connsiteX2" fmla="*/ 8453049 w 8624954"/>
                <a:gd name="connsiteY2" fmla="*/ 0 h 1719052"/>
                <a:gd name="connsiteX3" fmla="*/ 8624954 w 8624954"/>
                <a:gd name="connsiteY3" fmla="*/ 171905 h 1719052"/>
                <a:gd name="connsiteX4" fmla="*/ 8624954 w 8624954"/>
                <a:gd name="connsiteY4" fmla="*/ 1547147 h 1719052"/>
                <a:gd name="connsiteX5" fmla="*/ 8453049 w 8624954"/>
                <a:gd name="connsiteY5" fmla="*/ 1719052 h 1719052"/>
                <a:gd name="connsiteX6" fmla="*/ 171905 w 8624954"/>
                <a:gd name="connsiteY6" fmla="*/ 1719052 h 1719052"/>
                <a:gd name="connsiteX7" fmla="*/ 0 w 8624954"/>
                <a:gd name="connsiteY7" fmla="*/ 1547147 h 1719052"/>
                <a:gd name="connsiteX8" fmla="*/ 0 w 8624954"/>
                <a:gd name="connsiteY8" fmla="*/ 171905 h 171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1719052">
                  <a:moveTo>
                    <a:pt x="0" y="171905"/>
                  </a:moveTo>
                  <a:cubicBezTo>
                    <a:pt x="0" y="76964"/>
                    <a:pt x="76964" y="0"/>
                    <a:pt x="171905" y="0"/>
                  </a:cubicBezTo>
                  <a:lnTo>
                    <a:pt x="8453049" y="0"/>
                  </a:lnTo>
                  <a:cubicBezTo>
                    <a:pt x="8547990" y="0"/>
                    <a:pt x="8624954" y="76964"/>
                    <a:pt x="8624954" y="171905"/>
                  </a:cubicBezTo>
                  <a:lnTo>
                    <a:pt x="8624954" y="1547147"/>
                  </a:lnTo>
                  <a:cubicBezTo>
                    <a:pt x="8624954" y="1642088"/>
                    <a:pt x="8547990" y="1719052"/>
                    <a:pt x="8453049" y="1719052"/>
                  </a:cubicBezTo>
                  <a:lnTo>
                    <a:pt x="171905" y="1719052"/>
                  </a:lnTo>
                  <a:cubicBezTo>
                    <a:pt x="76964" y="1719052"/>
                    <a:pt x="0" y="1642088"/>
                    <a:pt x="0" y="1547147"/>
                  </a:cubicBezTo>
                  <a:lnTo>
                    <a:pt x="0" y="171905"/>
                  </a:lnTo>
                  <a:close/>
                </a:path>
              </a:pathLst>
            </a:cu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2252848"/>
                <a:satOff val="-5806"/>
                <a:lumOff val="-3922"/>
                <a:alphaOff val="0"/>
              </a:schemeClr>
            </a:fillRef>
            <a:effectRef idx="2">
              <a:schemeClr val="accent5">
                <a:hueOff val="-2252848"/>
                <a:satOff val="-5806"/>
                <a:lumOff val="-3922"/>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3D3F93"/>
                  </a:solidFill>
                  <a:latin typeface="Arial "/>
                </a:rPr>
                <a:t>Healthcare Pathways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Allied Health</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Nursing</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Diagnostic Medical Sonography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Radiologic Science</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Respiratory Therapy</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Emergency Medical &amp; Health Services</a:t>
              </a:r>
            </a:p>
            <a:p>
              <a:pPr marL="57150" lvl="1" indent="-57150" algn="l" defTabSz="488950">
                <a:lnSpc>
                  <a:spcPct val="90000"/>
                </a:lnSpc>
                <a:spcBef>
                  <a:spcPct val="0"/>
                </a:spcBef>
                <a:spcAft>
                  <a:spcPct val="15000"/>
                </a:spcAft>
                <a:buChar char="•"/>
              </a:pPr>
              <a:r>
                <a:rPr lang="en-US" sz="1050" b="1" kern="1200" dirty="0">
                  <a:solidFill>
                    <a:srgbClr val="3D3F93"/>
                  </a:solidFill>
                  <a:latin typeface="Arial "/>
                </a:rPr>
                <a:t>Health Information Technology, Medical Billing Specialist, Medical Scribe Certificates</a:t>
              </a:r>
              <a:endParaRPr lang="en-US" sz="1100" kern="1200" dirty="0">
                <a:solidFill>
                  <a:srgbClr val="3D3F93"/>
                </a:solidFill>
                <a:latin typeface="Arial "/>
              </a:endParaRPr>
            </a:p>
          </p:txBody>
        </p:sp>
        <p:sp>
          <p:nvSpPr>
            <p:cNvPr id="11" name="Rectangle: Rounded Corners 10" descr="Heartbeat">
              <a:extLst>
                <a:ext uri="{FF2B5EF4-FFF2-40B4-BE49-F238E27FC236}">
                  <a16:creationId xmlns:a16="http://schemas.microsoft.com/office/drawing/2014/main" id="{DC209289-8B65-4058-95F7-BBBAB8D7D584}"/>
                </a:ext>
              </a:extLst>
            </p:cNvPr>
            <p:cNvSpPr/>
            <p:nvPr/>
          </p:nvSpPr>
          <p:spPr>
            <a:xfrm>
              <a:off x="511818" y="3024894"/>
              <a:ext cx="1054417" cy="761569"/>
            </a:xfrm>
            <a:prstGeom prst="roundRect">
              <a:avLst>
                <a:gd name="adj" fmla="val 10000"/>
              </a:avLst>
            </a:prstGeom>
            <a: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1000" b="-51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2243214"/>
                <a:satOff val="-7649"/>
                <a:lumOff val="-1274"/>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3BF682FA-1DBC-42A8-ACE0-D6437ACF13FB}"/>
                </a:ext>
              </a:extLst>
            </p:cNvPr>
            <p:cNvSpPr/>
            <p:nvPr/>
          </p:nvSpPr>
          <p:spPr>
            <a:xfrm>
              <a:off x="312312" y="4379894"/>
              <a:ext cx="8624954" cy="717770"/>
            </a:xfrm>
            <a:custGeom>
              <a:avLst/>
              <a:gdLst>
                <a:gd name="connsiteX0" fmla="*/ 0 w 8624954"/>
                <a:gd name="connsiteY0" fmla="*/ 80914 h 809140"/>
                <a:gd name="connsiteX1" fmla="*/ 80914 w 8624954"/>
                <a:gd name="connsiteY1" fmla="*/ 0 h 809140"/>
                <a:gd name="connsiteX2" fmla="*/ 8544040 w 8624954"/>
                <a:gd name="connsiteY2" fmla="*/ 0 h 809140"/>
                <a:gd name="connsiteX3" fmla="*/ 8624954 w 8624954"/>
                <a:gd name="connsiteY3" fmla="*/ 80914 h 809140"/>
                <a:gd name="connsiteX4" fmla="*/ 8624954 w 8624954"/>
                <a:gd name="connsiteY4" fmla="*/ 728226 h 809140"/>
                <a:gd name="connsiteX5" fmla="*/ 8544040 w 8624954"/>
                <a:gd name="connsiteY5" fmla="*/ 809140 h 809140"/>
                <a:gd name="connsiteX6" fmla="*/ 80914 w 8624954"/>
                <a:gd name="connsiteY6" fmla="*/ 809140 h 809140"/>
                <a:gd name="connsiteX7" fmla="*/ 0 w 8624954"/>
                <a:gd name="connsiteY7" fmla="*/ 728226 h 809140"/>
                <a:gd name="connsiteX8" fmla="*/ 0 w 8624954"/>
                <a:gd name="connsiteY8" fmla="*/ 80914 h 80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809140">
                  <a:moveTo>
                    <a:pt x="0" y="80914"/>
                  </a:moveTo>
                  <a:cubicBezTo>
                    <a:pt x="0" y="36226"/>
                    <a:pt x="36226" y="0"/>
                    <a:pt x="80914" y="0"/>
                  </a:cubicBezTo>
                  <a:lnTo>
                    <a:pt x="8544040" y="0"/>
                  </a:lnTo>
                  <a:cubicBezTo>
                    <a:pt x="8588728" y="0"/>
                    <a:pt x="8624954" y="36226"/>
                    <a:pt x="8624954" y="80914"/>
                  </a:cubicBezTo>
                  <a:lnTo>
                    <a:pt x="8624954" y="728226"/>
                  </a:lnTo>
                  <a:cubicBezTo>
                    <a:pt x="8624954" y="772914"/>
                    <a:pt x="8588728" y="809140"/>
                    <a:pt x="8544040" y="809140"/>
                  </a:cubicBezTo>
                  <a:lnTo>
                    <a:pt x="80914" y="809140"/>
                  </a:lnTo>
                  <a:cubicBezTo>
                    <a:pt x="36226" y="809140"/>
                    <a:pt x="0" y="772914"/>
                    <a:pt x="0" y="728226"/>
                  </a:cubicBezTo>
                  <a:lnTo>
                    <a:pt x="0" y="80914"/>
                  </a:lnTo>
                  <a:close/>
                </a:path>
              </a:pathLst>
            </a:custGeom>
            <a:solidFill>
              <a:srgbClr val="3D3F93"/>
            </a:solidFill>
            <a:ln>
              <a:solidFill>
                <a:schemeClr val="accent1"/>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horz" wrap="square" lIns="1901892" tIns="41910" rIns="41911" bIns="41910" numCol="1" spcCol="1270" anchor="t" anchorCtr="0">
              <a:noAutofit/>
            </a:bodyPr>
            <a:lstStyle/>
            <a:p>
              <a:pPr marL="0" lvl="0" indent="0" algn="l" defTabSz="488950">
                <a:lnSpc>
                  <a:spcPct val="90000"/>
                </a:lnSpc>
                <a:spcBef>
                  <a:spcPct val="0"/>
                </a:spcBef>
                <a:spcAft>
                  <a:spcPct val="35000"/>
                </a:spcAft>
                <a:buNone/>
              </a:pPr>
              <a:r>
                <a:rPr lang="en-US" sz="1100" b="1" i="0" kern="1200" dirty="0">
                  <a:solidFill>
                    <a:srgbClr val="FFCC00"/>
                  </a:solidFill>
                  <a:latin typeface="Arial "/>
                </a:rPr>
                <a:t>Education &amp; Human Services Pathways</a:t>
              </a:r>
            </a:p>
            <a:p>
              <a:pPr marL="57150" lvl="1" indent="-57150" algn="l" defTabSz="488950">
                <a:lnSpc>
                  <a:spcPct val="90000"/>
                </a:lnSpc>
                <a:spcBef>
                  <a:spcPct val="0"/>
                </a:spcBef>
                <a:spcAft>
                  <a:spcPct val="15000"/>
                </a:spcAft>
                <a:buChar char="•"/>
              </a:pPr>
              <a:r>
                <a:rPr lang="en-US" sz="1050" b="1" i="0" kern="1200" dirty="0">
                  <a:solidFill>
                    <a:srgbClr val="FFCC00"/>
                  </a:solidFill>
                  <a:latin typeface="Arial "/>
                </a:rPr>
                <a:t>Early Childhood Education</a:t>
              </a:r>
            </a:p>
            <a:p>
              <a:pPr marL="57150" lvl="1" indent="-57150" defTabSz="488950">
                <a:lnSpc>
                  <a:spcPct val="90000"/>
                </a:lnSpc>
                <a:spcBef>
                  <a:spcPct val="0"/>
                </a:spcBef>
                <a:spcAft>
                  <a:spcPct val="15000"/>
                </a:spcAft>
                <a:buChar char="•"/>
              </a:pPr>
              <a:r>
                <a:rPr lang="en-US" sz="1050" b="1" i="0" kern="1200" dirty="0">
                  <a:solidFill>
                    <a:srgbClr val="FFCC00"/>
                  </a:solidFill>
                  <a:latin typeface="Arial "/>
                </a:rPr>
                <a:t>Human Services, Substance Use </a:t>
              </a:r>
              <a:r>
                <a:rPr lang="en-US" sz="1050" b="1" dirty="0">
                  <a:solidFill>
                    <a:srgbClr val="FFCC00"/>
                  </a:solidFill>
                  <a:latin typeface="Arial "/>
                </a:rPr>
                <a:t>Disorder Professional Certificate</a:t>
              </a:r>
              <a:endParaRPr lang="en-US" sz="1050" b="1" i="0" kern="1200" dirty="0">
                <a:solidFill>
                  <a:srgbClr val="FFCC00"/>
                </a:solidFill>
                <a:latin typeface="Arial "/>
              </a:endParaRPr>
            </a:p>
          </p:txBody>
        </p:sp>
        <p:sp>
          <p:nvSpPr>
            <p:cNvPr id="13" name="Rectangle: Rounded Corners 12" descr="Classroom">
              <a:extLst>
                <a:ext uri="{FF2B5EF4-FFF2-40B4-BE49-F238E27FC236}">
                  <a16:creationId xmlns:a16="http://schemas.microsoft.com/office/drawing/2014/main" id="{7BA94A0F-BA67-4319-866E-1E2AA0F27709}"/>
                </a:ext>
              </a:extLst>
            </p:cNvPr>
            <p:cNvSpPr/>
            <p:nvPr/>
          </p:nvSpPr>
          <p:spPr>
            <a:xfrm>
              <a:off x="662573" y="4399896"/>
              <a:ext cx="790787" cy="662571"/>
            </a:xfrm>
            <a:prstGeom prst="roundRect">
              <a:avLst>
                <a:gd name="adj" fmla="val 10000"/>
              </a:avLst>
            </a:prstGeom>
            <a:blipFill>
              <a:blip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4486427"/>
                <a:satOff val="-15298"/>
                <a:lumOff val="-2549"/>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66C44FED-2D10-4ED0-99AD-9FF527538A9F}"/>
                </a:ext>
              </a:extLst>
            </p:cNvPr>
            <p:cNvSpPr/>
            <p:nvPr/>
          </p:nvSpPr>
          <p:spPr>
            <a:xfrm>
              <a:off x="287190" y="5117666"/>
              <a:ext cx="8624954" cy="835937"/>
            </a:xfrm>
            <a:custGeom>
              <a:avLst/>
              <a:gdLst>
                <a:gd name="connsiteX0" fmla="*/ 0 w 8624954"/>
                <a:gd name="connsiteY0" fmla="*/ 68257 h 682572"/>
                <a:gd name="connsiteX1" fmla="*/ 68257 w 8624954"/>
                <a:gd name="connsiteY1" fmla="*/ 0 h 682572"/>
                <a:gd name="connsiteX2" fmla="*/ 8556697 w 8624954"/>
                <a:gd name="connsiteY2" fmla="*/ 0 h 682572"/>
                <a:gd name="connsiteX3" fmla="*/ 8624954 w 8624954"/>
                <a:gd name="connsiteY3" fmla="*/ 68257 h 682572"/>
                <a:gd name="connsiteX4" fmla="*/ 8624954 w 8624954"/>
                <a:gd name="connsiteY4" fmla="*/ 614315 h 682572"/>
                <a:gd name="connsiteX5" fmla="*/ 8556697 w 8624954"/>
                <a:gd name="connsiteY5" fmla="*/ 682572 h 682572"/>
                <a:gd name="connsiteX6" fmla="*/ 68257 w 8624954"/>
                <a:gd name="connsiteY6" fmla="*/ 682572 h 682572"/>
                <a:gd name="connsiteX7" fmla="*/ 0 w 8624954"/>
                <a:gd name="connsiteY7" fmla="*/ 614315 h 682572"/>
                <a:gd name="connsiteX8" fmla="*/ 0 w 8624954"/>
                <a:gd name="connsiteY8" fmla="*/ 68257 h 68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4954" h="682572">
                  <a:moveTo>
                    <a:pt x="0" y="68257"/>
                  </a:moveTo>
                  <a:cubicBezTo>
                    <a:pt x="0" y="30560"/>
                    <a:pt x="30560" y="0"/>
                    <a:pt x="68257" y="0"/>
                  </a:cubicBezTo>
                  <a:lnTo>
                    <a:pt x="8556697" y="0"/>
                  </a:lnTo>
                  <a:cubicBezTo>
                    <a:pt x="8594394" y="0"/>
                    <a:pt x="8624954" y="30560"/>
                    <a:pt x="8624954" y="68257"/>
                  </a:cubicBezTo>
                  <a:lnTo>
                    <a:pt x="8624954" y="614315"/>
                  </a:lnTo>
                  <a:cubicBezTo>
                    <a:pt x="8624954" y="652012"/>
                    <a:pt x="8594394" y="682572"/>
                    <a:pt x="8556697" y="682572"/>
                  </a:cubicBezTo>
                  <a:lnTo>
                    <a:pt x="68257" y="682572"/>
                  </a:lnTo>
                  <a:cubicBezTo>
                    <a:pt x="30560" y="682572"/>
                    <a:pt x="0" y="652012"/>
                    <a:pt x="0" y="614315"/>
                  </a:cubicBezTo>
                  <a:lnTo>
                    <a:pt x="0" y="68257"/>
                  </a:lnTo>
                  <a:close/>
                </a:path>
              </a:pathLst>
            </a:custGeom>
            <a:solidFill>
              <a:srgbClr val="FFCC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1901892" tIns="41910" rIns="41911" bIns="41910" numCol="1" spcCol="1270" anchor="ctr" anchorCtr="0">
              <a:noAutofit/>
            </a:bodyPr>
            <a:lstStyle/>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endParaRPr lang="en-US" sz="1100" b="1" kern="1200" dirty="0">
                <a:solidFill>
                  <a:schemeClr val="tx1"/>
                </a:solidFill>
                <a:latin typeface="Arial "/>
              </a:endParaRPr>
            </a:p>
            <a:p>
              <a:pPr marL="0" lvl="0" indent="0" algn="l" defTabSz="488950">
                <a:lnSpc>
                  <a:spcPct val="90000"/>
                </a:lnSpc>
                <a:spcBef>
                  <a:spcPct val="0"/>
                </a:spcBef>
                <a:spcAft>
                  <a:spcPct val="35000"/>
                </a:spcAft>
                <a:buNone/>
              </a:pPr>
              <a:r>
                <a:rPr lang="en-US" sz="1100" b="1" kern="1200" dirty="0">
                  <a:solidFill>
                    <a:srgbClr val="3D3F93"/>
                  </a:solidFill>
                  <a:latin typeface="Arial "/>
                </a:rPr>
                <a:t>WorkFirst and BFET Grants can help with specific academic transfer programs such as Business DTA, Computer Science, and more. </a:t>
              </a:r>
              <a:r>
                <a:rPr lang="en-US" sz="1100" b="1" kern="1200" dirty="0">
                  <a:solidFill>
                    <a:srgbClr val="3D3F93"/>
                  </a:solidFill>
                  <a:latin typeface="Arial "/>
                  <a:hlinkClick r:id="rId9">
                    <a:extLst>
                      <a:ext uri="{A12FA001-AC4F-418D-AE19-62706E023703}">
                        <ahyp:hlinkClr xmlns:ahyp="http://schemas.microsoft.com/office/drawing/2018/hyperlinkcolor" val="tx"/>
                      </a:ext>
                    </a:extLst>
                  </a:hlinkClick>
                </a:rPr>
                <a:t>tacomacc.edu/help/</a:t>
              </a:r>
              <a:r>
                <a:rPr lang="en-US" sz="1100" b="1" kern="1200" dirty="0" err="1">
                  <a:solidFill>
                    <a:srgbClr val="3D3F93"/>
                  </a:solidFill>
                  <a:latin typeface="Arial "/>
                  <a:hlinkClick r:id="rId9">
                    <a:extLst>
                      <a:ext uri="{A12FA001-AC4F-418D-AE19-62706E023703}">
                        <ahyp:hlinkClr xmlns:ahyp="http://schemas.microsoft.com/office/drawing/2018/hyperlinkcolor" val="tx"/>
                      </a:ext>
                    </a:extLst>
                  </a:hlinkClick>
                </a:rPr>
                <a:t>transfertocollege</a:t>
              </a:r>
              <a:endParaRPr lang="en-US" sz="1100" b="1" kern="1200" dirty="0">
                <a:solidFill>
                  <a:srgbClr val="3D3F93"/>
                </a:solidFill>
                <a:latin typeface="Arial "/>
              </a:endParaRPr>
            </a:p>
            <a:p>
              <a:pPr marL="0" lvl="0" indent="0" algn="l" defTabSz="488950">
                <a:lnSpc>
                  <a:spcPct val="90000"/>
                </a:lnSpc>
                <a:spcBef>
                  <a:spcPct val="0"/>
                </a:spcBef>
                <a:spcAft>
                  <a:spcPct val="35000"/>
                </a:spcAft>
                <a:buNone/>
              </a:pPr>
              <a:r>
                <a:rPr lang="en-US" sz="1100" b="1" dirty="0" err="1">
                  <a:solidFill>
                    <a:srgbClr val="3D3F93"/>
                  </a:solidFill>
                  <a:latin typeface="Arial "/>
                </a:rPr>
                <a:t>WorkFirst</a:t>
              </a:r>
              <a:r>
                <a:rPr lang="en-US" sz="1100" b="1" dirty="0">
                  <a:solidFill>
                    <a:srgbClr val="3D3F93"/>
                  </a:solidFill>
                  <a:latin typeface="Arial "/>
                </a:rPr>
                <a:t>, Worker Retraining Grant, and the Opportunity Grant may support selective BAS programs.</a:t>
              </a:r>
              <a:r>
                <a:rPr lang="en-US" sz="1100" b="1" kern="1200" dirty="0">
                  <a:solidFill>
                    <a:srgbClr val="3D3F93"/>
                  </a:solidFill>
                  <a:latin typeface="Arial "/>
                </a:rPr>
                <a:t>
</a:t>
              </a:r>
            </a:p>
            <a:p>
              <a:pPr marL="0" lvl="0" indent="0" algn="l" defTabSz="488950">
                <a:lnSpc>
                  <a:spcPct val="90000"/>
                </a:lnSpc>
                <a:spcBef>
                  <a:spcPct val="0"/>
                </a:spcBef>
                <a:spcAft>
                  <a:spcPct val="35000"/>
                </a:spcAft>
                <a:buNone/>
              </a:pPr>
              <a:r>
                <a:rPr lang="en-US" sz="1100" b="1" kern="1200" dirty="0">
                  <a:solidFill>
                    <a:schemeClr val="tx1"/>
                  </a:solidFill>
                  <a:latin typeface="Arial "/>
                </a:rPr>
                <a:t>	</a:t>
              </a:r>
            </a:p>
          </p:txBody>
        </p:sp>
        <p:sp>
          <p:nvSpPr>
            <p:cNvPr id="15" name="Rectangle: Rounded Corners 14" descr="Diploma roll">
              <a:extLst>
                <a:ext uri="{FF2B5EF4-FFF2-40B4-BE49-F238E27FC236}">
                  <a16:creationId xmlns:a16="http://schemas.microsoft.com/office/drawing/2014/main" id="{CF72AD19-CE9E-43BA-9702-506174D54513}"/>
                </a:ext>
              </a:extLst>
            </p:cNvPr>
            <p:cNvSpPr/>
            <p:nvPr/>
          </p:nvSpPr>
          <p:spPr>
            <a:xfrm>
              <a:off x="485365" y="5445120"/>
              <a:ext cx="1080870" cy="448152"/>
            </a:xfrm>
            <a:prstGeom prst="roundRect">
              <a:avLst>
                <a:gd name="adj" fmla="val 10000"/>
              </a:avLst>
            </a:prstGeom>
            <a:blipFill>
              <a:blip r:embed="rId1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t="-47000" b="-47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5">
                <a:tint val="50000"/>
                <a:hueOff val="-6729641"/>
                <a:satOff val="-22947"/>
                <a:lumOff val="-3823"/>
                <a:alphaOff val="0"/>
              </a:schemeClr>
            </a:effectRef>
            <a:fontRef idx="minor">
              <a:schemeClr val="lt1">
                <a:hueOff val="0"/>
                <a:satOff val="0"/>
                <a:lumOff val="0"/>
                <a:alphaOff val="0"/>
              </a:schemeClr>
            </a:fontRef>
          </p:style>
        </p:sp>
      </p:grpSp>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solidFill>
                  <a:schemeClr val="tx1"/>
                </a:solidFill>
              </a:rPr>
              <a:t>14</a:t>
            </a:fld>
            <a:endParaRPr lang="en-US">
              <a:solidFill>
                <a:schemeClr val="tx1"/>
              </a:solidFill>
            </a:endParaRPr>
          </a:p>
        </p:txBody>
      </p:sp>
      <p:pic>
        <p:nvPicPr>
          <p:cNvPr id="5" name="Picture 4">
            <a:extLst>
              <a:ext uri="{FF2B5EF4-FFF2-40B4-BE49-F238E27FC236}">
                <a16:creationId xmlns:a16="http://schemas.microsoft.com/office/drawing/2014/main" id="{A12660F9-BC72-43A5-9C80-210AE9D09112}"/>
              </a:ext>
            </a:extLst>
          </p:cNvPr>
          <p:cNvPicPr>
            <a:picLocks noChangeAspect="1"/>
          </p:cNvPicPr>
          <p:nvPr/>
        </p:nvPicPr>
        <p:blipFill>
          <a:blip r:embed="rId1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26DA89A5-B495-4873-8588-E5E3A59440C7}"/>
              </a:ext>
            </a:extLst>
          </p:cNvPr>
          <p:cNvSpPr/>
          <p:nvPr/>
        </p:nvSpPr>
        <p:spPr>
          <a:xfrm>
            <a:off x="1856630" y="794035"/>
            <a:ext cx="5720964" cy="923330"/>
          </a:xfrm>
          <a:prstGeom prst="rect">
            <a:avLst/>
          </a:prstGeom>
        </p:spPr>
        <p:txBody>
          <a:bodyPr wrap="square">
            <a:spAutoFit/>
          </a:bodyPr>
          <a:lstStyle/>
          <a:p>
            <a:r>
              <a:rPr lang="en-US" b="1" dirty="0">
                <a:solidFill>
                  <a:schemeClr val="accent1"/>
                </a:solidFill>
                <a:hlinkClick r:id="rId13">
                  <a:extLst>
                    <a:ext uri="{A12FA001-AC4F-418D-AE19-62706E023703}">
                      <ahyp:hlinkClr xmlns:ahyp="http://schemas.microsoft.com/office/drawing/2018/hyperlinkcolor" val="tx"/>
                    </a:ext>
                  </a:extLst>
                </a:hlinkClick>
              </a:rPr>
              <a:t>tacomacc.edu/help/</a:t>
            </a:r>
            <a:r>
              <a:rPr lang="en-US" b="1" dirty="0" err="1">
                <a:solidFill>
                  <a:schemeClr val="accent1"/>
                </a:solidFill>
                <a:hlinkClick r:id="rId13">
                  <a:extLst>
                    <a:ext uri="{A12FA001-AC4F-418D-AE19-62706E023703}">
                      <ahyp:hlinkClr xmlns:ahyp="http://schemas.microsoft.com/office/drawing/2018/hyperlinkcolor" val="tx"/>
                    </a:ext>
                  </a:extLst>
                </a:hlinkClick>
              </a:rPr>
              <a:t>ineedskillstofindaprofessionalcareer</a:t>
            </a:r>
            <a:endParaRPr lang="en-US" b="1" dirty="0">
              <a:solidFill>
                <a:schemeClr val="accent1"/>
              </a:solidFill>
            </a:endParaRPr>
          </a:p>
          <a:p>
            <a:pPr algn="ctr"/>
            <a:r>
              <a:rPr lang="en-US" b="1" dirty="0">
                <a:hlinkClick r:id="rId14" tooltip="https://entry.tacomacc.edu/portal/information_sessions"/>
              </a:rPr>
              <a:t>Information Sessions</a:t>
            </a:r>
            <a:endParaRPr lang="en-US" b="1" u="sng" dirty="0">
              <a:solidFill>
                <a:srgbClr val="0070C0"/>
              </a:solidFill>
              <a:latin typeface="Calibri "/>
            </a:endParaRPr>
          </a:p>
          <a:p>
            <a:r>
              <a:rPr lang="en-US" b="1" dirty="0"/>
              <a:t> </a:t>
            </a:r>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111319" y="-55311"/>
            <a:ext cx="9143999" cy="1323439"/>
          </a:xfrm>
          <a:prstGeom prst="rect">
            <a:avLst/>
          </a:prstGeom>
        </p:spPr>
        <p:txBody>
          <a:bodyPr wrap="square">
            <a:spAutoFit/>
          </a:bodyPr>
          <a:lstStyle/>
          <a:p>
            <a:pPr algn="ctr"/>
            <a:r>
              <a:rPr lang="en-US" sz="4000" b="1" dirty="0">
                <a:ln w="0"/>
                <a:effectLst>
                  <a:outerShdw blurRad="38100" dist="19050" dir="2700000" algn="tl" rotWithShape="0">
                    <a:schemeClr val="dk1">
                      <a:alpha val="40000"/>
                    </a:schemeClr>
                  </a:outerShdw>
                </a:effectLst>
              </a:rPr>
              <a:t>Attend an Information Session </a:t>
            </a:r>
          </a:p>
          <a:p>
            <a:pPr algn="ctr"/>
            <a:r>
              <a:rPr lang="en-US" sz="4000" b="1" dirty="0">
                <a:ln w="0"/>
                <a:effectLst>
                  <a:outerShdw blurRad="38100" dist="19050" dir="2700000" algn="tl" rotWithShape="0">
                    <a:schemeClr val="dk1">
                      <a:alpha val="40000"/>
                    </a:schemeClr>
                  </a:outerShdw>
                </a:effectLst>
              </a:rPr>
              <a:t>to learn more about programs!</a:t>
            </a:r>
            <a:r>
              <a:rPr lang="en-US" sz="4000" b="1" u="sng" dirty="0"/>
              <a:t> </a:t>
            </a:r>
            <a:endParaRPr lang="en-US" sz="4000" dirty="0"/>
          </a:p>
        </p:txBody>
      </p:sp>
      <p:sp>
        <p:nvSpPr>
          <p:cNvPr id="8" name="Rectangle 7">
            <a:extLst>
              <a:ext uri="{FF2B5EF4-FFF2-40B4-BE49-F238E27FC236}">
                <a16:creationId xmlns:a16="http://schemas.microsoft.com/office/drawing/2014/main" id="{6A6260E3-E396-4DBB-9F62-47B2ED4E03F0}"/>
              </a:ext>
            </a:extLst>
          </p:cNvPr>
          <p:cNvSpPr/>
          <p:nvPr/>
        </p:nvSpPr>
        <p:spPr>
          <a:xfrm>
            <a:off x="613261" y="4490329"/>
            <a:ext cx="4159685" cy="738664"/>
          </a:xfrm>
          <a:prstGeom prst="rect">
            <a:avLst/>
          </a:prstGeom>
        </p:spPr>
        <p:txBody>
          <a:bodyPr wrap="square">
            <a:spAutoFit/>
          </a:bodyPr>
          <a:lstStyle/>
          <a:p>
            <a:pPr algn="ctr"/>
            <a:endParaRPr lang="en-US" sz="2400" b="1" u="sng" dirty="0">
              <a:latin typeface="Calibri "/>
            </a:endParaRPr>
          </a:p>
          <a:p>
            <a:r>
              <a:rPr lang="en-US" b="1" u="sng" dirty="0">
                <a:solidFill>
                  <a:srgbClr val="0070C0"/>
                </a:solidFill>
                <a:latin typeface="Arial "/>
                <a:hlinkClick r:id="rId3">
                  <a:extLst>
                    <a:ext uri="{A12FA001-AC4F-418D-AE19-62706E023703}">
                      <ahyp:hlinkClr xmlns:ahyp="http://schemas.microsoft.com/office/drawing/2018/hyperlinkcolor" val="tx"/>
                    </a:ext>
                  </a:extLst>
                </a:hlinkClick>
              </a:rPr>
              <a:t>tacomacc.edu/bus-para-tech</a:t>
            </a:r>
            <a:endParaRPr lang="en-US" b="1" u="sng" dirty="0">
              <a:solidFill>
                <a:srgbClr val="0070C0"/>
              </a:solidFill>
              <a:latin typeface="Arial "/>
            </a:endParaRPr>
          </a:p>
        </p:txBody>
      </p:sp>
      <p:sp>
        <p:nvSpPr>
          <p:cNvPr id="7" name="Rectangle 6">
            <a:extLst>
              <a:ext uri="{FF2B5EF4-FFF2-40B4-BE49-F238E27FC236}">
                <a16:creationId xmlns:a16="http://schemas.microsoft.com/office/drawing/2014/main" id="{90CCACCF-3DE6-427B-85B5-8174D5B234F5}"/>
              </a:ext>
            </a:extLst>
          </p:cNvPr>
          <p:cNvSpPr/>
          <p:nvPr/>
        </p:nvSpPr>
        <p:spPr>
          <a:xfrm>
            <a:off x="5246048" y="4920969"/>
            <a:ext cx="3288080" cy="369332"/>
          </a:xfrm>
          <a:prstGeom prst="rect">
            <a:avLst/>
          </a:prstGeom>
        </p:spPr>
        <p:txBody>
          <a:bodyPr wrap="none">
            <a:spAutoFit/>
          </a:bodyPr>
          <a:lstStyle/>
          <a:p>
            <a:pPr algn="ctr"/>
            <a:r>
              <a:rPr lang="en-US" b="1" u="sng" dirty="0">
                <a:latin typeface="Arial "/>
                <a:hlinkClick r:id="rId4"/>
              </a:rPr>
              <a:t>tacomacc.edu/healthcareers</a:t>
            </a:r>
            <a:endParaRPr lang="en-US" dirty="0">
              <a:latin typeface="Arial "/>
            </a:endParaRPr>
          </a:p>
        </p:txBody>
      </p:sp>
      <p:pic>
        <p:nvPicPr>
          <p:cNvPr id="9" name="Picture 8">
            <a:extLst>
              <a:ext uri="{FF2B5EF4-FFF2-40B4-BE49-F238E27FC236}">
                <a16:creationId xmlns:a16="http://schemas.microsoft.com/office/drawing/2014/main" id="{7D927926-DFC1-4375-AD8F-2FAB362B473B}"/>
              </a:ext>
            </a:extLst>
          </p:cNvPr>
          <p:cNvPicPr>
            <a:picLocks noChangeAspect="1"/>
          </p:cNvPicPr>
          <p:nvPr/>
        </p:nvPicPr>
        <p:blipFill>
          <a:blip r:embed="rId5">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6" name="Rectangle 5">
            <a:extLst>
              <a:ext uri="{FF2B5EF4-FFF2-40B4-BE49-F238E27FC236}">
                <a16:creationId xmlns:a16="http://schemas.microsoft.com/office/drawing/2014/main" id="{ED402E73-15FB-4D9B-B878-BE100C55A405}"/>
              </a:ext>
            </a:extLst>
          </p:cNvPr>
          <p:cNvSpPr/>
          <p:nvPr/>
        </p:nvSpPr>
        <p:spPr>
          <a:xfrm>
            <a:off x="180068" y="5223421"/>
            <a:ext cx="8713766" cy="1046440"/>
          </a:xfrm>
          <a:prstGeom prst="rect">
            <a:avLst/>
          </a:prstGeom>
        </p:spPr>
        <p:txBody>
          <a:bodyPr wrap="square" anchor="ctr">
            <a:spAutoFit/>
          </a:bodyPr>
          <a:lstStyle/>
          <a:p>
            <a:r>
              <a:rPr lang="en-US" sz="1400" dirty="0">
                <a:ln w="0"/>
                <a:effectLst>
                  <a:outerShdw blurRad="38100" dist="19050" dir="2700000" algn="tl" rotWithShape="0">
                    <a:schemeClr val="dk1">
                      <a:alpha val="40000"/>
                    </a:schemeClr>
                  </a:outerShdw>
                </a:effectLst>
                <a:latin typeface="Arial "/>
              </a:rPr>
              <a:t>Whether you are a new student inquiring about a career in healthcare, business, technology, or are already enrolled at TCC and looking to change pathways, attending a Pathways Information Session is your chance to learn more about the programs we offer. </a:t>
            </a:r>
            <a:r>
              <a:rPr lang="en-US" sz="2000" b="1" dirty="0">
                <a:hlinkClick r:id="rId6" tooltip="https://entry.tacomacc.edu/portal/information_sessions"/>
              </a:rPr>
              <a:t>Information Sessions</a:t>
            </a:r>
            <a:endParaRPr lang="en-US" sz="2000" b="1" u="sng" dirty="0">
              <a:solidFill>
                <a:srgbClr val="0070C0"/>
              </a:solidFill>
              <a:latin typeface="Calibri "/>
            </a:endParaRPr>
          </a:p>
          <a:p>
            <a:endParaRPr lang="en-US" sz="1400" dirty="0">
              <a:ln w="0"/>
              <a:effectLst>
                <a:outerShdw blurRad="38100" dist="19050" dir="2700000" algn="tl" rotWithShape="0">
                  <a:schemeClr val="dk1">
                    <a:alpha val="40000"/>
                  </a:schemeClr>
                </a:outerShdw>
              </a:effectLst>
              <a:latin typeface="Arial "/>
            </a:endParaRPr>
          </a:p>
        </p:txBody>
      </p:sp>
      <p:pic>
        <p:nvPicPr>
          <p:cNvPr id="2" name="Picture 1" descr="Business Paralegal &amp; Technology Information Sessions Flyer">
            <a:extLst>
              <a:ext uri="{FF2B5EF4-FFF2-40B4-BE49-F238E27FC236}">
                <a16:creationId xmlns:a16="http://schemas.microsoft.com/office/drawing/2014/main" id="{29D0F6B5-DE44-4439-B3E4-B525294DAA0B}"/>
              </a:ext>
            </a:extLst>
          </p:cNvPr>
          <p:cNvPicPr>
            <a:picLocks noChangeAspect="1"/>
          </p:cNvPicPr>
          <p:nvPr/>
        </p:nvPicPr>
        <p:blipFill>
          <a:blip r:embed="rId7"/>
          <a:stretch>
            <a:fillRect/>
          </a:stretch>
        </p:blipFill>
        <p:spPr>
          <a:xfrm>
            <a:off x="882434" y="1179728"/>
            <a:ext cx="2914503" cy="3759072"/>
          </a:xfrm>
          <a:prstGeom prst="rect">
            <a:avLst/>
          </a:prstGeom>
        </p:spPr>
      </p:pic>
      <p:pic>
        <p:nvPicPr>
          <p:cNvPr id="4" name="Picture 3">
            <a:extLst>
              <a:ext uri="{FF2B5EF4-FFF2-40B4-BE49-F238E27FC236}">
                <a16:creationId xmlns:a16="http://schemas.microsoft.com/office/drawing/2014/main" id="{4CE3794F-4DAE-45F2-B468-DAFB0862AA73}"/>
              </a:ext>
            </a:extLst>
          </p:cNvPr>
          <p:cNvPicPr>
            <a:picLocks noChangeAspect="1"/>
          </p:cNvPicPr>
          <p:nvPr/>
        </p:nvPicPr>
        <p:blipFill>
          <a:blip r:embed="rId8"/>
          <a:stretch>
            <a:fillRect/>
          </a:stretch>
        </p:blipFill>
        <p:spPr>
          <a:xfrm>
            <a:off x="5511756" y="1232296"/>
            <a:ext cx="2916936" cy="3746523"/>
          </a:xfrm>
          <a:prstGeom prst="rect">
            <a:avLst/>
          </a:prstGeom>
        </p:spPr>
      </p:pic>
    </p:spTree>
    <p:extLst>
      <p:ext uri="{BB962C8B-B14F-4D97-AF65-F5344CB8AC3E}">
        <p14:creationId xmlns:p14="http://schemas.microsoft.com/office/powerpoint/2010/main" val="296924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56" y="231298"/>
            <a:ext cx="7886700" cy="830998"/>
          </a:xfrm>
        </p:spPr>
        <p:txBody>
          <a:bodyPr>
            <a:noAutofit/>
          </a:bodyPr>
          <a:lstStyle/>
          <a:p>
            <a:pPr algn="ctr"/>
            <a:r>
              <a:rPr lang="en-US" sz="4000" b="1" dirty="0">
                <a:solidFill>
                  <a:srgbClr val="002060"/>
                </a:solidFill>
                <a:latin typeface="+mn-lt"/>
              </a:rPr>
              <a:t>Workforce Education also Supports</a:t>
            </a:r>
            <a:endParaRPr lang="en-US" sz="4000"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6402647"/>
              </p:ext>
            </p:extLst>
          </p:nvPr>
        </p:nvGraphicFramePr>
        <p:xfrm>
          <a:off x="1272541" y="1915769"/>
          <a:ext cx="7109460" cy="181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latin typeface="Arial "/>
              </a:rPr>
              <a:t>16</a:t>
            </a:fld>
            <a:endParaRPr lang="en-US">
              <a:latin typeface="Arial "/>
            </a:endParaRPr>
          </a:p>
        </p:txBody>
      </p:sp>
      <p:sp>
        <p:nvSpPr>
          <p:cNvPr id="5" name="Rectangle 4">
            <a:extLst>
              <a:ext uri="{FF2B5EF4-FFF2-40B4-BE49-F238E27FC236}">
                <a16:creationId xmlns:a16="http://schemas.microsoft.com/office/drawing/2014/main" id="{B1258A30-01C5-42B8-8563-CB40EF634C89}"/>
              </a:ext>
            </a:extLst>
          </p:cNvPr>
          <p:cNvSpPr/>
          <p:nvPr/>
        </p:nvSpPr>
        <p:spPr>
          <a:xfrm>
            <a:off x="298300" y="1279816"/>
            <a:ext cx="8570213" cy="923330"/>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060"/>
                </a:solidFill>
                <a:latin typeface="Arial "/>
              </a:rPr>
              <a:t>Basic Education for Adults (</a:t>
            </a:r>
            <a:r>
              <a:rPr lang="en-US" b="1" dirty="0" err="1">
                <a:solidFill>
                  <a:srgbClr val="002060"/>
                </a:solidFill>
                <a:latin typeface="Arial "/>
              </a:rPr>
              <a:t>BEdA</a:t>
            </a:r>
            <a:r>
              <a:rPr lang="en-US" b="1" dirty="0">
                <a:solidFill>
                  <a:srgbClr val="002060"/>
                </a:solidFill>
                <a:latin typeface="Arial "/>
              </a:rPr>
              <a:t>) &amp; English Language Acquisition (ELA)</a:t>
            </a:r>
            <a:br>
              <a:rPr lang="en-US" dirty="0">
                <a:latin typeface="Arial "/>
              </a:rPr>
            </a:br>
            <a:r>
              <a:rPr lang="en-US" dirty="0">
                <a:latin typeface="Arial "/>
                <a:hlinkClick r:id="rId7"/>
              </a:rPr>
              <a:t>tacomacc.edu/academics-programs/basic-education/</a:t>
            </a:r>
            <a:r>
              <a:rPr lang="en-US" dirty="0">
                <a:latin typeface="Arial "/>
              </a:rPr>
              <a:t>  </a:t>
            </a:r>
            <a:br>
              <a:rPr lang="en-US" dirty="0">
                <a:latin typeface="Arial "/>
              </a:rPr>
            </a:br>
            <a:endParaRPr lang="en-US" dirty="0">
              <a:latin typeface="Arial "/>
            </a:endParaRPr>
          </a:p>
        </p:txBody>
      </p:sp>
      <p:sp>
        <p:nvSpPr>
          <p:cNvPr id="7" name="Rectangle 6">
            <a:extLst>
              <a:ext uri="{FF2B5EF4-FFF2-40B4-BE49-F238E27FC236}">
                <a16:creationId xmlns:a16="http://schemas.microsoft.com/office/drawing/2014/main" id="{DA9DCD7F-70E8-40BD-AF58-49C93C7A7A6F}"/>
              </a:ext>
            </a:extLst>
          </p:cNvPr>
          <p:cNvSpPr/>
          <p:nvPr/>
        </p:nvSpPr>
        <p:spPr>
          <a:xfrm>
            <a:off x="298300" y="3776832"/>
            <a:ext cx="8593029" cy="623248"/>
          </a:xfrm>
          <a:prstGeom prst="rect">
            <a:avLst/>
          </a:prstGeom>
        </p:spPr>
        <p:txBody>
          <a:bodyPr wrap="square">
            <a:spAutoFit/>
          </a:bodyPr>
          <a:lstStyle/>
          <a:p>
            <a:pPr marL="214313" indent="-214313">
              <a:buFont typeface="Arial" panose="020B0604020202020204" pitchFamily="34" charset="0"/>
              <a:buChar char="•"/>
            </a:pPr>
            <a:r>
              <a:rPr lang="en-US" sz="2000" b="1" dirty="0">
                <a:solidFill>
                  <a:srgbClr val="003366"/>
                </a:solidFill>
                <a:latin typeface="Arial "/>
              </a:rPr>
              <a:t>Learning Communities: </a:t>
            </a:r>
            <a:r>
              <a:rPr lang="en-US" sz="1350" dirty="0">
                <a:latin typeface="Arial "/>
              </a:rPr>
              <a:t>In Learning Communities, two or more of your classes are joined into one, and teachers work together to connect their content and support and mentor you.</a:t>
            </a:r>
            <a:endParaRPr lang="en-US" sz="2100" b="1" dirty="0">
              <a:solidFill>
                <a:srgbClr val="003366"/>
              </a:solidFill>
              <a:latin typeface="Arial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001266" y="4489819"/>
            <a:ext cx="7867247" cy="1354217"/>
          </a:xfrm>
          <a:prstGeom prst="rect">
            <a:avLst/>
          </a:prstGeom>
        </p:spPr>
        <p:txBody>
          <a:bodyPr wrap="square">
            <a:spAutoFit/>
          </a:bodyPr>
          <a:lstStyle/>
          <a:p>
            <a:r>
              <a:rPr lang="en-US" sz="1350" b="1" dirty="0">
                <a:solidFill>
                  <a:srgbClr val="000000"/>
                </a:solidFill>
                <a:latin typeface="Arial "/>
                <a:hlinkClick r:id="rId8"/>
              </a:rPr>
              <a:t>Allied Health Exploration</a:t>
            </a:r>
            <a:r>
              <a:rPr lang="en-US" sz="1350" b="1" dirty="0">
                <a:solidFill>
                  <a:srgbClr val="000000"/>
                </a:solidFill>
                <a:latin typeface="Arial "/>
              </a:rPr>
              <a:t>: </a:t>
            </a:r>
            <a:r>
              <a:rPr lang="en-US" sz="1350" dirty="0">
                <a:solidFill>
                  <a:srgbClr val="000000"/>
                </a:solidFill>
                <a:latin typeface="Arial "/>
              </a:rPr>
              <a:t>An introduction to the delivery of healthcare services and explore the various Allied Health professions while strategizing and sharing successful strategies for the college classroom, clinical environment, and taking care of your own emotional and physical wellbeing.</a:t>
            </a:r>
          </a:p>
          <a:p>
            <a:endParaRPr lang="en-US" sz="1000" dirty="0">
              <a:solidFill>
                <a:srgbClr val="000000"/>
              </a:solidFill>
              <a:latin typeface="Arial "/>
            </a:endParaRPr>
          </a:p>
          <a:p>
            <a:r>
              <a:rPr lang="en-US" sz="1350" b="1" u="sng" dirty="0">
                <a:solidFill>
                  <a:srgbClr val="000000"/>
                </a:solidFill>
                <a:latin typeface="Arial "/>
                <a:hlinkClick r:id="rId8"/>
              </a:rPr>
              <a:t>Career and College Pathway Academy (CCPA)</a:t>
            </a:r>
            <a:r>
              <a:rPr lang="en-US" sz="1350" b="1" u="sng" dirty="0">
                <a:solidFill>
                  <a:srgbClr val="000000"/>
                </a:solidFill>
                <a:latin typeface="Arial "/>
              </a:rPr>
              <a:t> : </a:t>
            </a:r>
            <a:r>
              <a:rPr lang="en-US" sz="1350" dirty="0">
                <a:latin typeface="Arial "/>
              </a:rPr>
              <a:t>Helps students with career exploration and allows them to get college credit in required classes while still completing prerequisites</a:t>
            </a:r>
            <a:r>
              <a:rPr lang="en-US" dirty="0">
                <a:latin typeface="Arial "/>
              </a:rPr>
              <a:t>. </a:t>
            </a:r>
            <a:endParaRPr lang="en-US" sz="1350" dirty="0">
              <a:solidFill>
                <a:srgbClr val="000000"/>
              </a:solidFill>
              <a:latin typeface="Arial "/>
            </a:endParaRPr>
          </a:p>
        </p:txBody>
      </p:sp>
      <p:pic>
        <p:nvPicPr>
          <p:cNvPr id="9" name="Picture 8">
            <a:extLst>
              <a:ext uri="{FF2B5EF4-FFF2-40B4-BE49-F238E27FC236}">
                <a16:creationId xmlns:a16="http://schemas.microsoft.com/office/drawing/2014/main" id="{0E4A6CBC-7639-4165-9E77-B60E9FC055A3}"/>
              </a:ext>
            </a:extLst>
          </p:cNvPr>
          <p:cNvPicPr>
            <a:picLocks noChangeAspect="1"/>
          </p:cNvPicPr>
          <p:nvPr/>
        </p:nvPicPr>
        <p:blipFill>
          <a:blip r:embed="rId9">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905891355"/>
              </p:ext>
            </p:extLst>
          </p:nvPr>
        </p:nvGraphicFramePr>
        <p:xfrm>
          <a:off x="232366" y="1457865"/>
          <a:ext cx="8799491" cy="4376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FB3F006D-616A-40E8-BD20-9CCAFB90F297}"/>
              </a:ext>
            </a:extLst>
          </p:cNvPr>
          <p:cNvSpPr/>
          <p:nvPr/>
        </p:nvSpPr>
        <p:spPr>
          <a:xfrm>
            <a:off x="3019217" y="175348"/>
            <a:ext cx="2785506" cy="707886"/>
          </a:xfrm>
          <a:prstGeom prst="rect">
            <a:avLst/>
          </a:prstGeom>
        </p:spPr>
        <p:txBody>
          <a:bodyPr wrap="none">
            <a:spAutoFit/>
          </a:bodyPr>
          <a:lstStyle/>
          <a:p>
            <a:r>
              <a:rPr lang="en-US" sz="4000" b="1" dirty="0"/>
              <a:t>Financial Aid</a:t>
            </a:r>
          </a:p>
        </p:txBody>
      </p:sp>
      <p:pic>
        <p:nvPicPr>
          <p:cNvPr id="45" name="Picture 44">
            <a:extLst>
              <a:ext uri="{FF2B5EF4-FFF2-40B4-BE49-F238E27FC236}">
                <a16:creationId xmlns:a16="http://schemas.microsoft.com/office/drawing/2014/main" id="{CC40EEC2-29CD-42F7-B650-E98773594171}"/>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
        <p:nvSpPr>
          <p:cNvPr id="9" name="Rectangle 8">
            <a:extLst>
              <a:ext uri="{FF2B5EF4-FFF2-40B4-BE49-F238E27FC236}">
                <a16:creationId xmlns:a16="http://schemas.microsoft.com/office/drawing/2014/main" id="{88F119D8-E21A-46CA-A403-DD9E5DA67B55}"/>
              </a:ext>
            </a:extLst>
          </p:cNvPr>
          <p:cNvSpPr/>
          <p:nvPr/>
        </p:nvSpPr>
        <p:spPr>
          <a:xfrm>
            <a:off x="409754" y="883234"/>
            <a:ext cx="8324491" cy="341632"/>
          </a:xfrm>
          <a:prstGeom prst="rect">
            <a:avLst/>
          </a:prstGeom>
        </p:spPr>
        <p:txBody>
          <a:bodyPr wrap="square">
            <a:spAutoFit/>
          </a:bodyPr>
          <a:lstStyle/>
          <a:p>
            <a:pPr lvl="0" algn="ctr">
              <a:lnSpc>
                <a:spcPct val="90000"/>
              </a:lnSpc>
              <a:spcAft>
                <a:spcPct val="35000"/>
              </a:spcAft>
            </a:pPr>
            <a:r>
              <a:rPr lang="en-US" b="1" dirty="0">
                <a:latin typeface="Arial "/>
              </a:rPr>
              <a:t>All Workforce Students Must Complete FAFSA or WASFA Each Year.</a:t>
            </a:r>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p188="http://schemas.microsoft.com/office/powerpoint/2018/8/main" xmlns=""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18</a:t>
            </a:fld>
            <a:endParaRPr lang="en-US"/>
          </a:p>
        </p:txBody>
      </p:sp>
      <p:pic>
        <p:nvPicPr>
          <p:cNvPr id="5" name="Picture 4">
            <a:extLst>
              <a:ext uri="{FF2B5EF4-FFF2-40B4-BE49-F238E27FC236}">
                <a16:creationId xmlns:a16="http://schemas.microsoft.com/office/drawing/2014/main" id="{08835171-EC01-4377-8CFB-B68116220F78}"/>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graphicFrame>
        <p:nvGraphicFramePr>
          <p:cNvPr id="9" name="Diagram 8">
            <a:extLst>
              <a:ext uri="{FF2B5EF4-FFF2-40B4-BE49-F238E27FC236}">
                <a16:creationId xmlns:a16="http://schemas.microsoft.com/office/drawing/2014/main" id="{16D254E5-B637-4BF8-A4AB-6CA55402D742}"/>
              </a:ext>
            </a:extLst>
          </p:cNvPr>
          <p:cNvGraphicFramePr/>
          <p:nvPr>
            <p:extLst>
              <p:ext uri="{D42A27DB-BD31-4B8C-83A1-F6EECF244321}">
                <p14:modId xmlns:p14="http://schemas.microsoft.com/office/powerpoint/2010/main" val="1664949574"/>
              </p:ext>
            </p:extLst>
          </p:nvPr>
        </p:nvGraphicFramePr>
        <p:xfrm>
          <a:off x="672860" y="2114412"/>
          <a:ext cx="7311080" cy="3781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C572C738-1635-4407-95B5-3B0596A335A5}"/>
              </a:ext>
            </a:extLst>
          </p:cNvPr>
          <p:cNvSpPr/>
          <p:nvPr/>
        </p:nvSpPr>
        <p:spPr>
          <a:xfrm>
            <a:off x="2625009" y="175319"/>
            <a:ext cx="4402167" cy="769441"/>
          </a:xfrm>
          <a:prstGeom prst="rect">
            <a:avLst/>
          </a:prstGeom>
        </p:spPr>
        <p:txBody>
          <a:bodyPr wrap="square">
            <a:spAutoFit/>
          </a:bodyPr>
          <a:lstStyle/>
          <a:p>
            <a:pPr lvl="0"/>
            <a:r>
              <a:rPr lang="en-US" sz="4400" b="1" dirty="0">
                <a:ln w="0"/>
              </a:rPr>
              <a:t>Student Resources</a:t>
            </a:r>
          </a:p>
        </p:txBody>
      </p:sp>
      <p:sp>
        <p:nvSpPr>
          <p:cNvPr id="11" name="Rectangle 10">
            <a:extLst>
              <a:ext uri="{FF2B5EF4-FFF2-40B4-BE49-F238E27FC236}">
                <a16:creationId xmlns:a16="http://schemas.microsoft.com/office/drawing/2014/main" id="{499BABF7-6AA2-49B5-9DBA-5528C5FFF1DC}"/>
              </a:ext>
            </a:extLst>
          </p:cNvPr>
          <p:cNvSpPr/>
          <p:nvPr/>
        </p:nvSpPr>
        <p:spPr>
          <a:xfrm>
            <a:off x="86265" y="1125037"/>
            <a:ext cx="8810402" cy="707886"/>
          </a:xfrm>
          <a:prstGeom prst="rect">
            <a:avLst/>
          </a:prstGeom>
        </p:spPr>
        <p:txBody>
          <a:bodyPr wrap="square">
            <a:spAutoFit/>
          </a:bodyPr>
          <a:lstStyle/>
          <a:p>
            <a:pPr algn="ctr"/>
            <a:r>
              <a:rPr lang="en-US" sz="2000" dirty="0"/>
              <a:t>The links below connect you to academic tools, life resources, student events, and more—including guides for </a:t>
            </a:r>
            <a:r>
              <a:rPr lang="en-US" sz="2000" dirty="0" err="1"/>
              <a:t>ctcLink</a:t>
            </a:r>
            <a:r>
              <a:rPr lang="en-US" sz="2000" dirty="0"/>
              <a:t>, Canvas, TCC email, and other online systems. </a:t>
            </a:r>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CB5A"/>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5D0A271-9D6B-40D4-8C4A-05A9C5380430}"/>
              </a:ext>
            </a:extLst>
          </p:cNvPr>
          <p:cNvPicPr>
            <a:picLocks noChangeAspect="1"/>
          </p:cNvPicPr>
          <p:nvPr/>
        </p:nvPicPr>
        <p:blipFill rotWithShape="1">
          <a:blip r:embed="rId3">
            <a:duotone>
              <a:prstClr val="black"/>
              <a:schemeClr val="accent4">
                <a:tint val="45000"/>
                <a:satMod val="400000"/>
              </a:schemeClr>
            </a:duotone>
            <a:alphaModFix/>
            <a:extLst>
              <a:ext uri="{28A0092B-C50C-407E-A947-70E740481C1C}">
                <a14:useLocalDpi xmlns:a14="http://schemas.microsoft.com/office/drawing/2010/main" val="0"/>
              </a:ext>
            </a:extLst>
          </a:blip>
          <a:srcRect t="15141" b="40791"/>
          <a:stretch/>
        </p:blipFill>
        <p:spPr>
          <a:xfrm>
            <a:off x="0" y="0"/>
            <a:ext cx="9144000" cy="3022170"/>
          </a:xfrm>
          <a:prstGeom prst="rect">
            <a:avLst/>
          </a:prstGeom>
          <a:ln w="19050">
            <a:solidFill>
              <a:schemeClr val="tx1"/>
            </a:solidFill>
          </a:ln>
          <a:effectLst/>
        </p:spPr>
      </p:pic>
      <p:pic>
        <p:nvPicPr>
          <p:cNvPr id="10" name="Picture 9" descr="Text&#10;&#10;Description automatically generated">
            <a:extLst>
              <a:ext uri="{FF2B5EF4-FFF2-40B4-BE49-F238E27FC236}">
                <a16:creationId xmlns:a16="http://schemas.microsoft.com/office/drawing/2014/main" id="{58A54D2D-9886-4DCF-A3CF-B98B31707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436" y="6226350"/>
            <a:ext cx="1438865" cy="410980"/>
          </a:xfrm>
          <a:prstGeom prst="rect">
            <a:avLst/>
          </a:prstGeom>
        </p:spPr>
      </p:pic>
      <p:sp>
        <p:nvSpPr>
          <p:cNvPr id="6" name="Subtitle 2">
            <a:extLst>
              <a:ext uri="{FF2B5EF4-FFF2-40B4-BE49-F238E27FC236}">
                <a16:creationId xmlns:a16="http://schemas.microsoft.com/office/drawing/2014/main" id="{732F390B-204C-4CB9-8B11-E3C4EC7927A6}"/>
              </a:ext>
            </a:extLst>
          </p:cNvPr>
          <p:cNvSpPr>
            <a:spLocks noGrp="1"/>
          </p:cNvSpPr>
          <p:nvPr>
            <p:ph type="subTitle" idx="1"/>
          </p:nvPr>
        </p:nvSpPr>
        <p:spPr>
          <a:xfrm>
            <a:off x="567505" y="4981567"/>
            <a:ext cx="7772400" cy="1655763"/>
          </a:xfrm>
        </p:spPr>
        <p:txBody>
          <a:bodyPr>
            <a:normAutofit fontScale="77500" lnSpcReduction="20000"/>
          </a:bodyPr>
          <a:lstStyle/>
          <a:p>
            <a:pPr lvl="0" defTabSz="457200">
              <a:lnSpc>
                <a:spcPct val="100000"/>
              </a:lnSpc>
              <a:spcBef>
                <a:spcPts val="0"/>
              </a:spcBef>
            </a:pPr>
            <a:r>
              <a:rPr lang="en-US" sz="3000" b="1" dirty="0">
                <a:solidFill>
                  <a:schemeClr val="accent1">
                    <a:lumMod val="75000"/>
                  </a:schemeClr>
                </a:solidFill>
              </a:rPr>
              <a:t>Workforce Education Department   </a:t>
            </a:r>
          </a:p>
          <a:p>
            <a:pPr lvl="0" defTabSz="457200">
              <a:lnSpc>
                <a:spcPct val="100000"/>
              </a:lnSpc>
              <a:spcBef>
                <a:spcPts val="0"/>
              </a:spcBef>
            </a:pPr>
            <a:r>
              <a:rPr lang="en-US" sz="3000" b="1" dirty="0">
                <a:solidFill>
                  <a:schemeClr val="accent1">
                    <a:lumMod val="75000"/>
                  </a:schemeClr>
                </a:solidFill>
              </a:rPr>
              <a:t>Building 19- Room 70</a:t>
            </a:r>
          </a:p>
          <a:p>
            <a:pPr lvl="0" defTabSz="457200">
              <a:lnSpc>
                <a:spcPct val="100000"/>
              </a:lnSpc>
              <a:spcBef>
                <a:spcPts val="0"/>
              </a:spcBef>
            </a:pPr>
            <a:r>
              <a:rPr lang="en-US" sz="3000" b="1" dirty="0">
                <a:solidFill>
                  <a:schemeClr val="accent1">
                    <a:lumMod val="75000"/>
                  </a:schemeClr>
                </a:solidFill>
              </a:rPr>
              <a:t>Phone:253–566-5188</a:t>
            </a:r>
          </a:p>
          <a:p>
            <a:pPr lvl="0" defTabSz="457200">
              <a:lnSpc>
                <a:spcPct val="100000"/>
              </a:lnSpc>
              <a:spcBef>
                <a:spcPts val="0"/>
              </a:spcBef>
            </a:pPr>
            <a:r>
              <a:rPr lang="en-US" sz="3000" b="1" dirty="0">
                <a:solidFill>
                  <a:schemeClr val="accent1">
                    <a:lumMod val="75000"/>
                  </a:schemeClr>
                </a:solidFill>
                <a:hlinkClick r:id="rId5">
                  <a:extLst>
                    <a:ext uri="{A12FA001-AC4F-418D-AE19-62706E023703}">
                      <ahyp:hlinkClr xmlns:ahyp="http://schemas.microsoft.com/office/drawing/2018/hyperlinkcolor" val="tx"/>
                    </a:ext>
                  </a:extLst>
                </a:hlinkClick>
              </a:rPr>
              <a:t>tccworkforce@tacomacc.edu</a:t>
            </a:r>
            <a:r>
              <a:rPr lang="en-US" sz="3000" b="1" dirty="0">
                <a:solidFill>
                  <a:schemeClr val="accent1">
                    <a:lumMod val="75000"/>
                  </a:schemeClr>
                </a:solidFill>
              </a:rPr>
              <a:t> </a:t>
            </a:r>
          </a:p>
          <a:p>
            <a:pPr lvl="0" defTabSz="457200">
              <a:lnSpc>
                <a:spcPct val="100000"/>
              </a:lnSpc>
              <a:spcBef>
                <a:spcPts val="0"/>
              </a:spcBef>
            </a:pPr>
            <a:r>
              <a:rPr lang="en-US" sz="3000" b="1" dirty="0">
                <a:solidFill>
                  <a:schemeClr val="accent1">
                    <a:lumMod val="75000"/>
                  </a:schemeClr>
                </a:solidFill>
                <a:hlinkClick r:id="rId6">
                  <a:extLst>
                    <a:ext uri="{A12FA001-AC4F-418D-AE19-62706E023703}">
                      <ahyp:hlinkClr xmlns:ahyp="http://schemas.microsoft.com/office/drawing/2018/hyperlinkcolor" val="tx"/>
                    </a:ext>
                  </a:extLst>
                </a:hlinkClick>
              </a:rPr>
              <a:t>tacomacc.edu/workforce</a:t>
            </a:r>
            <a:r>
              <a:rPr lang="en-US" sz="3000" b="1" dirty="0">
                <a:solidFill>
                  <a:schemeClr val="accent1">
                    <a:lumMod val="75000"/>
                  </a:schemeClr>
                </a:solidFill>
              </a:rPr>
              <a:t> </a:t>
            </a:r>
          </a:p>
          <a:p>
            <a:pPr algn="l"/>
            <a:endParaRPr lang="en-US" dirty="0">
              <a:solidFill>
                <a:schemeClr val="bg1"/>
              </a:solidFill>
            </a:endParaRPr>
          </a:p>
        </p:txBody>
      </p:sp>
      <p:graphicFrame>
        <p:nvGraphicFramePr>
          <p:cNvPr id="11" name="Diagram 44">
            <a:extLst>
              <a:ext uri="{FF2B5EF4-FFF2-40B4-BE49-F238E27FC236}">
                <a16:creationId xmlns:a16="http://schemas.microsoft.com/office/drawing/2014/main" id="{2761DF27-5063-47EF-B404-884271B7470C}"/>
              </a:ext>
            </a:extLst>
          </p:cNvPr>
          <p:cNvGraphicFramePr>
            <a:graphicFrameLocks noGrp="1"/>
          </p:cNvGraphicFramePr>
          <p:nvPr>
            <p:ph idx="1"/>
            <p:extLst>
              <p:ext uri="{D42A27DB-BD31-4B8C-83A1-F6EECF244321}">
                <p14:modId xmlns:p14="http://schemas.microsoft.com/office/powerpoint/2010/main" val="2305931572"/>
              </p:ext>
            </p:extLst>
          </p:nvPr>
        </p:nvGraphicFramePr>
        <p:xfrm>
          <a:off x="567505" y="3258115"/>
          <a:ext cx="8185970" cy="1655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68281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5275-EB8D-426D-ABEC-C84299629766}"/>
              </a:ext>
            </a:extLst>
          </p:cNvPr>
          <p:cNvPicPr>
            <a:picLocks noChangeAspect="1"/>
          </p:cNvPicPr>
          <p:nvPr/>
        </p:nvPicPr>
        <p:blipFill>
          <a:blip r:embed="rId3">
            <a:extLst>
              <a:ext uri="{28A0092B-C50C-407E-A947-70E740481C1C}">
                <a14:useLocalDpi xmlns:a14="http://schemas.microsoft.com/office/drawing/2010/main" val="0"/>
              </a:ext>
            </a:extLst>
          </a:blip>
          <a:srcRect t="636" b="636"/>
          <a:stretch/>
        </p:blipFill>
        <p:spPr>
          <a:xfrm>
            <a:off x="0" y="6183823"/>
            <a:ext cx="9144000" cy="677079"/>
          </a:xfrm>
          <a:prstGeom prst="rect">
            <a:avLst/>
          </a:prstGeom>
        </p:spPr>
      </p:pic>
      <p:sp>
        <p:nvSpPr>
          <p:cNvPr id="2" name="Title 1">
            <a:extLst>
              <a:ext uri="{FF2B5EF4-FFF2-40B4-BE49-F238E27FC236}">
                <a16:creationId xmlns:a16="http://schemas.microsoft.com/office/drawing/2014/main" id="{D21A6617-2FB3-490B-9294-554954784E7A}"/>
              </a:ext>
            </a:extLst>
          </p:cNvPr>
          <p:cNvSpPr>
            <a:spLocks noGrp="1"/>
          </p:cNvSpPr>
          <p:nvPr>
            <p:ph type="title"/>
          </p:nvPr>
        </p:nvSpPr>
        <p:spPr>
          <a:xfrm>
            <a:off x="537623" y="95577"/>
            <a:ext cx="7886700" cy="1198385"/>
          </a:xfrm>
        </p:spPr>
        <p:txBody>
          <a:bodyPr/>
          <a:lstStyle/>
          <a:p>
            <a:pPr algn="ctr"/>
            <a:r>
              <a:rPr lang="en-US" b="1" dirty="0">
                <a:solidFill>
                  <a:schemeClr val="accent1">
                    <a:lumMod val="50000"/>
                  </a:schemeClr>
                </a:solidFill>
                <a:latin typeface="Arial Narrow" panose="020B0606020202030204" pitchFamily="34" charset="0"/>
              </a:rPr>
              <a:t>Today’s Agenda</a:t>
            </a:r>
          </a:p>
        </p:txBody>
      </p:sp>
      <p:graphicFrame>
        <p:nvGraphicFramePr>
          <p:cNvPr id="6" name="Content Placeholder 3">
            <a:extLst>
              <a:ext uri="{FF2B5EF4-FFF2-40B4-BE49-F238E27FC236}">
                <a16:creationId xmlns:a16="http://schemas.microsoft.com/office/drawing/2014/main" id="{3628BC1C-0EE1-4121-A8B6-BB390CA6898E}"/>
              </a:ext>
            </a:extLst>
          </p:cNvPr>
          <p:cNvGraphicFramePr>
            <a:graphicFrameLocks noGrp="1"/>
          </p:cNvGraphicFramePr>
          <p:nvPr>
            <p:ph idx="1"/>
            <p:extLst>
              <p:ext uri="{D42A27DB-BD31-4B8C-83A1-F6EECF244321}">
                <p14:modId xmlns:p14="http://schemas.microsoft.com/office/powerpoint/2010/main" val="3765906566"/>
              </p:ext>
            </p:extLst>
          </p:nvPr>
        </p:nvGraphicFramePr>
        <p:xfrm>
          <a:off x="329242" y="1371599"/>
          <a:ext cx="8443822" cy="456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075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22625" y="216301"/>
            <a:ext cx="4792319" cy="1054330"/>
          </a:xfrm>
        </p:spPr>
        <p:txBody>
          <a:bodyPr vert="horz" lIns="68580" tIns="34290" rIns="68580" bIns="34290" rtlCol="0" anchor="ctr">
            <a:noAutofit/>
          </a:bodyPr>
          <a:lstStyle/>
          <a:p>
            <a:pPr algn="ctr"/>
            <a:r>
              <a:rPr lang="en-US" sz="4000" kern="1200" dirty="0">
                <a:latin typeface="Arial "/>
              </a:rPr>
              <a:t> </a:t>
            </a:r>
            <a:r>
              <a:rPr lang="en-US" sz="4000" b="1" dirty="0">
                <a:latin typeface="Arial "/>
              </a:rPr>
              <a:t>Meet Our Team</a:t>
            </a:r>
            <a:br>
              <a:rPr lang="en-US" sz="4000" dirty="0">
                <a:latin typeface="Arial "/>
              </a:rPr>
            </a:br>
            <a:endParaRPr lang="en-US" sz="4000" dirty="0">
              <a:latin typeface="Arial "/>
            </a:endParaRPr>
          </a:p>
        </p:txBody>
      </p:sp>
      <p:sp>
        <p:nvSpPr>
          <p:cNvPr id="17" name="Rectangle 16"/>
          <p:cNvSpPr/>
          <p:nvPr/>
        </p:nvSpPr>
        <p:spPr>
          <a:xfrm>
            <a:off x="1358571" y="3058439"/>
            <a:ext cx="2983574" cy="300082"/>
          </a:xfrm>
          <a:prstGeom prst="rect">
            <a:avLst/>
          </a:prstGeom>
        </p:spPr>
        <p:txBody>
          <a:bodyPr wrap="none">
            <a:spAutoFit/>
          </a:bodyPr>
          <a:lstStyle/>
          <a:p>
            <a:r>
              <a:rPr lang="en-US" sz="1350" dirty="0">
                <a:latin typeface="Arial "/>
                <a:cs typeface="Times New Roman" panose="02020603050405020304" pitchFamily="18" charset="0"/>
              </a:rPr>
              <a:t>Tamara </a:t>
            </a:r>
            <a:r>
              <a:rPr lang="en-US" sz="1350" dirty="0" err="1">
                <a:latin typeface="Arial "/>
                <a:cs typeface="Times New Roman" panose="02020603050405020304" pitchFamily="18" charset="0"/>
              </a:rPr>
              <a:t>Piñero</a:t>
            </a:r>
            <a:r>
              <a:rPr lang="en-US" sz="1350" dirty="0">
                <a:latin typeface="Arial "/>
                <a:cs typeface="Times New Roman" panose="02020603050405020304" pitchFamily="18" charset="0"/>
              </a:rPr>
              <a:t>, Front Desk Manager</a:t>
            </a:r>
          </a:p>
        </p:txBody>
      </p:sp>
      <p:sp>
        <p:nvSpPr>
          <p:cNvPr id="5" name="Rectangle 4"/>
          <p:cNvSpPr/>
          <p:nvPr/>
        </p:nvSpPr>
        <p:spPr>
          <a:xfrm>
            <a:off x="4875593" y="3088675"/>
            <a:ext cx="3134256" cy="300082"/>
          </a:xfrm>
          <a:prstGeom prst="rect">
            <a:avLst/>
          </a:prstGeom>
        </p:spPr>
        <p:txBody>
          <a:bodyPr wrap="none">
            <a:spAutoFit/>
          </a:bodyPr>
          <a:lstStyle/>
          <a:p>
            <a:r>
              <a:rPr lang="en-US" sz="1350" dirty="0">
                <a:latin typeface="Arial "/>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258857" y="5703264"/>
            <a:ext cx="3137462" cy="300082"/>
          </a:xfrm>
          <a:prstGeom prst="rect">
            <a:avLst/>
          </a:prstGeom>
        </p:spPr>
        <p:txBody>
          <a:bodyPr wrap="none">
            <a:spAutoFit/>
          </a:bodyPr>
          <a:lstStyle/>
          <a:p>
            <a:r>
              <a:rPr lang="en-US" sz="1350">
                <a:latin typeface="Arial "/>
                <a:cs typeface="Times New Roman" panose="02020603050405020304" pitchFamily="18" charset="0"/>
              </a:rPr>
              <a:t>Loretta Newcomer, </a:t>
            </a:r>
            <a:r>
              <a:rPr lang="en-US" sz="1350" dirty="0">
                <a:latin typeface="Arial "/>
                <a:cs typeface="Times New Roman" panose="02020603050405020304" pitchFamily="18" charset="0"/>
              </a:rPr>
              <a:t>Program Specialist</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3</a:t>
            </a:fld>
            <a:endParaRPr lang="en-US">
              <a:latin typeface="Arial "/>
            </a:endParaRPr>
          </a:p>
        </p:txBody>
      </p:sp>
      <p:sp>
        <p:nvSpPr>
          <p:cNvPr id="10" name="Rectangle 9">
            <a:extLst>
              <a:ext uri="{FF2B5EF4-FFF2-40B4-BE49-F238E27FC236}">
                <a16:creationId xmlns:a16="http://schemas.microsoft.com/office/drawing/2014/main" id="{04B91604-2BD5-44D3-828A-547FCB63849A}"/>
              </a:ext>
            </a:extLst>
          </p:cNvPr>
          <p:cNvSpPr/>
          <p:nvPr/>
        </p:nvSpPr>
        <p:spPr>
          <a:xfrm>
            <a:off x="4814037" y="5703264"/>
            <a:ext cx="2877839" cy="300082"/>
          </a:xfrm>
          <a:prstGeom prst="rect">
            <a:avLst/>
          </a:prstGeom>
        </p:spPr>
        <p:txBody>
          <a:bodyPr wrap="none">
            <a:spAutoFit/>
          </a:bodyPr>
          <a:lstStyle/>
          <a:p>
            <a:r>
              <a:rPr lang="en-US" sz="1350" dirty="0">
                <a:latin typeface="Arial "/>
                <a:cs typeface="Times New Roman" panose="02020603050405020304" pitchFamily="18" charset="0"/>
              </a:rPr>
              <a:t>Shine Lee, Administrative Assistant</a:t>
            </a:r>
          </a:p>
        </p:txBody>
      </p:sp>
      <p:pic>
        <p:nvPicPr>
          <p:cNvPr id="12" name="Picture 11" descr="Picture of Tamara">
            <a:extLst>
              <a:ext uri="{FF2B5EF4-FFF2-40B4-BE49-F238E27FC236}">
                <a16:creationId xmlns:a16="http://schemas.microsoft.com/office/drawing/2014/main" id="{9F8174FC-8C77-47CD-AFE4-3FEE9B48309D}"/>
              </a:ext>
            </a:extLst>
          </p:cNvPr>
          <p:cNvPicPr/>
          <p:nvPr/>
        </p:nvPicPr>
        <p:blipFill>
          <a:blip r:embed="rId3"/>
          <a:stretch>
            <a:fillRect/>
          </a:stretch>
        </p:blipFill>
        <p:spPr>
          <a:xfrm>
            <a:off x="1634946" y="933406"/>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Picture of Shine">
            <a:extLst>
              <a:ext uri="{FF2B5EF4-FFF2-40B4-BE49-F238E27FC236}">
                <a16:creationId xmlns:a16="http://schemas.microsoft.com/office/drawing/2014/main" id="{809AD1BC-98A6-4C31-8852-8F48E3DE5161}"/>
              </a:ext>
            </a:extLst>
          </p:cNvPr>
          <p:cNvPicPr/>
          <p:nvPr/>
        </p:nvPicPr>
        <p:blipFill>
          <a:blip r:embed="rId4"/>
          <a:stretch>
            <a:fillRect/>
          </a:stretch>
        </p:blipFill>
        <p:spPr>
          <a:xfrm>
            <a:off x="5388392" y="3554353"/>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Picture of Jena">
            <a:extLst>
              <a:ext uri="{FF2B5EF4-FFF2-40B4-BE49-F238E27FC236}">
                <a16:creationId xmlns:a16="http://schemas.microsoft.com/office/drawing/2014/main" id="{94CB874E-181C-4323-ACFD-94B1D94A3CB4}"/>
              </a:ext>
            </a:extLst>
          </p:cNvPr>
          <p:cNvPicPr/>
          <p:nvPr/>
        </p:nvPicPr>
        <p:blipFill>
          <a:blip r:embed="rId5"/>
          <a:stretch>
            <a:fillRect/>
          </a:stretch>
        </p:blipFill>
        <p:spPr>
          <a:xfrm>
            <a:off x="5388392" y="955319"/>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6">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8" name="Picture 17" descr="Picture of Loretta">
            <a:extLst>
              <a:ext uri="{FF2B5EF4-FFF2-40B4-BE49-F238E27FC236}">
                <a16:creationId xmlns:a16="http://schemas.microsoft.com/office/drawing/2014/main" id="{068C9951-B5A7-4FF8-8928-AF8A5BAF8DF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986" y="3479332"/>
            <a:ext cx="182880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704238" y="313929"/>
            <a:ext cx="5735523" cy="588623"/>
          </a:xfrm>
        </p:spPr>
        <p:txBody>
          <a:bodyPr vert="horz" lIns="68580" tIns="34290" rIns="68580" bIns="34290" rtlCol="0" anchor="ctr">
            <a:noAutofit/>
          </a:bodyPr>
          <a:lstStyle/>
          <a:p>
            <a:pPr algn="ctr"/>
            <a:r>
              <a:rPr lang="en-US" sz="4000" kern="1200" dirty="0">
                <a:latin typeface="Arial "/>
              </a:rPr>
              <a:t> </a:t>
            </a:r>
            <a:br>
              <a:rPr lang="en-US" sz="4000" kern="1200" dirty="0">
                <a:latin typeface="Arial "/>
              </a:rPr>
            </a:br>
            <a:r>
              <a:rPr lang="en-US" sz="4000" b="1" dirty="0">
                <a:latin typeface="Arial "/>
              </a:rPr>
              <a:t>Meet Our Navigators</a:t>
            </a:r>
            <a:br>
              <a:rPr lang="en-US" sz="4000" dirty="0">
                <a:latin typeface="Arial "/>
              </a:rPr>
            </a:br>
            <a:endParaRPr lang="en-US" sz="4000" dirty="0">
              <a:latin typeface="Arial "/>
            </a:endParaRPr>
          </a:p>
        </p:txBody>
      </p:sp>
      <p:sp>
        <p:nvSpPr>
          <p:cNvPr id="9" name="Rectangle 8"/>
          <p:cNvSpPr/>
          <p:nvPr/>
        </p:nvSpPr>
        <p:spPr>
          <a:xfrm>
            <a:off x="57499" y="3159920"/>
            <a:ext cx="2428289" cy="507831"/>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Chanry Yann</a:t>
            </a:r>
          </a:p>
          <a:p>
            <a:pPr algn="ctr" defTabSz="685800">
              <a:defRPr/>
            </a:pPr>
            <a:r>
              <a:rPr lang="en-US" sz="800" b="1" dirty="0">
                <a:solidFill>
                  <a:prstClr val="black"/>
                </a:solidFill>
                <a:latin typeface="Arial "/>
                <a:cs typeface="Times New Roman" panose="02020603050405020304" pitchFamily="18" charset="0"/>
              </a:rPr>
              <a:t> Business, Paralegal, Technology</a:t>
            </a:r>
            <a:endParaRPr lang="en-US" sz="900" b="1" dirty="0">
              <a:solidFill>
                <a:prstClr val="black"/>
              </a:solidFill>
              <a:latin typeface="Arial "/>
              <a:cs typeface="Times New Roman" panose="02020603050405020304" pitchFamily="18" charset="0"/>
            </a:endParaRPr>
          </a:p>
          <a:p>
            <a:pPr algn="ctr" defTabSz="685800">
              <a:defRPr/>
            </a:pPr>
            <a:r>
              <a:rPr lang="en-US" sz="900" b="1" dirty="0">
                <a:solidFill>
                  <a:prstClr val="black"/>
                </a:solidFill>
                <a:latin typeface="Arial "/>
                <a:cs typeface="Times New Roman" panose="02020603050405020304" pitchFamily="18" charset="0"/>
              </a:rPr>
              <a:t> </a:t>
            </a:r>
            <a:endParaRPr lang="en-US" sz="788" dirty="0">
              <a:solidFill>
                <a:prstClr val="black"/>
              </a:solidFill>
              <a:latin typeface="Arial "/>
              <a:ea typeface="Gulim"/>
              <a:cs typeface="Times New Roman" panose="02020603050405020304" pitchFamily="18" charset="0"/>
            </a:endParaRPr>
          </a:p>
        </p:txBody>
      </p:sp>
      <p:sp>
        <p:nvSpPr>
          <p:cNvPr id="13" name="Rectangle 12"/>
          <p:cNvSpPr/>
          <p:nvPr/>
        </p:nvSpPr>
        <p:spPr>
          <a:xfrm>
            <a:off x="4586021" y="3159579"/>
            <a:ext cx="2257214" cy="73866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Tuyen Huynh</a:t>
            </a:r>
          </a:p>
          <a:p>
            <a:pPr algn="ctr"/>
            <a:r>
              <a:rPr lang="en-US" sz="800" b="1" dirty="0">
                <a:solidFill>
                  <a:prstClr val="black"/>
                </a:solidFill>
                <a:latin typeface="Arial "/>
                <a:cs typeface="Times New Roman" panose="02020603050405020304" pitchFamily="18" charset="0"/>
              </a:rPr>
              <a:t>Healthcare (Students last name S-Z), Transfer, </a:t>
            </a:r>
            <a:r>
              <a:rPr lang="en-US" sz="800" b="1" dirty="0">
                <a:latin typeface="Arial "/>
              </a:rPr>
              <a:t>Basic Education for Adults,</a:t>
            </a:r>
          </a:p>
          <a:p>
            <a:pPr algn="ctr"/>
            <a:r>
              <a:rPr lang="en-US" sz="800" b="1" dirty="0">
                <a:latin typeface="Arial "/>
              </a:rPr>
              <a:t> English Language Acquisition</a:t>
            </a:r>
            <a:r>
              <a:rPr lang="en-US" sz="800" dirty="0">
                <a:latin typeface="Arial "/>
              </a:rPr>
              <a:t> </a:t>
            </a:r>
          </a:p>
          <a:p>
            <a:pPr algn="ctr" defTabSz="685800">
              <a:defRPr/>
            </a:pPr>
            <a:endParaRPr lang="en-US" sz="900" b="1" dirty="0">
              <a:solidFill>
                <a:prstClr val="black"/>
              </a:solidFill>
              <a:latin typeface="Arial "/>
              <a:cs typeface="Times New Roman" panose="02020603050405020304" pitchFamily="18" charset="0"/>
            </a:endParaRPr>
          </a:p>
        </p:txBody>
      </p:sp>
      <p:sp>
        <p:nvSpPr>
          <p:cNvPr id="16" name="Rectangle 15"/>
          <p:cNvSpPr/>
          <p:nvPr/>
        </p:nvSpPr>
        <p:spPr>
          <a:xfrm>
            <a:off x="3269538" y="5882100"/>
            <a:ext cx="2917902" cy="230832"/>
          </a:xfrm>
          <a:prstGeom prst="rect">
            <a:avLst/>
          </a:prstGeom>
        </p:spPr>
        <p:txBody>
          <a:bodyPr wrap="square">
            <a:spAutoFit/>
          </a:bodyPr>
          <a:lstStyle/>
          <a:p>
            <a:pPr algn="ctr" defTabSz="685800"/>
            <a:r>
              <a:rPr lang="en-US" sz="900" b="1" dirty="0">
                <a:solidFill>
                  <a:prstClr val="black"/>
                </a:solidFill>
                <a:latin typeface="Arial "/>
                <a:cs typeface="Times New Roman" panose="02020603050405020304" pitchFamily="18" charset="0"/>
              </a:rPr>
              <a:t>Lorrie Ann- </a:t>
            </a:r>
            <a:r>
              <a:rPr lang="en-US" sz="900" dirty="0">
                <a:solidFill>
                  <a:prstClr val="black"/>
                </a:solidFill>
                <a:latin typeface="Arial "/>
                <a:cs typeface="Times New Roman" panose="02020603050405020304" pitchFamily="18" charset="0"/>
              </a:rPr>
              <a:t>Lead 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6586956" y="5859416"/>
            <a:ext cx="226524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Pwint KoKo- </a:t>
            </a:r>
            <a:r>
              <a:rPr lang="en-US" sz="900" dirty="0">
                <a:solidFill>
                  <a:prstClr val="black"/>
                </a:solidFill>
                <a:latin typeface="Arial "/>
                <a:cs typeface="Times New Roman" panose="02020603050405020304" pitchFamily="18" charset="0"/>
              </a:rPr>
              <a:t>Lead Navigator</a:t>
            </a:r>
            <a:endParaRPr lang="en-US" sz="900" dirty="0">
              <a:solidFill>
                <a:prstClr val="black"/>
              </a:solidFill>
              <a:latin typeface="Arial "/>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2266932" y="3195277"/>
            <a:ext cx="2319089" cy="353943"/>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Dail Rodriguez</a:t>
            </a:r>
          </a:p>
          <a:p>
            <a:pPr algn="ctr" defTabSz="685800">
              <a:defRPr/>
            </a:pPr>
            <a:r>
              <a:rPr lang="en-US" sz="800" b="1" dirty="0">
                <a:solidFill>
                  <a:prstClr val="black"/>
                </a:solidFill>
                <a:latin typeface="Arial "/>
                <a:cs typeface="Times New Roman" panose="02020603050405020304" pitchFamily="18" charset="0"/>
              </a:rPr>
              <a:t>Healthcare (Students last name A- R</a:t>
            </a:r>
            <a:r>
              <a:rPr lang="en-US" sz="800" b="1" dirty="0">
                <a:solidFill>
                  <a:prstClr val="black"/>
                </a:solidFill>
                <a:latin typeface="Arial "/>
                <a:cs typeface="Times New Roman" panose="02020603050405020304" pitchFamily="18" charset="0"/>
                <a:sym typeface="Wingdings" panose="05000000000000000000" pitchFamily="2" charset="2"/>
              </a:rPr>
              <a:t> ) </a:t>
            </a:r>
            <a:endParaRPr lang="en-US" sz="800" b="1" dirty="0">
              <a:solidFill>
                <a:prstClr val="black"/>
              </a:solidFill>
              <a:latin typeface="Arial "/>
              <a:cs typeface="Times New Roman" panose="02020603050405020304" pitchFamily="18" charset="0"/>
            </a:endParaRPr>
          </a:p>
        </p:txBody>
      </p:sp>
      <p:pic>
        <p:nvPicPr>
          <p:cNvPr id="20" name="Picture 19" descr="Picture of Tuyen">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4926296"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Picture of Chanry">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709853" y="1407086"/>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Picture of Adam">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970078" y="4093362"/>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Picture of Dail">
            <a:extLst>
              <a:ext uri="{FF2B5EF4-FFF2-40B4-BE49-F238E27FC236}">
                <a16:creationId xmlns:a16="http://schemas.microsoft.com/office/drawing/2014/main" id="{88F06165-92E0-4C09-8515-C40151EC7A91}"/>
              </a:ext>
            </a:extLst>
          </p:cNvPr>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2790185" y="1399660"/>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Picture of Lorrie">
            <a:extLst>
              <a:ext uri="{FF2B5EF4-FFF2-40B4-BE49-F238E27FC236}">
                <a16:creationId xmlns:a16="http://schemas.microsoft.com/office/drawing/2014/main" id="{0A0D9E37-5C5E-4A01-8D5F-4413096FF0CE}"/>
              </a:ext>
            </a:extLst>
          </p:cNvPr>
          <p:cNvPicPr/>
          <p:nvPr/>
        </p:nvPicPr>
        <p:blipFill>
          <a:blip r:embed="rId8"/>
          <a:stretch>
            <a:fillRect/>
          </a:stretch>
        </p:blipFill>
        <p:spPr>
          <a:xfrm>
            <a:off x="3886199" y="4081774"/>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Picture of Pwint">
            <a:extLst>
              <a:ext uri="{FF2B5EF4-FFF2-40B4-BE49-F238E27FC236}">
                <a16:creationId xmlns:a16="http://schemas.microsoft.com/office/drawing/2014/main" id="{39A85DB9-2020-4307-A36B-11C15FB5B2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955974" y="4044663"/>
            <a:ext cx="13716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441733" y="5859416"/>
            <a:ext cx="2428289" cy="230832"/>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Adam Meyers- </a:t>
            </a:r>
            <a:r>
              <a:rPr lang="en-US" sz="900" dirty="0">
                <a:solidFill>
                  <a:prstClr val="black"/>
                </a:solidFill>
                <a:latin typeface="Arial "/>
                <a:cs typeface="Times New Roman" panose="02020603050405020304" pitchFamily="18" charset="0"/>
              </a:rPr>
              <a:t>Lead Navigator</a:t>
            </a:r>
            <a:endParaRPr lang="en-US" sz="750" dirty="0">
              <a:solidFill>
                <a:prstClr val="black"/>
              </a:solidFill>
              <a:latin typeface="Arial "/>
              <a:ea typeface="Gulim"/>
              <a:cs typeface="Times New Roman" panose="02020603050405020304" pitchFamily="18" charset="0"/>
            </a:endParaRPr>
          </a:p>
        </p:txBody>
      </p:sp>
      <p:pic>
        <p:nvPicPr>
          <p:cNvPr id="1026" name="Picture 2" descr="Picture of Marisa">
            <a:extLst>
              <a:ext uri="{FF2B5EF4-FFF2-40B4-BE49-F238E27FC236}">
                <a16:creationId xmlns:a16="http://schemas.microsoft.com/office/drawing/2014/main" id="{3EEEDD4D-DA5B-4E03-AC76-28720FEE5C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9642" y="1399660"/>
            <a:ext cx="1421512"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CEFE558-E6D5-4644-BB85-8C079501E0A2}"/>
              </a:ext>
            </a:extLst>
          </p:cNvPr>
          <p:cNvSpPr/>
          <p:nvPr/>
        </p:nvSpPr>
        <p:spPr>
          <a:xfrm>
            <a:off x="6686254" y="3219033"/>
            <a:ext cx="2428289" cy="477054"/>
          </a:xfrm>
          <a:prstGeom prst="rect">
            <a:avLst/>
          </a:prstGeom>
        </p:spPr>
        <p:txBody>
          <a:bodyPr wrap="square">
            <a:spAutoFit/>
          </a:bodyPr>
          <a:lstStyle/>
          <a:p>
            <a:pPr algn="ctr" defTabSz="685800">
              <a:defRPr/>
            </a:pPr>
            <a:r>
              <a:rPr lang="en-US" sz="900" b="1" dirty="0">
                <a:solidFill>
                  <a:prstClr val="black"/>
                </a:solidFill>
                <a:latin typeface="Arial "/>
                <a:cs typeface="Times New Roman" panose="02020603050405020304" pitchFamily="18" charset="0"/>
              </a:rPr>
              <a:t>Marisa Mezs</a:t>
            </a:r>
          </a:p>
          <a:p>
            <a:pPr algn="ctr" defTabSz="685800">
              <a:defRPr/>
            </a:pPr>
            <a:r>
              <a:rPr lang="en-US" sz="800" b="1" dirty="0">
                <a:solidFill>
                  <a:prstClr val="black"/>
                </a:solidFill>
                <a:latin typeface="Arial "/>
                <a:cs typeface="Times New Roman" panose="02020603050405020304" pitchFamily="18" charset="0"/>
              </a:rPr>
              <a:t>Early Childhood Education, </a:t>
            </a:r>
          </a:p>
          <a:p>
            <a:pPr algn="ctr" defTabSz="685800">
              <a:defRPr/>
            </a:pPr>
            <a:r>
              <a:rPr lang="en-US" sz="800" b="1" dirty="0">
                <a:solidFill>
                  <a:prstClr val="black"/>
                </a:solidFill>
                <a:latin typeface="Arial "/>
                <a:cs typeface="Times New Roman" panose="02020603050405020304" pitchFamily="18" charset="0"/>
              </a:rPr>
              <a:t>Human Services, Bachelor Programs</a:t>
            </a:r>
            <a:endParaRPr lang="en-US" sz="800" b="1" dirty="0">
              <a:solidFill>
                <a:prstClr val="black"/>
              </a:solidFill>
              <a:latin typeface="Arial "/>
              <a:ea typeface="Gulim"/>
              <a:cs typeface="Times New Roman" panose="02020603050405020304" pitchFamily="18" charset="0"/>
            </a:endParaRPr>
          </a:p>
        </p:txBody>
      </p:sp>
      <p:pic>
        <p:nvPicPr>
          <p:cNvPr id="21" name="Picture 20">
            <a:extLst>
              <a:ext uri="{FF2B5EF4-FFF2-40B4-BE49-F238E27FC236}">
                <a16:creationId xmlns:a16="http://schemas.microsoft.com/office/drawing/2014/main" id="{DB5A841E-B0C0-47D5-92B0-C9A465F05A81}"/>
              </a:ext>
            </a:extLst>
          </p:cNvPr>
          <p:cNvPicPr>
            <a:picLocks noChangeAspect="1"/>
          </p:cNvPicPr>
          <p:nvPr/>
        </p:nvPicPr>
        <p:blipFill>
          <a:blip r:embed="rId11">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1192182" y="321960"/>
            <a:ext cx="6954650" cy="1499231"/>
          </a:xfrm>
        </p:spPr>
        <p:txBody>
          <a:bodyPr vert="horz" lIns="68580" tIns="34290" rIns="68580" bIns="34290" rtlCol="0" anchor="ctr">
            <a:noAutofit/>
          </a:bodyPr>
          <a:lstStyle/>
          <a:p>
            <a:pPr algn="ctr"/>
            <a:r>
              <a:rPr lang="en-US" sz="4000" kern="1200" dirty="0">
                <a:latin typeface="Arial "/>
              </a:rPr>
              <a:t> </a:t>
            </a:r>
            <a:r>
              <a:rPr lang="en-US" sz="4000" dirty="0">
                <a:latin typeface="Arial "/>
              </a:rPr>
              <a:t> </a:t>
            </a:r>
            <a:r>
              <a:rPr lang="en-US" sz="4000" b="1" dirty="0">
                <a:latin typeface="Arial "/>
              </a:rPr>
              <a:t>Meet Our On-Campus Community Partners</a:t>
            </a:r>
            <a:br>
              <a:rPr lang="en-US" sz="4000" dirty="0">
                <a:latin typeface="Arial "/>
              </a:rPr>
            </a:br>
            <a:endParaRPr lang="en-US" sz="4000" dirty="0">
              <a:latin typeface="Arial "/>
            </a:endParaRPr>
          </a:p>
        </p:txBody>
      </p:sp>
      <p:sp>
        <p:nvSpPr>
          <p:cNvPr id="17" name="Rectangle 16"/>
          <p:cNvSpPr/>
          <p:nvPr/>
        </p:nvSpPr>
        <p:spPr>
          <a:xfrm>
            <a:off x="6301461" y="4216411"/>
            <a:ext cx="2520707" cy="1631216"/>
          </a:xfrm>
          <a:prstGeom prst="rect">
            <a:avLst/>
          </a:prstGeom>
        </p:spPr>
        <p:txBody>
          <a:bodyPr wrap="square">
            <a:spAutoFit/>
          </a:bodyPr>
          <a:lstStyle/>
          <a:p>
            <a:pPr lvl="0"/>
            <a:r>
              <a:rPr lang="en-US" sz="1400" b="1" dirty="0">
                <a:latin typeface="Arial "/>
              </a:rPr>
              <a:t>United Way- Financial Coach: </a:t>
            </a:r>
            <a:r>
              <a:rPr lang="en-US" sz="1400" dirty="0">
                <a:latin typeface="Arial "/>
              </a:rPr>
              <a:t>Meet with Charisma to plan your financial future, focusing on budgeting, expense management, credit building, and savings strategies.</a:t>
            </a:r>
          </a:p>
        </p:txBody>
      </p:sp>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latin typeface="Arial "/>
              </a:rPr>
              <a:t>5</a:t>
            </a:fld>
            <a:endParaRPr lang="en-US">
              <a:latin typeface="Arial "/>
            </a:endParaRPr>
          </a:p>
        </p:txBody>
      </p:sp>
      <p:pic>
        <p:nvPicPr>
          <p:cNvPr id="15" name="Picture 14">
            <a:extLst>
              <a:ext uri="{FF2B5EF4-FFF2-40B4-BE49-F238E27FC236}">
                <a16:creationId xmlns:a16="http://schemas.microsoft.com/office/drawing/2014/main" id="{B06E3825-02CF-4F9B-91FC-1F2D37F979CA}"/>
              </a:ext>
            </a:extLst>
          </p:cNvPr>
          <p:cNvPicPr>
            <a:picLocks noChangeAspect="1"/>
          </p:cNvPicPr>
          <p:nvPr/>
        </p:nvPicPr>
        <p:blipFill>
          <a:blip r:embed="rId3">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pic>
        <p:nvPicPr>
          <p:cNvPr id="16" name="Picture 15">
            <a:extLst>
              <a:ext uri="{FF2B5EF4-FFF2-40B4-BE49-F238E27FC236}">
                <a16:creationId xmlns:a16="http://schemas.microsoft.com/office/drawing/2014/main" id="{492B298F-9949-4D12-85A1-8D28FEE00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2068808"/>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C61025B2-677E-4720-B50F-8F8AE119E524}"/>
              </a:ext>
            </a:extLst>
          </p:cNvPr>
          <p:cNvSpPr/>
          <p:nvPr/>
        </p:nvSpPr>
        <p:spPr>
          <a:xfrm>
            <a:off x="524578" y="4204187"/>
            <a:ext cx="2520706" cy="1600438"/>
          </a:xfrm>
          <a:prstGeom prst="rect">
            <a:avLst/>
          </a:prstGeom>
        </p:spPr>
        <p:txBody>
          <a:bodyPr wrap="square">
            <a:spAutoFit/>
          </a:bodyPr>
          <a:lstStyle/>
          <a:p>
            <a:pPr lvl="0"/>
            <a:r>
              <a:rPr lang="en-US" sz="1400" b="1" dirty="0">
                <a:latin typeface="Arial "/>
              </a:rPr>
              <a:t>Career Team: </a:t>
            </a:r>
            <a:r>
              <a:rPr lang="en-US" sz="1400" dirty="0">
                <a:latin typeface="Arial "/>
              </a:rPr>
              <a:t>Meet with Audrey for assistance with job search, employment, training resources, and connections to WIOA programs, and other resources.</a:t>
            </a:r>
          </a:p>
        </p:txBody>
      </p:sp>
      <p:sp>
        <p:nvSpPr>
          <p:cNvPr id="11" name="Rectangle 10">
            <a:extLst>
              <a:ext uri="{FF2B5EF4-FFF2-40B4-BE49-F238E27FC236}">
                <a16:creationId xmlns:a16="http://schemas.microsoft.com/office/drawing/2014/main" id="{A9F4C582-A056-42CE-8B11-7B93384E265F}"/>
              </a:ext>
            </a:extLst>
          </p:cNvPr>
          <p:cNvSpPr/>
          <p:nvPr/>
        </p:nvSpPr>
        <p:spPr>
          <a:xfrm>
            <a:off x="3248026" y="4216411"/>
            <a:ext cx="2647950" cy="1600438"/>
          </a:xfrm>
          <a:prstGeom prst="rect">
            <a:avLst/>
          </a:prstGeom>
        </p:spPr>
        <p:txBody>
          <a:bodyPr wrap="square">
            <a:spAutoFit/>
          </a:bodyPr>
          <a:lstStyle/>
          <a:p>
            <a:pPr lvl="0"/>
            <a:r>
              <a:rPr lang="en-US" sz="1400" b="1" dirty="0">
                <a:latin typeface="Arial "/>
              </a:rPr>
              <a:t>Northwest Education Access: </a:t>
            </a:r>
            <a:r>
              <a:rPr lang="en-US" sz="1400" dirty="0">
                <a:latin typeface="Arial "/>
              </a:rPr>
              <a:t>Meet with Haley to explore educational supports and connect with a </a:t>
            </a:r>
            <a:r>
              <a:rPr lang="en-US" sz="1400" dirty="0" err="1">
                <a:latin typeface="Arial "/>
              </a:rPr>
              <a:t>NWEdA</a:t>
            </a:r>
            <a:r>
              <a:rPr lang="en-US" sz="1400" dirty="0">
                <a:latin typeface="Arial "/>
              </a:rPr>
              <a:t> Advocate who can provide guidance and resources tailored to your needs.</a:t>
            </a:r>
          </a:p>
        </p:txBody>
      </p:sp>
      <p:pic>
        <p:nvPicPr>
          <p:cNvPr id="19" name="Picture 18">
            <a:extLst>
              <a:ext uri="{FF2B5EF4-FFF2-40B4-BE49-F238E27FC236}">
                <a16:creationId xmlns:a16="http://schemas.microsoft.com/office/drawing/2014/main" id="{DA2149F5-A5FE-4B31-A28F-BC4D868818C3}"/>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289"/>
                    </a14:imgEffect>
                  </a14:imgLayer>
                </a14:imgProps>
              </a:ext>
              <a:ext uri="{28A0092B-C50C-407E-A947-70E740481C1C}">
                <a14:useLocalDpi xmlns:a14="http://schemas.microsoft.com/office/drawing/2010/main" val="0"/>
              </a:ext>
            </a:extLst>
          </a:blip>
          <a:stretch>
            <a:fillRect/>
          </a:stretch>
        </p:blipFill>
        <p:spPr>
          <a:xfrm>
            <a:off x="3596053" y="1917667"/>
            <a:ext cx="1580420"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C5FE98BE-A327-4383-B525-9629E74CD374}"/>
              </a:ext>
            </a:extLst>
          </p:cNvPr>
          <p:cNvSpPr/>
          <p:nvPr/>
        </p:nvSpPr>
        <p:spPr>
          <a:xfrm>
            <a:off x="2883613" y="5846360"/>
            <a:ext cx="3012363" cy="307777"/>
          </a:xfrm>
          <a:prstGeom prst="rect">
            <a:avLst/>
          </a:prstGeom>
          <a:noFill/>
        </p:spPr>
        <p:txBody>
          <a:bodyPr wrap="none">
            <a:spAutoFit/>
          </a:bodyPr>
          <a:lstStyle/>
          <a:p>
            <a:pPr lvl="0" defTabSz="914400"/>
            <a:r>
              <a:rPr lang="en-US" sz="1400" b="1" kern="0" dirty="0">
                <a:solidFill>
                  <a:schemeClr val="accent1">
                    <a:lumMod val="75000"/>
                  </a:schemeClr>
                </a:solidFill>
                <a:latin typeface="Arial "/>
                <a:hlinkClick r:id="rId7">
                  <a:extLst>
                    <a:ext uri="{A12FA001-AC4F-418D-AE19-62706E023703}">
                      <ahyp:hlinkClr xmlns:ahyp="http://schemas.microsoft.com/office/drawing/2018/hyperlinkcolor" val="tx"/>
                    </a:ext>
                  </a:extLst>
                </a:hlinkClick>
              </a:rPr>
              <a:t>Community Partners On-Campus</a:t>
            </a:r>
            <a:endParaRPr lang="en-US" sz="1400" b="1" kern="0" dirty="0">
              <a:solidFill>
                <a:schemeClr val="accent1">
                  <a:lumMod val="75000"/>
                </a:schemeClr>
              </a:solidFill>
              <a:latin typeface="Arial "/>
            </a:endParaRPr>
          </a:p>
        </p:txBody>
      </p:sp>
      <p:pic>
        <p:nvPicPr>
          <p:cNvPr id="5" name="Picture 4">
            <a:extLst>
              <a:ext uri="{FF2B5EF4-FFF2-40B4-BE49-F238E27FC236}">
                <a16:creationId xmlns:a16="http://schemas.microsoft.com/office/drawing/2014/main" id="{6AFD1D93-7EDD-42F2-AAA4-16DD1C0AF30B}"/>
              </a:ext>
            </a:extLst>
          </p:cNvPr>
          <p:cNvPicPr>
            <a:picLocks noChangeAspect="1"/>
          </p:cNvPicPr>
          <p:nvPr/>
        </p:nvPicPr>
        <p:blipFill>
          <a:blip r:embed="rId8"/>
          <a:stretch>
            <a:fillRect/>
          </a:stretch>
        </p:blipFill>
        <p:spPr>
          <a:xfrm>
            <a:off x="635191" y="2123671"/>
            <a:ext cx="1901952" cy="1894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16514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733425" y="696296"/>
            <a:ext cx="2857500" cy="4572000"/>
          </a:xfrm>
          <a:ln>
            <a:noFill/>
          </a:ln>
        </p:spPr>
        <p:txBody>
          <a:bodyPr>
            <a:normAutofit/>
          </a:bodyPr>
          <a:lstStyle/>
          <a:p>
            <a:r>
              <a:rPr lang="en-US" b="1" dirty="0">
                <a:latin typeface="Arial Narrow" panose="020B0606020202030204" pitchFamily="34" charset="0"/>
              </a:rPr>
              <a:t>Workforce Education Grants Overview</a:t>
            </a:r>
            <a:endParaRPr lang="en-US" b="1" dirty="0">
              <a:latin typeface="Arial Narrow" panose="020B0606020202030204" pitchFamily="34" charset="0"/>
              <a:cs typeface="Calibri Light"/>
            </a:endParaRP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3713983952"/>
              </p:ext>
            </p:extLst>
          </p:nvPr>
        </p:nvGraphicFramePr>
        <p:xfrm>
          <a:off x="3761171" y="581026"/>
          <a:ext cx="5167310" cy="5139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6</a:t>
            </a:fld>
            <a:endParaRPr lang="en-US"/>
          </a:p>
        </p:txBody>
      </p:sp>
      <p:pic>
        <p:nvPicPr>
          <p:cNvPr id="13" name="Picture 12">
            <a:extLst>
              <a:ext uri="{FF2B5EF4-FFF2-40B4-BE49-F238E27FC236}">
                <a16:creationId xmlns:a16="http://schemas.microsoft.com/office/drawing/2014/main" id="{F47DE793-4753-4149-9AA0-F0CB5D1057BF}"/>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757121" y="509072"/>
            <a:ext cx="7629758" cy="1165860"/>
          </a:xfrm>
        </p:spPr>
        <p:txBody>
          <a:bodyPr vert="horz" lIns="68580" tIns="34290" rIns="68580" bIns="34290" rtlCol="0" anchor="ctr">
            <a:normAutofit/>
          </a:bodyPr>
          <a:lstStyle/>
          <a:p>
            <a:pPr algn="ctr"/>
            <a:r>
              <a:rPr lang="en-US" sz="4000" b="1" dirty="0"/>
              <a:t>WorkFirst </a:t>
            </a:r>
            <a:br>
              <a:rPr lang="en-US" sz="4000" b="1" dirty="0"/>
            </a:br>
            <a:r>
              <a:rPr lang="en-US" sz="4000" b="1" dirty="0"/>
              <a:t>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2235813168"/>
              </p:ext>
            </p:extLst>
          </p:nvPr>
        </p:nvGraphicFramePr>
        <p:xfrm>
          <a:off x="333375" y="1969509"/>
          <a:ext cx="8130540" cy="2448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202311" y="4557213"/>
            <a:ext cx="8435340" cy="1200329"/>
          </a:xfrm>
          <a:prstGeom prst="rect">
            <a:avLst/>
          </a:prstGeom>
        </p:spPr>
        <p:txBody>
          <a:bodyPr wrap="square">
            <a:spAutoFit/>
          </a:bodyPr>
          <a:lstStyle/>
          <a:p>
            <a:r>
              <a:rPr lang="en-US" sz="2400" b="1" dirty="0">
                <a:latin typeface="Arial "/>
              </a:rPr>
              <a:t>Workfirst can assist with Professional- Technical Degrees, Certificates, Specific Academic Transfer Programs, and BAS!</a:t>
            </a:r>
          </a:p>
        </p:txBody>
      </p:sp>
      <p:pic>
        <p:nvPicPr>
          <p:cNvPr id="13" name="Picture 12">
            <a:extLst>
              <a:ext uri="{FF2B5EF4-FFF2-40B4-BE49-F238E27FC236}">
                <a16:creationId xmlns:a16="http://schemas.microsoft.com/office/drawing/2014/main" id="{8FF217F0-BF3C-4C41-BF33-E254CBF5BBB2}"/>
              </a:ext>
            </a:extLst>
          </p:cNvPr>
          <p:cNvPicPr>
            <a:picLocks noChangeAspect="1"/>
          </p:cNvPicPr>
          <p:nvPr/>
        </p:nvPicPr>
        <p:blipFill>
          <a:blip r:embed="rId7">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180313" y="472185"/>
            <a:ext cx="8631096" cy="994172"/>
          </a:xfrm>
        </p:spPr>
        <p:txBody>
          <a:bodyPr vert="horz" lIns="68580" tIns="34290" rIns="68580" bIns="34290" rtlCol="0" anchor="ctr">
            <a:noAutofit/>
          </a:bodyPr>
          <a:lstStyle/>
          <a:p>
            <a:pPr algn="ctr"/>
            <a:r>
              <a:rPr lang="en-US" sz="4000" b="1" dirty="0"/>
              <a:t>Basic Food Employment &amp; Training (BFET) Eligibility Requirements</a:t>
            </a:r>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1086731663"/>
              </p:ext>
            </p:extLst>
          </p:nvPr>
        </p:nvGraphicFramePr>
        <p:xfrm>
          <a:off x="160183" y="1876468"/>
          <a:ext cx="8631095" cy="279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4704" y="5057732"/>
            <a:ext cx="8404654" cy="830997"/>
          </a:xfrm>
          <a:prstGeom prst="rect">
            <a:avLst/>
          </a:prstGeom>
        </p:spPr>
        <p:txBody>
          <a:bodyPr wrap="square">
            <a:spAutoFit/>
          </a:bodyPr>
          <a:lstStyle/>
          <a:p>
            <a:pPr algn="ctr"/>
            <a:r>
              <a:rPr lang="en-US" sz="2400" b="1" dirty="0">
                <a:latin typeface="Arial "/>
                <a:ea typeface="Calibri" panose="020F0502020204030204" pitchFamily="34" charset="0"/>
              </a:rPr>
              <a:t>BFET can assist with Professional- Technical Degrees, Certificates, and specific Academic Transfer Programs!</a:t>
            </a:r>
          </a:p>
        </p:txBody>
      </p:sp>
      <p:pic>
        <p:nvPicPr>
          <p:cNvPr id="6" name="Picture 5">
            <a:extLst>
              <a:ext uri="{FF2B5EF4-FFF2-40B4-BE49-F238E27FC236}">
                <a16:creationId xmlns:a16="http://schemas.microsoft.com/office/drawing/2014/main" id="{F9BDE0FC-C33C-496C-BAA5-C87F57F64BAC}"/>
              </a:ext>
            </a:extLst>
          </p:cNvPr>
          <p:cNvPicPr>
            <a:picLocks noChangeAspect="1"/>
          </p:cNvPicPr>
          <p:nvPr/>
        </p:nvPicPr>
        <p:blipFill>
          <a:blip r:embed="rId8">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596301" y="292866"/>
            <a:ext cx="7919049" cy="1304444"/>
          </a:xfrm>
        </p:spPr>
        <p:txBody>
          <a:bodyPr>
            <a:noAutofit/>
          </a:bodyPr>
          <a:lstStyle/>
          <a:p>
            <a:pPr algn="ctr"/>
            <a:r>
              <a:rPr lang="en-US" sz="4000" b="1" dirty="0">
                <a:cs typeface="Calibri Light"/>
              </a:rPr>
              <a:t>Worker Retraining </a:t>
            </a:r>
            <a:br>
              <a:rPr lang="en-US" sz="4000" b="1" dirty="0">
                <a:cs typeface="Calibri Light"/>
              </a:rPr>
            </a:br>
            <a:r>
              <a:rPr lang="en-US" sz="4000" b="1" dirty="0">
                <a:cs typeface="Calibri Light"/>
              </a:rPr>
              <a:t>Eligibility Requirements</a:t>
            </a:r>
          </a:p>
        </p:txBody>
      </p:sp>
      <p:grpSp>
        <p:nvGrpSpPr>
          <p:cNvPr id="5" name="Group 4">
            <a:extLst>
              <a:ext uri="{FF2B5EF4-FFF2-40B4-BE49-F238E27FC236}">
                <a16:creationId xmlns:a16="http://schemas.microsoft.com/office/drawing/2014/main" id="{64DC8129-49B6-405F-B541-A0E8EDD73528}"/>
              </a:ext>
            </a:extLst>
          </p:cNvPr>
          <p:cNvGrpSpPr/>
          <p:nvPr/>
        </p:nvGrpSpPr>
        <p:grpSpPr>
          <a:xfrm>
            <a:off x="878107" y="1720875"/>
            <a:ext cx="6319849" cy="4166481"/>
            <a:chOff x="878107" y="1720875"/>
            <a:chExt cx="6319849" cy="4166481"/>
          </a:xfrm>
        </p:grpSpPr>
        <p:sp>
          <p:nvSpPr>
            <p:cNvPr id="6" name="Oval 5">
              <a:extLst>
                <a:ext uri="{FF2B5EF4-FFF2-40B4-BE49-F238E27FC236}">
                  <a16:creationId xmlns:a16="http://schemas.microsoft.com/office/drawing/2014/main" id="{CF8E9AB6-54D7-4B15-82B9-6BFFC727A99A}"/>
                </a:ext>
              </a:extLst>
            </p:cNvPr>
            <p:cNvSpPr/>
            <p:nvPr/>
          </p:nvSpPr>
          <p:spPr>
            <a:xfrm>
              <a:off x="2068155" y="1728246"/>
              <a:ext cx="694033" cy="694033"/>
            </a:xfrm>
            <a:prstGeom prst="ellipse">
              <a:avLst/>
            </a:prstGeom>
          </p:spPr>
          <p:style>
            <a:lnRef idx="2">
              <a:schemeClr val="lt1">
                <a:hueOff val="0"/>
                <a:satOff val="0"/>
                <a:lumOff val="0"/>
                <a:alphaOff val="0"/>
              </a:schemeClr>
            </a:lnRef>
            <a:fillRef idx="1">
              <a:schemeClr val="accent4">
                <a:shade val="80000"/>
                <a:alpha val="50000"/>
                <a:hueOff val="0"/>
                <a:satOff val="0"/>
                <a:lumOff val="0"/>
                <a:alphaOff val="0"/>
              </a:schemeClr>
            </a:fillRef>
            <a:effectRef idx="0">
              <a:schemeClr val="accent4">
                <a:shade val="80000"/>
                <a:alpha val="50000"/>
                <a:hueOff val="0"/>
                <a:satOff val="0"/>
                <a:lumOff val="0"/>
                <a:alphaOff val="0"/>
              </a:schemeClr>
            </a:effectRef>
            <a:fontRef idx="minor">
              <a:schemeClr val="tx1"/>
            </a:fontRef>
          </p:style>
        </p:sp>
        <p:sp>
          <p:nvSpPr>
            <p:cNvPr id="7" name="Freeform: Shape 6">
              <a:extLst>
                <a:ext uri="{FF2B5EF4-FFF2-40B4-BE49-F238E27FC236}">
                  <a16:creationId xmlns:a16="http://schemas.microsoft.com/office/drawing/2014/main" id="{CE2DDA75-784C-4083-BF80-DFEB772FE300}"/>
                </a:ext>
              </a:extLst>
            </p:cNvPr>
            <p:cNvSpPr/>
            <p:nvPr/>
          </p:nvSpPr>
          <p:spPr>
            <a:xfrm>
              <a:off x="878107" y="1720875"/>
              <a:ext cx="6319849" cy="694033"/>
            </a:xfrm>
            <a:custGeom>
              <a:avLst/>
              <a:gdLst>
                <a:gd name="connsiteX0" fmla="*/ 0 w 6319849"/>
                <a:gd name="connsiteY0" fmla="*/ 0 h 694033"/>
                <a:gd name="connsiteX1" fmla="*/ 6319849 w 6319849"/>
                <a:gd name="connsiteY1" fmla="*/ 0 h 694033"/>
                <a:gd name="connsiteX2" fmla="*/ 6319849 w 6319849"/>
                <a:gd name="connsiteY2" fmla="*/ 694033 h 694033"/>
                <a:gd name="connsiteX3" fmla="*/ 0 w 6319849"/>
                <a:gd name="connsiteY3" fmla="*/ 694033 h 694033"/>
                <a:gd name="connsiteX4" fmla="*/ 0 w 6319849"/>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49" h="694033">
                  <a:moveTo>
                    <a:pt x="0" y="0"/>
                  </a:moveTo>
                  <a:lnTo>
                    <a:pt x="6319849" y="0"/>
                  </a:lnTo>
                  <a:lnTo>
                    <a:pt x="6319849"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		Currently Collecting Unemployment</a:t>
              </a:r>
            </a:p>
          </p:txBody>
        </p:sp>
        <p:sp>
          <p:nvSpPr>
            <p:cNvPr id="9" name="Oval 8">
              <a:extLst>
                <a:ext uri="{FF2B5EF4-FFF2-40B4-BE49-F238E27FC236}">
                  <a16:creationId xmlns:a16="http://schemas.microsoft.com/office/drawing/2014/main" id="{1985B636-2AAF-4B20-BBF6-B01460416161}"/>
                </a:ext>
              </a:extLst>
            </p:cNvPr>
            <p:cNvSpPr/>
            <p:nvPr/>
          </p:nvSpPr>
          <p:spPr>
            <a:xfrm>
              <a:off x="2104049" y="2414909"/>
              <a:ext cx="694033" cy="694033"/>
            </a:xfrm>
            <a:prstGeom prst="ellipse">
              <a:avLst/>
            </a:prstGeom>
          </p:spPr>
          <p:style>
            <a:lnRef idx="2">
              <a:schemeClr val="lt1">
                <a:hueOff val="0"/>
                <a:satOff val="0"/>
                <a:lumOff val="0"/>
                <a:alphaOff val="0"/>
              </a:schemeClr>
            </a:lnRef>
            <a:fillRef idx="1">
              <a:schemeClr val="accent4">
                <a:shade val="80000"/>
                <a:alpha val="50000"/>
                <a:hueOff val="956"/>
                <a:satOff val="0"/>
                <a:lumOff val="937"/>
                <a:alphaOff val="6000"/>
              </a:schemeClr>
            </a:fillRef>
            <a:effectRef idx="0">
              <a:schemeClr val="accent4">
                <a:shade val="80000"/>
                <a:alpha val="50000"/>
                <a:hueOff val="956"/>
                <a:satOff val="0"/>
                <a:lumOff val="937"/>
                <a:alphaOff val="6000"/>
              </a:schemeClr>
            </a:effectRef>
            <a:fontRef idx="minor">
              <a:schemeClr val="tx1"/>
            </a:fontRef>
          </p:style>
        </p:sp>
        <p:sp>
          <p:nvSpPr>
            <p:cNvPr id="10" name="Freeform: Shape 9">
              <a:extLst>
                <a:ext uri="{FF2B5EF4-FFF2-40B4-BE49-F238E27FC236}">
                  <a16:creationId xmlns:a16="http://schemas.microsoft.com/office/drawing/2014/main" id="{D4BEE702-296C-4EB2-9202-1C142D43C9F7}"/>
                </a:ext>
              </a:extLst>
            </p:cNvPr>
            <p:cNvSpPr/>
            <p:nvPr/>
          </p:nvSpPr>
          <p:spPr>
            <a:xfrm>
              <a:off x="2451065" y="238541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Collected Unemployment in the </a:t>
              </a:r>
              <a:r>
                <a:rPr lang="en-US" sz="1800" b="1" i="0" u="none" kern="1200" dirty="0">
                  <a:latin typeface="Arial "/>
                </a:rPr>
                <a:t>Last 4 Years</a:t>
              </a:r>
            </a:p>
          </p:txBody>
        </p:sp>
        <p:sp>
          <p:nvSpPr>
            <p:cNvPr id="11" name="Oval 10">
              <a:extLst>
                <a:ext uri="{FF2B5EF4-FFF2-40B4-BE49-F238E27FC236}">
                  <a16:creationId xmlns:a16="http://schemas.microsoft.com/office/drawing/2014/main" id="{97EEB4E8-8975-429D-B496-45EB92D9AD87}"/>
                </a:ext>
              </a:extLst>
            </p:cNvPr>
            <p:cNvSpPr/>
            <p:nvPr/>
          </p:nvSpPr>
          <p:spPr>
            <a:xfrm>
              <a:off x="2104049" y="3108942"/>
              <a:ext cx="694033" cy="694033"/>
            </a:xfrm>
            <a:prstGeom prst="ellipse">
              <a:avLst/>
            </a:prstGeom>
          </p:spPr>
          <p:style>
            <a:lnRef idx="2">
              <a:schemeClr val="lt1">
                <a:hueOff val="0"/>
                <a:satOff val="0"/>
                <a:lumOff val="0"/>
                <a:alphaOff val="0"/>
              </a:schemeClr>
            </a:lnRef>
            <a:fillRef idx="1">
              <a:schemeClr val="accent4">
                <a:shade val="80000"/>
                <a:alpha val="50000"/>
                <a:hueOff val="1912"/>
                <a:satOff val="0"/>
                <a:lumOff val="1873"/>
                <a:alphaOff val="12000"/>
              </a:schemeClr>
            </a:fillRef>
            <a:effectRef idx="0">
              <a:schemeClr val="accent4">
                <a:shade val="80000"/>
                <a:alpha val="50000"/>
                <a:hueOff val="1912"/>
                <a:satOff val="0"/>
                <a:lumOff val="1873"/>
                <a:alphaOff val="12000"/>
              </a:schemeClr>
            </a:effectRef>
            <a:fontRef idx="minor">
              <a:schemeClr val="tx1"/>
            </a:fontRef>
          </p:style>
        </p:sp>
        <p:sp>
          <p:nvSpPr>
            <p:cNvPr id="13" name="Oval 12">
              <a:extLst>
                <a:ext uri="{FF2B5EF4-FFF2-40B4-BE49-F238E27FC236}">
                  <a16:creationId xmlns:a16="http://schemas.microsoft.com/office/drawing/2014/main" id="{BC8CDE63-C22B-4B7D-A4D4-60D338DB06B7}"/>
                </a:ext>
              </a:extLst>
            </p:cNvPr>
            <p:cNvSpPr/>
            <p:nvPr/>
          </p:nvSpPr>
          <p:spPr>
            <a:xfrm>
              <a:off x="2104049" y="3802975"/>
              <a:ext cx="694033" cy="694033"/>
            </a:xfrm>
            <a:prstGeom prst="ellipse">
              <a:avLst/>
            </a:prstGeom>
          </p:spPr>
          <p:style>
            <a:lnRef idx="2">
              <a:schemeClr val="lt1">
                <a:hueOff val="0"/>
                <a:satOff val="0"/>
                <a:lumOff val="0"/>
                <a:alphaOff val="0"/>
              </a:schemeClr>
            </a:lnRef>
            <a:fillRef idx="1">
              <a:schemeClr val="accent4">
                <a:shade val="80000"/>
                <a:alpha val="50000"/>
                <a:hueOff val="2868"/>
                <a:satOff val="0"/>
                <a:lumOff val="2810"/>
                <a:alphaOff val="18000"/>
              </a:schemeClr>
            </a:fillRef>
            <a:effectRef idx="0">
              <a:schemeClr val="accent4">
                <a:shade val="80000"/>
                <a:alpha val="50000"/>
                <a:hueOff val="2868"/>
                <a:satOff val="0"/>
                <a:lumOff val="2810"/>
                <a:alphaOff val="18000"/>
              </a:schemeClr>
            </a:effectRef>
            <a:fontRef idx="minor">
              <a:schemeClr val="tx1"/>
            </a:fontRef>
          </p:style>
        </p:sp>
        <p:sp>
          <p:nvSpPr>
            <p:cNvPr id="14" name="Freeform: Shape 13">
              <a:extLst>
                <a:ext uri="{FF2B5EF4-FFF2-40B4-BE49-F238E27FC236}">
                  <a16:creationId xmlns:a16="http://schemas.microsoft.com/office/drawing/2014/main" id="{94B88DD8-872D-447A-A60D-0C85C159A12D}"/>
                </a:ext>
              </a:extLst>
            </p:cNvPr>
            <p:cNvSpPr/>
            <p:nvPr/>
          </p:nvSpPr>
          <p:spPr>
            <a:xfrm>
              <a:off x="2467877" y="3055716"/>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Discharged from Military Service in the Last 4 Years</a:t>
              </a:r>
            </a:p>
          </p:txBody>
        </p:sp>
        <p:sp>
          <p:nvSpPr>
            <p:cNvPr id="15" name="Oval 14">
              <a:extLst>
                <a:ext uri="{FF2B5EF4-FFF2-40B4-BE49-F238E27FC236}">
                  <a16:creationId xmlns:a16="http://schemas.microsoft.com/office/drawing/2014/main" id="{45E11EB3-164B-488D-9890-4178730C8B6D}"/>
                </a:ext>
              </a:extLst>
            </p:cNvPr>
            <p:cNvSpPr/>
            <p:nvPr/>
          </p:nvSpPr>
          <p:spPr>
            <a:xfrm>
              <a:off x="2129242" y="4480803"/>
              <a:ext cx="694033" cy="694033"/>
            </a:xfrm>
            <a:prstGeom prst="ellipse">
              <a:avLst/>
            </a:prstGeom>
          </p:spPr>
          <p:style>
            <a:lnRef idx="2">
              <a:schemeClr val="lt1">
                <a:hueOff val="0"/>
                <a:satOff val="0"/>
                <a:lumOff val="0"/>
                <a:alphaOff val="0"/>
              </a:schemeClr>
            </a:lnRef>
            <a:fillRef idx="1">
              <a:schemeClr val="accent4">
                <a:shade val="80000"/>
                <a:alpha val="50000"/>
                <a:hueOff val="3824"/>
                <a:satOff val="0"/>
                <a:lumOff val="3746"/>
                <a:alphaOff val="24000"/>
              </a:schemeClr>
            </a:fillRef>
            <a:effectRef idx="0">
              <a:schemeClr val="accent4">
                <a:shade val="80000"/>
                <a:alpha val="50000"/>
                <a:hueOff val="3824"/>
                <a:satOff val="0"/>
                <a:lumOff val="3746"/>
                <a:alphaOff val="24000"/>
              </a:schemeClr>
            </a:effectRef>
            <a:fontRef idx="minor">
              <a:schemeClr val="tx1"/>
            </a:fontRef>
          </p:style>
        </p:sp>
        <p:sp>
          <p:nvSpPr>
            <p:cNvPr id="16" name="Freeform: Shape 15">
              <a:extLst>
                <a:ext uri="{FF2B5EF4-FFF2-40B4-BE49-F238E27FC236}">
                  <a16:creationId xmlns:a16="http://schemas.microsoft.com/office/drawing/2014/main" id="{827AA99B-D53B-4866-B143-EA5AA715C981}"/>
                </a:ext>
              </a:extLst>
            </p:cNvPr>
            <p:cNvSpPr/>
            <p:nvPr/>
          </p:nvSpPr>
          <p:spPr>
            <a:xfrm>
              <a:off x="2467877" y="3824029"/>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Closed a State-licensed Business within the Last 4 Years</a:t>
              </a:r>
            </a:p>
          </p:txBody>
        </p:sp>
        <p:sp>
          <p:nvSpPr>
            <p:cNvPr id="17" name="Oval 16">
              <a:extLst>
                <a:ext uri="{FF2B5EF4-FFF2-40B4-BE49-F238E27FC236}">
                  <a16:creationId xmlns:a16="http://schemas.microsoft.com/office/drawing/2014/main" id="{EF82475C-86F4-4503-83CF-BC5DAB74C6C2}"/>
                </a:ext>
              </a:extLst>
            </p:cNvPr>
            <p:cNvSpPr/>
            <p:nvPr/>
          </p:nvSpPr>
          <p:spPr>
            <a:xfrm>
              <a:off x="2104049" y="5191041"/>
              <a:ext cx="694033" cy="694033"/>
            </a:xfrm>
            <a:prstGeom prst="ellipse">
              <a:avLst/>
            </a:prstGeom>
          </p:spPr>
          <p:style>
            <a:lnRef idx="2">
              <a:schemeClr val="lt1">
                <a:hueOff val="0"/>
                <a:satOff val="0"/>
                <a:lumOff val="0"/>
                <a:alphaOff val="0"/>
              </a:schemeClr>
            </a:lnRef>
            <a:fillRef idx="1">
              <a:schemeClr val="accent4">
                <a:shade val="80000"/>
                <a:alpha val="50000"/>
                <a:hueOff val="4780"/>
                <a:satOff val="0"/>
                <a:lumOff val="4683"/>
                <a:alphaOff val="30000"/>
              </a:schemeClr>
            </a:fillRef>
            <a:effectRef idx="0">
              <a:schemeClr val="accent4">
                <a:shade val="80000"/>
                <a:alpha val="50000"/>
                <a:hueOff val="4780"/>
                <a:satOff val="0"/>
                <a:lumOff val="4683"/>
                <a:alphaOff val="30000"/>
              </a:schemeClr>
            </a:effectRef>
            <a:fontRef idx="minor">
              <a:schemeClr val="tx1"/>
            </a:fontRef>
          </p:style>
        </p:sp>
        <p:sp>
          <p:nvSpPr>
            <p:cNvPr id="18" name="Freeform: Shape 17">
              <a:extLst>
                <a:ext uri="{FF2B5EF4-FFF2-40B4-BE49-F238E27FC236}">
                  <a16:creationId xmlns:a16="http://schemas.microsoft.com/office/drawing/2014/main" id="{DC65C4DB-62A5-48B7-B056-97BD4497226A}"/>
                </a:ext>
              </a:extLst>
            </p:cNvPr>
            <p:cNvSpPr/>
            <p:nvPr/>
          </p:nvSpPr>
          <p:spPr>
            <a:xfrm>
              <a:off x="2509831" y="4547978"/>
              <a:ext cx="4591517"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Became a Displaced Homemaker in the Last 4 Years and are Low-Income </a:t>
              </a:r>
            </a:p>
          </p:txBody>
        </p:sp>
        <p:sp>
          <p:nvSpPr>
            <p:cNvPr id="12" name="Freeform: Shape 11">
              <a:extLst>
                <a:ext uri="{FF2B5EF4-FFF2-40B4-BE49-F238E27FC236}">
                  <a16:creationId xmlns:a16="http://schemas.microsoft.com/office/drawing/2014/main" id="{97FF7D20-1BBD-416F-B0C1-4EADB9C4757F}"/>
                </a:ext>
              </a:extLst>
            </p:cNvPr>
            <p:cNvSpPr/>
            <p:nvPr/>
          </p:nvSpPr>
          <p:spPr>
            <a:xfrm>
              <a:off x="2476245" y="5193323"/>
              <a:ext cx="3702921" cy="694033"/>
            </a:xfrm>
            <a:custGeom>
              <a:avLst/>
              <a:gdLst>
                <a:gd name="connsiteX0" fmla="*/ 0 w 3702921"/>
                <a:gd name="connsiteY0" fmla="*/ 0 h 694033"/>
                <a:gd name="connsiteX1" fmla="*/ 3702921 w 3702921"/>
                <a:gd name="connsiteY1" fmla="*/ 0 h 694033"/>
                <a:gd name="connsiteX2" fmla="*/ 3702921 w 3702921"/>
                <a:gd name="connsiteY2" fmla="*/ 694033 h 694033"/>
                <a:gd name="connsiteX3" fmla="*/ 0 w 3702921"/>
                <a:gd name="connsiteY3" fmla="*/ 694033 h 694033"/>
                <a:gd name="connsiteX4" fmla="*/ 0 w 3702921"/>
                <a:gd name="connsiteY4" fmla="*/ 0 h 6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921" h="694033">
                  <a:moveTo>
                    <a:pt x="0" y="0"/>
                  </a:moveTo>
                  <a:lnTo>
                    <a:pt x="3702921" y="0"/>
                  </a:lnTo>
                  <a:lnTo>
                    <a:pt x="3702921" y="694033"/>
                  </a:lnTo>
                  <a:lnTo>
                    <a:pt x="0" y="6940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
                </a:rPr>
                <a:t>Worker in Need of Skills Upgrade</a:t>
              </a:r>
            </a:p>
          </p:txBody>
        </p:sp>
      </p:grpSp>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9</a:t>
            </a:fld>
            <a:endParaRPr lang="en-US"/>
          </a:p>
        </p:txBody>
      </p:sp>
      <p:pic>
        <p:nvPicPr>
          <p:cNvPr id="8" name="Picture 7">
            <a:extLst>
              <a:ext uri="{FF2B5EF4-FFF2-40B4-BE49-F238E27FC236}">
                <a16:creationId xmlns:a16="http://schemas.microsoft.com/office/drawing/2014/main" id="{E1E66A59-6246-496E-8B49-C62432695741}"/>
              </a:ext>
            </a:extLst>
          </p:cNvPr>
          <p:cNvPicPr>
            <a:picLocks noChangeAspect="1"/>
          </p:cNvPicPr>
          <p:nvPr/>
        </p:nvPicPr>
        <p:blipFill>
          <a:blip r:embed="rId2">
            <a:extLst>
              <a:ext uri="{28A0092B-C50C-407E-A947-70E740481C1C}">
                <a14:useLocalDpi xmlns:a14="http://schemas.microsoft.com/office/drawing/2010/main" val="0"/>
              </a:ext>
            </a:extLst>
          </a:blip>
          <a:srcRect t="71" b="71"/>
          <a:stretch/>
        </p:blipFill>
        <p:spPr>
          <a:xfrm>
            <a:off x="0" y="6176074"/>
            <a:ext cx="9144000" cy="684829"/>
          </a:xfrm>
          <a:prstGeom prst="rect">
            <a:avLst/>
          </a:prstGeom>
        </p:spPr>
      </p:pic>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e2e400-a170-4d2c-8582-8959fe68a336">
      <Terms xmlns="http://schemas.microsoft.com/office/infopath/2007/PartnerControls"/>
    </lcf76f155ced4ddcb4097134ff3c332f>
    <TaxCatchAll xmlns="a2ef937b-70ba-45b1-b476-94f53f5165a0" xsi:nil="true"/>
    <_Flow_SignoffStatus xmlns="e1e2e400-a170-4d2c-8582-8959fe68a3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f3f3710756c39c2c37f7a6848a12e8d9">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af06ff45076a94c0347fd3876e3599f4"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F1CAD6-D603-49CD-A595-6B62EE7CF7DE}">
  <ds:schemaRefs>
    <ds:schemaRef ds:uri="http://schemas.microsoft.com/sharepoint/v3/contenttype/forms"/>
  </ds:schemaRefs>
</ds:datastoreItem>
</file>

<file path=customXml/itemProps2.xml><?xml version="1.0" encoding="utf-8"?>
<ds:datastoreItem xmlns:ds="http://schemas.openxmlformats.org/officeDocument/2006/customXml" ds:itemID="{DC2ED771-D1FA-4D70-8ACB-7721FD08DDEB}">
  <ds:schemaRefs>
    <ds:schemaRef ds:uri="1e2f61ad-c30c-41fd-bfda-345ff59c3022"/>
    <ds:schemaRef ds:uri="http://schemas.microsoft.com/office/2006/documentManagement/types"/>
    <ds:schemaRef ds:uri="http://schemas.microsoft.com/office/infopath/2007/PartnerControls"/>
    <ds:schemaRef ds:uri="a2ef937b-70ba-45b1-b476-94f53f5165a0"/>
    <ds:schemaRef ds:uri="http://purl.org/dc/elements/1.1/"/>
    <ds:schemaRef ds:uri="http://schemas.microsoft.com/office/2006/metadata/properties"/>
    <ds:schemaRef ds:uri="http://www.w3.org/XML/1998/namespace"/>
    <ds:schemaRef ds:uri="e1e2e400-a170-4d2c-8582-8959fe68a336"/>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D543484-898A-465B-80B0-A97096234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3239</TotalTime>
  <Words>1339</Words>
  <Application>Microsoft Office PowerPoint</Application>
  <PresentationFormat>On-screen Show (4:3)</PresentationFormat>
  <Paragraphs>234</Paragraphs>
  <Slides>19</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Gulim</vt:lpstr>
      <vt:lpstr>Arial</vt:lpstr>
      <vt:lpstr>Arial </vt:lpstr>
      <vt:lpstr>Arial Narrow</vt:lpstr>
      <vt:lpstr>Calibri</vt:lpstr>
      <vt:lpstr>Calibri </vt:lpstr>
      <vt:lpstr>Calibri Light</vt:lpstr>
      <vt:lpstr>Corbel</vt:lpstr>
      <vt:lpstr>Segoe UI</vt:lpstr>
      <vt:lpstr>Times New Roman</vt:lpstr>
      <vt:lpstr>Wingdings</vt:lpstr>
      <vt:lpstr>Office Theme</vt:lpstr>
      <vt:lpstr>Parallax</vt:lpstr>
      <vt:lpstr>Workforce Grants &amp; Application Workshop</vt:lpstr>
      <vt:lpstr>Today’s Agenda</vt:lpstr>
      <vt:lpstr> Meet Our Team </vt:lpstr>
      <vt:lpstr>  Meet Our Navigators </vt:lpstr>
      <vt:lpstr>  Meet Our On-Campus Community Partners </vt:lpstr>
      <vt:lpstr>Workforce Education Grants Overview</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(EAG) Eligibility Requirements </vt:lpstr>
      <vt:lpstr>Workforce funds may assist with:</vt:lpstr>
      <vt:lpstr>  Workforce Education Grants  Summary of Key Points </vt:lpstr>
      <vt:lpstr>PowerPoint Presentation</vt:lpstr>
      <vt:lpstr>PowerPoint Presentation</vt:lpstr>
      <vt:lpstr>Workforce Education also Supports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Moses</dc:creator>
  <cp:lastModifiedBy>Koko, Ma Pwint</cp:lastModifiedBy>
  <cp:revision>43</cp:revision>
  <dcterms:created xsi:type="dcterms:W3CDTF">2020-09-11T06:20:17Z</dcterms:created>
  <dcterms:modified xsi:type="dcterms:W3CDTF">2026-04-23T15:21:32Z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Order">
    <vt:r8>8127500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ediaServiceImageTags">
    <vt:lpwstr/>
  </property>
</Properties>
</file>