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36"/>
  </p:notesMasterIdLst>
  <p:handoutMasterIdLst>
    <p:handoutMasterId r:id="rId37"/>
  </p:handoutMasterIdLst>
  <p:sldIdLst>
    <p:sldId id="256" r:id="rId2"/>
    <p:sldId id="290" r:id="rId3"/>
    <p:sldId id="286" r:id="rId4"/>
    <p:sldId id="265" r:id="rId5"/>
    <p:sldId id="264" r:id="rId6"/>
    <p:sldId id="280" r:id="rId7"/>
    <p:sldId id="285" r:id="rId8"/>
    <p:sldId id="282" r:id="rId9"/>
    <p:sldId id="259" r:id="rId10"/>
    <p:sldId id="261" r:id="rId11"/>
    <p:sldId id="263" r:id="rId12"/>
    <p:sldId id="266" r:id="rId13"/>
    <p:sldId id="289" r:id="rId14"/>
    <p:sldId id="267" r:id="rId15"/>
    <p:sldId id="268" r:id="rId16"/>
    <p:sldId id="273" r:id="rId17"/>
    <p:sldId id="274" r:id="rId18"/>
    <p:sldId id="269" r:id="rId19"/>
    <p:sldId id="279" r:id="rId20"/>
    <p:sldId id="270" r:id="rId21"/>
    <p:sldId id="262" r:id="rId22"/>
    <p:sldId id="283" r:id="rId23"/>
    <p:sldId id="272" r:id="rId24"/>
    <p:sldId id="291" r:id="rId25"/>
    <p:sldId id="284" r:id="rId26"/>
    <p:sldId id="287" r:id="rId27"/>
    <p:sldId id="275" r:id="rId28"/>
    <p:sldId id="292" r:id="rId29"/>
    <p:sldId id="278" r:id="rId30"/>
    <p:sldId id="288" r:id="rId31"/>
    <p:sldId id="293" r:id="rId32"/>
    <p:sldId id="276" r:id="rId33"/>
    <p:sldId id="277" r:id="rId34"/>
    <p:sldId id="28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944" autoAdjust="0"/>
  </p:normalViewPr>
  <p:slideViewPr>
    <p:cSldViewPr snapToGrid="0">
      <p:cViewPr varScale="1">
        <p:scale>
          <a:sx n="68" d="100"/>
          <a:sy n="68" d="100"/>
        </p:scale>
        <p:origin x="1262" y="67"/>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Accidental</a:t>
            </a:r>
            <a:r>
              <a:rPr lang="en-US" baseline="0" dirty="0"/>
              <a:t> Puncture/Laceration Rate </a:t>
            </a:r>
          </a:p>
          <a:p>
            <a:pPr>
              <a:defRPr/>
            </a:pPr>
            <a:r>
              <a:rPr lang="en-US" sz="1400" baseline="0" dirty="0"/>
              <a:t>Per 1,000 cases</a:t>
            </a:r>
            <a:endParaRPr lang="en-US"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Swedish Edmonds</c:v>
                </c:pt>
              </c:strCache>
            </c:strRef>
          </c:tx>
          <c:spPr>
            <a:ln w="28575" cap="rnd">
              <a:solidFill>
                <a:schemeClr val="bg2">
                  <a:lumMod val="50000"/>
                </a:schemeClr>
              </a:solidFill>
              <a:round/>
            </a:ln>
            <a:effectLst/>
          </c:spPr>
          <c:marker>
            <c:symbol val="none"/>
          </c:marker>
          <c:cat>
            <c:strRef>
              <c:f>Sheet1!$A$2:$A$13</c:f>
              <c:strCache>
                <c:ptCount val="12"/>
                <c:pt idx="0">
                  <c:v>Q1 '14</c:v>
                </c:pt>
                <c:pt idx="1">
                  <c:v>Q2 '14</c:v>
                </c:pt>
                <c:pt idx="2">
                  <c:v>Q3 '14</c:v>
                </c:pt>
                <c:pt idx="3">
                  <c:v>Q4 '14</c:v>
                </c:pt>
                <c:pt idx="4">
                  <c:v>Q1 '15</c:v>
                </c:pt>
                <c:pt idx="5">
                  <c:v>Q2 '15</c:v>
                </c:pt>
                <c:pt idx="6">
                  <c:v>Q3 '15</c:v>
                </c:pt>
                <c:pt idx="7">
                  <c:v>Q4 '15</c:v>
                </c:pt>
                <c:pt idx="8">
                  <c:v>Q1 '16</c:v>
                </c:pt>
                <c:pt idx="9">
                  <c:v>Q2 '16</c:v>
                </c:pt>
                <c:pt idx="10">
                  <c:v>Q3 '16</c:v>
                </c:pt>
                <c:pt idx="11">
                  <c:v>Q4 '16</c:v>
                </c:pt>
              </c:strCache>
            </c:strRef>
          </c:cat>
          <c:val>
            <c:numRef>
              <c:f>Sheet1!$B$2:$B$13</c:f>
              <c:numCache>
                <c:formatCode>General</c:formatCode>
                <c:ptCount val="12"/>
                <c:pt idx="0">
                  <c:v>1.83</c:v>
                </c:pt>
                <c:pt idx="1">
                  <c:v>4.62</c:v>
                </c:pt>
                <c:pt idx="2">
                  <c:v>1.1499999999999999</c:v>
                </c:pt>
                <c:pt idx="3">
                  <c:v>0.59</c:v>
                </c:pt>
                <c:pt idx="4">
                  <c:v>0</c:v>
                </c:pt>
                <c:pt idx="5">
                  <c:v>1.06</c:v>
                </c:pt>
                <c:pt idx="6">
                  <c:v>0.53</c:v>
                </c:pt>
                <c:pt idx="7">
                  <c:v>1.17</c:v>
                </c:pt>
                <c:pt idx="8">
                  <c:v>0.5</c:v>
                </c:pt>
                <c:pt idx="9">
                  <c:v>1.02</c:v>
                </c:pt>
                <c:pt idx="10">
                  <c:v>0</c:v>
                </c:pt>
                <c:pt idx="11">
                  <c:v>0</c:v>
                </c:pt>
              </c:numCache>
            </c:numRef>
          </c:val>
          <c:smooth val="0"/>
          <c:extLst>
            <c:ext xmlns:c16="http://schemas.microsoft.com/office/drawing/2014/chart" uri="{C3380CC4-5D6E-409C-BE32-E72D297353CC}">
              <c16:uniqueId val="{00000000-FFC2-4099-B9E3-F4E1282AB13C}"/>
            </c:ext>
          </c:extLst>
        </c:ser>
        <c:ser>
          <c:idx val="1"/>
          <c:order val="1"/>
          <c:tx>
            <c:strRef>
              <c:f>Sheet1!$C$1</c:f>
              <c:strCache>
                <c:ptCount val="1"/>
                <c:pt idx="0">
                  <c:v>Database Mean</c:v>
                </c:pt>
              </c:strCache>
            </c:strRef>
          </c:tx>
          <c:spPr>
            <a:ln w="28575" cap="rnd">
              <a:solidFill>
                <a:schemeClr val="tx1"/>
              </a:solidFill>
              <a:prstDash val="sysDash"/>
              <a:round/>
            </a:ln>
            <a:effectLst/>
          </c:spPr>
          <c:marker>
            <c:symbol val="none"/>
          </c:marker>
          <c:cat>
            <c:strRef>
              <c:f>Sheet1!$A$2:$A$13</c:f>
              <c:strCache>
                <c:ptCount val="12"/>
                <c:pt idx="0">
                  <c:v>Q1 '14</c:v>
                </c:pt>
                <c:pt idx="1">
                  <c:v>Q2 '14</c:v>
                </c:pt>
                <c:pt idx="2">
                  <c:v>Q3 '14</c:v>
                </c:pt>
                <c:pt idx="3">
                  <c:v>Q4 '14</c:v>
                </c:pt>
                <c:pt idx="4">
                  <c:v>Q1 '15</c:v>
                </c:pt>
                <c:pt idx="5">
                  <c:v>Q2 '15</c:v>
                </c:pt>
                <c:pt idx="6">
                  <c:v>Q3 '15</c:v>
                </c:pt>
                <c:pt idx="7">
                  <c:v>Q4 '15</c:v>
                </c:pt>
                <c:pt idx="8">
                  <c:v>Q1 '16</c:v>
                </c:pt>
                <c:pt idx="9">
                  <c:v>Q2 '16</c:v>
                </c:pt>
                <c:pt idx="10">
                  <c:v>Q3 '16</c:v>
                </c:pt>
                <c:pt idx="11">
                  <c:v>Q4 '16</c:v>
                </c:pt>
              </c:strCache>
            </c:strRef>
          </c:cat>
          <c:val>
            <c:numRef>
              <c:f>Sheet1!$C$2:$C$13</c:f>
              <c:numCache>
                <c:formatCode>General</c:formatCode>
                <c:ptCount val="12"/>
                <c:pt idx="0">
                  <c:v>0.99</c:v>
                </c:pt>
                <c:pt idx="1">
                  <c:v>0.99</c:v>
                </c:pt>
                <c:pt idx="2">
                  <c:v>0.99</c:v>
                </c:pt>
                <c:pt idx="3">
                  <c:v>0.99</c:v>
                </c:pt>
                <c:pt idx="4">
                  <c:v>0.99</c:v>
                </c:pt>
                <c:pt idx="5">
                  <c:v>0.99</c:v>
                </c:pt>
                <c:pt idx="6">
                  <c:v>0.99</c:v>
                </c:pt>
                <c:pt idx="7">
                  <c:v>0.99</c:v>
                </c:pt>
                <c:pt idx="8">
                  <c:v>0.99</c:v>
                </c:pt>
                <c:pt idx="9">
                  <c:v>0.99</c:v>
                </c:pt>
                <c:pt idx="10">
                  <c:v>0.99</c:v>
                </c:pt>
                <c:pt idx="11">
                  <c:v>0.99</c:v>
                </c:pt>
              </c:numCache>
            </c:numRef>
          </c:val>
          <c:smooth val="0"/>
          <c:extLst>
            <c:ext xmlns:c16="http://schemas.microsoft.com/office/drawing/2014/chart" uri="{C3380CC4-5D6E-409C-BE32-E72D297353CC}">
              <c16:uniqueId val="{00000001-FFC2-4099-B9E3-F4E1282AB13C}"/>
            </c:ext>
          </c:extLst>
        </c:ser>
        <c:dLbls>
          <c:showLegendKey val="0"/>
          <c:showVal val="0"/>
          <c:showCatName val="0"/>
          <c:showSerName val="0"/>
          <c:showPercent val="0"/>
          <c:showBubbleSize val="0"/>
        </c:dLbls>
        <c:smooth val="0"/>
        <c:axId val="406255640"/>
        <c:axId val="406256424"/>
      </c:lineChart>
      <c:catAx>
        <c:axId val="40625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256424"/>
        <c:crosses val="autoZero"/>
        <c:auto val="1"/>
        <c:lblAlgn val="ctr"/>
        <c:lblOffset val="100"/>
        <c:noMultiLvlLbl val="0"/>
      </c:catAx>
      <c:valAx>
        <c:axId val="406256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255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Accidental</a:t>
            </a:r>
            <a:r>
              <a:rPr lang="en-US" baseline="0" dirty="0"/>
              <a:t> Puncture/Laceration Rate </a:t>
            </a:r>
          </a:p>
          <a:p>
            <a:pPr>
              <a:defRPr/>
            </a:pPr>
            <a:r>
              <a:rPr lang="en-US" sz="1400" baseline="0" dirty="0"/>
              <a:t>Per 1,000 cases</a:t>
            </a:r>
            <a:endParaRPr lang="en-US"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Swedish Edmonds</c:v>
                </c:pt>
              </c:strCache>
            </c:strRef>
          </c:tx>
          <c:spPr>
            <a:ln w="28575" cap="rnd">
              <a:solidFill>
                <a:schemeClr val="bg2">
                  <a:lumMod val="50000"/>
                </a:schemeClr>
              </a:solidFill>
              <a:round/>
            </a:ln>
            <a:effectLst/>
          </c:spPr>
          <c:marker>
            <c:symbol val="none"/>
          </c:marker>
          <c:cat>
            <c:strRef>
              <c:f>Sheet1!$A$2:$A$13</c:f>
              <c:strCache>
                <c:ptCount val="12"/>
                <c:pt idx="0">
                  <c:v>Q1 '14</c:v>
                </c:pt>
                <c:pt idx="1">
                  <c:v>Q2 '14</c:v>
                </c:pt>
                <c:pt idx="2">
                  <c:v>Q3 '14</c:v>
                </c:pt>
                <c:pt idx="3">
                  <c:v>Q4 '14</c:v>
                </c:pt>
                <c:pt idx="4">
                  <c:v>Q1 '15</c:v>
                </c:pt>
                <c:pt idx="5">
                  <c:v>Q2 '15</c:v>
                </c:pt>
                <c:pt idx="6">
                  <c:v>Q3 '15</c:v>
                </c:pt>
                <c:pt idx="7">
                  <c:v>Q4 '15</c:v>
                </c:pt>
                <c:pt idx="8">
                  <c:v>Q1 '16</c:v>
                </c:pt>
                <c:pt idx="9">
                  <c:v>Q2 '16</c:v>
                </c:pt>
                <c:pt idx="10">
                  <c:v>Q3 '16</c:v>
                </c:pt>
                <c:pt idx="11">
                  <c:v>Q4 '16</c:v>
                </c:pt>
              </c:strCache>
            </c:strRef>
          </c:cat>
          <c:val>
            <c:numRef>
              <c:f>Sheet1!$B$2:$B$13</c:f>
              <c:numCache>
                <c:formatCode>General</c:formatCode>
                <c:ptCount val="12"/>
                <c:pt idx="0">
                  <c:v>1.83</c:v>
                </c:pt>
                <c:pt idx="1">
                  <c:v>4.62</c:v>
                </c:pt>
                <c:pt idx="2">
                  <c:v>1.1499999999999999</c:v>
                </c:pt>
                <c:pt idx="3">
                  <c:v>0.59</c:v>
                </c:pt>
                <c:pt idx="4">
                  <c:v>0</c:v>
                </c:pt>
                <c:pt idx="5">
                  <c:v>1.06</c:v>
                </c:pt>
                <c:pt idx="6">
                  <c:v>0.53</c:v>
                </c:pt>
                <c:pt idx="7">
                  <c:v>1.17</c:v>
                </c:pt>
                <c:pt idx="8">
                  <c:v>0.5</c:v>
                </c:pt>
                <c:pt idx="9">
                  <c:v>1.02</c:v>
                </c:pt>
                <c:pt idx="10">
                  <c:v>0</c:v>
                </c:pt>
                <c:pt idx="11">
                  <c:v>0</c:v>
                </c:pt>
              </c:numCache>
            </c:numRef>
          </c:val>
          <c:smooth val="0"/>
          <c:extLst>
            <c:ext xmlns:c16="http://schemas.microsoft.com/office/drawing/2014/chart" uri="{C3380CC4-5D6E-409C-BE32-E72D297353CC}">
              <c16:uniqueId val="{00000000-92A5-4170-B8C6-397DFCB70F3F}"/>
            </c:ext>
          </c:extLst>
        </c:ser>
        <c:ser>
          <c:idx val="1"/>
          <c:order val="1"/>
          <c:tx>
            <c:strRef>
              <c:f>Sheet1!$C$1</c:f>
              <c:strCache>
                <c:ptCount val="1"/>
                <c:pt idx="0">
                  <c:v>Database Mean</c:v>
                </c:pt>
              </c:strCache>
            </c:strRef>
          </c:tx>
          <c:spPr>
            <a:ln w="28575" cap="rnd">
              <a:solidFill>
                <a:schemeClr val="tx1"/>
              </a:solidFill>
              <a:prstDash val="sysDash"/>
              <a:round/>
            </a:ln>
            <a:effectLst/>
          </c:spPr>
          <c:marker>
            <c:symbol val="none"/>
          </c:marker>
          <c:cat>
            <c:strRef>
              <c:f>Sheet1!$A$2:$A$13</c:f>
              <c:strCache>
                <c:ptCount val="12"/>
                <c:pt idx="0">
                  <c:v>Q1 '14</c:v>
                </c:pt>
                <c:pt idx="1">
                  <c:v>Q2 '14</c:v>
                </c:pt>
                <c:pt idx="2">
                  <c:v>Q3 '14</c:v>
                </c:pt>
                <c:pt idx="3">
                  <c:v>Q4 '14</c:v>
                </c:pt>
                <c:pt idx="4">
                  <c:v>Q1 '15</c:v>
                </c:pt>
                <c:pt idx="5">
                  <c:v>Q2 '15</c:v>
                </c:pt>
                <c:pt idx="6">
                  <c:v>Q3 '15</c:v>
                </c:pt>
                <c:pt idx="7">
                  <c:v>Q4 '15</c:v>
                </c:pt>
                <c:pt idx="8">
                  <c:v>Q1 '16</c:v>
                </c:pt>
                <c:pt idx="9">
                  <c:v>Q2 '16</c:v>
                </c:pt>
                <c:pt idx="10">
                  <c:v>Q3 '16</c:v>
                </c:pt>
                <c:pt idx="11">
                  <c:v>Q4 '16</c:v>
                </c:pt>
              </c:strCache>
            </c:strRef>
          </c:cat>
          <c:val>
            <c:numRef>
              <c:f>Sheet1!$C$2:$C$13</c:f>
              <c:numCache>
                <c:formatCode>General</c:formatCode>
                <c:ptCount val="12"/>
                <c:pt idx="0">
                  <c:v>0.99</c:v>
                </c:pt>
                <c:pt idx="1">
                  <c:v>0.99</c:v>
                </c:pt>
                <c:pt idx="2">
                  <c:v>0.99</c:v>
                </c:pt>
                <c:pt idx="3">
                  <c:v>0.99</c:v>
                </c:pt>
                <c:pt idx="4">
                  <c:v>0.99</c:v>
                </c:pt>
                <c:pt idx="5">
                  <c:v>0.99</c:v>
                </c:pt>
                <c:pt idx="6">
                  <c:v>0.99</c:v>
                </c:pt>
                <c:pt idx="7">
                  <c:v>0.99</c:v>
                </c:pt>
                <c:pt idx="8">
                  <c:v>0.99</c:v>
                </c:pt>
                <c:pt idx="9">
                  <c:v>0.99</c:v>
                </c:pt>
                <c:pt idx="10">
                  <c:v>0.99</c:v>
                </c:pt>
                <c:pt idx="11">
                  <c:v>0.99</c:v>
                </c:pt>
              </c:numCache>
            </c:numRef>
          </c:val>
          <c:smooth val="0"/>
          <c:extLst>
            <c:ext xmlns:c16="http://schemas.microsoft.com/office/drawing/2014/chart" uri="{C3380CC4-5D6E-409C-BE32-E72D297353CC}">
              <c16:uniqueId val="{00000001-92A5-4170-B8C6-397DFCB70F3F}"/>
            </c:ext>
          </c:extLst>
        </c:ser>
        <c:dLbls>
          <c:showLegendKey val="0"/>
          <c:showVal val="0"/>
          <c:showCatName val="0"/>
          <c:showSerName val="0"/>
          <c:showPercent val="0"/>
          <c:showBubbleSize val="0"/>
        </c:dLbls>
        <c:smooth val="0"/>
        <c:axId val="443744400"/>
        <c:axId val="445435032"/>
      </c:lineChart>
      <c:catAx>
        <c:axId val="44374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435032"/>
        <c:crosses val="autoZero"/>
        <c:auto val="1"/>
        <c:lblAlgn val="ctr"/>
        <c:lblOffset val="100"/>
        <c:noMultiLvlLbl val="0"/>
      </c:catAx>
      <c:valAx>
        <c:axId val="445435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744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547C6-410C-4E4E-8EB3-65E391D05FE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AA78B6A-FF60-49C7-9DBA-1E488E3210C7}">
      <dgm:prSet phldrT="[Text]"/>
      <dgm:spPr/>
      <dgm:t>
        <a:bodyPr/>
        <a:lstStyle/>
        <a:p>
          <a:r>
            <a:rPr lang="en-US" dirty="0"/>
            <a:t>Many reasons for code changes</a:t>
          </a:r>
        </a:p>
      </dgm:t>
    </dgm:pt>
    <dgm:pt modelId="{3BA8AFD1-B1B1-41B2-B78B-E0DDDD61905F}" type="parTrans" cxnId="{293C2708-C32D-494D-9B8A-4161EB98966F}">
      <dgm:prSet/>
      <dgm:spPr/>
      <dgm:t>
        <a:bodyPr/>
        <a:lstStyle/>
        <a:p>
          <a:endParaRPr lang="en-US"/>
        </a:p>
      </dgm:t>
    </dgm:pt>
    <dgm:pt modelId="{C4162727-BF0E-4B04-9172-DEB722AAAE18}" type="sibTrans" cxnId="{293C2708-C32D-494D-9B8A-4161EB98966F}">
      <dgm:prSet/>
      <dgm:spPr/>
      <dgm:t>
        <a:bodyPr/>
        <a:lstStyle/>
        <a:p>
          <a:endParaRPr lang="en-US"/>
        </a:p>
      </dgm:t>
    </dgm:pt>
    <dgm:pt modelId="{1B753C3C-A7CA-4E69-84EA-82EE52BA4277}">
      <dgm:prSet phldrT="[Text]"/>
      <dgm:spPr/>
      <dgm:t>
        <a:bodyPr/>
        <a:lstStyle/>
        <a:p>
          <a:r>
            <a:rPr lang="en-US" dirty="0"/>
            <a:t>Data entry error</a:t>
          </a:r>
        </a:p>
      </dgm:t>
    </dgm:pt>
    <dgm:pt modelId="{CAADE2CD-DB89-4C6C-BEE0-C01D15EAE730}" type="parTrans" cxnId="{B939CCBE-658D-41F3-A262-ADB33CB5C20D}">
      <dgm:prSet/>
      <dgm:spPr/>
      <dgm:t>
        <a:bodyPr/>
        <a:lstStyle/>
        <a:p>
          <a:endParaRPr lang="en-US"/>
        </a:p>
      </dgm:t>
    </dgm:pt>
    <dgm:pt modelId="{1B7D9190-22E0-4C39-883F-1B2E02BCD764}" type="sibTrans" cxnId="{B939CCBE-658D-41F3-A262-ADB33CB5C20D}">
      <dgm:prSet/>
      <dgm:spPr/>
      <dgm:t>
        <a:bodyPr/>
        <a:lstStyle/>
        <a:p>
          <a:endParaRPr lang="en-US"/>
        </a:p>
      </dgm:t>
    </dgm:pt>
    <dgm:pt modelId="{885570EE-6756-4EA3-A739-B9F0213883D6}">
      <dgm:prSet phldrT="[Text]"/>
      <dgm:spPr/>
      <dgm:t>
        <a:bodyPr/>
        <a:lstStyle/>
        <a:p>
          <a:r>
            <a:rPr lang="en-US" dirty="0"/>
            <a:t>Opportunity for coder education</a:t>
          </a:r>
        </a:p>
      </dgm:t>
    </dgm:pt>
    <dgm:pt modelId="{6BA95603-1DBA-4F68-8FFF-372829879ABC}" type="parTrans" cxnId="{DEBC0C5D-81EE-4221-9046-D27079B4977D}">
      <dgm:prSet/>
      <dgm:spPr/>
      <dgm:t>
        <a:bodyPr/>
        <a:lstStyle/>
        <a:p>
          <a:endParaRPr lang="en-US"/>
        </a:p>
      </dgm:t>
    </dgm:pt>
    <dgm:pt modelId="{8388F0B9-503C-4613-8901-559E4FBEE3A6}" type="sibTrans" cxnId="{DEBC0C5D-81EE-4221-9046-D27079B4977D}">
      <dgm:prSet/>
      <dgm:spPr/>
      <dgm:t>
        <a:bodyPr/>
        <a:lstStyle/>
        <a:p>
          <a:endParaRPr lang="en-US"/>
        </a:p>
      </dgm:t>
    </dgm:pt>
    <dgm:pt modelId="{1693B5E1-F58A-4E55-B260-4D440A693065}">
      <dgm:prSet phldrT="[Text]"/>
      <dgm:spPr/>
      <dgm:t>
        <a:bodyPr/>
        <a:lstStyle/>
        <a:p>
          <a:r>
            <a:rPr lang="en-US" dirty="0"/>
            <a:t>All changes are made within coding guidelines</a:t>
          </a:r>
        </a:p>
      </dgm:t>
    </dgm:pt>
    <dgm:pt modelId="{97C611E4-05A1-471F-92B6-F7FBBF388BCB}" type="parTrans" cxnId="{7F16A0D0-904A-4295-B4F8-62F4F9C11CC0}">
      <dgm:prSet/>
      <dgm:spPr/>
      <dgm:t>
        <a:bodyPr/>
        <a:lstStyle/>
        <a:p>
          <a:endParaRPr lang="en-US"/>
        </a:p>
      </dgm:t>
    </dgm:pt>
    <dgm:pt modelId="{5FA83A91-5849-4820-BD96-DA9E852331E0}" type="sibTrans" cxnId="{7F16A0D0-904A-4295-B4F8-62F4F9C11CC0}">
      <dgm:prSet/>
      <dgm:spPr/>
      <dgm:t>
        <a:bodyPr/>
        <a:lstStyle/>
        <a:p>
          <a:endParaRPr lang="en-US"/>
        </a:p>
      </dgm:t>
    </dgm:pt>
    <dgm:pt modelId="{B8FD43C6-017D-41A8-8305-B5C02C09345C}">
      <dgm:prSet phldrT="[Text]"/>
      <dgm:spPr/>
      <dgm:t>
        <a:bodyPr/>
        <a:lstStyle/>
        <a:p>
          <a:r>
            <a:rPr lang="en-US" dirty="0"/>
            <a:t>The goal is accurate documentation and coding</a:t>
          </a:r>
        </a:p>
      </dgm:t>
    </dgm:pt>
    <dgm:pt modelId="{FA50B2E4-40FF-4C53-B2A3-0C7E1CC6BD75}" type="parTrans" cxnId="{1895E4F9-44B7-4E13-B147-DEDB6C53E82E}">
      <dgm:prSet/>
      <dgm:spPr/>
      <dgm:t>
        <a:bodyPr/>
        <a:lstStyle/>
        <a:p>
          <a:endParaRPr lang="en-US"/>
        </a:p>
      </dgm:t>
    </dgm:pt>
    <dgm:pt modelId="{720F16D9-0175-48D8-A1DC-43F72719F795}" type="sibTrans" cxnId="{1895E4F9-44B7-4E13-B147-DEDB6C53E82E}">
      <dgm:prSet/>
      <dgm:spPr/>
      <dgm:t>
        <a:bodyPr/>
        <a:lstStyle/>
        <a:p>
          <a:endParaRPr lang="en-US"/>
        </a:p>
      </dgm:t>
    </dgm:pt>
    <dgm:pt modelId="{B94DD086-BC1A-4CF1-B7A7-D4BC576A1487}">
      <dgm:prSet phldrT="[Text]"/>
      <dgm:spPr/>
      <dgm:t>
        <a:bodyPr/>
        <a:lstStyle/>
        <a:p>
          <a:r>
            <a:rPr lang="en-US" dirty="0"/>
            <a:t>All code change requests are approached as a collaboration with respect for the coders expertise regarding coding rules</a:t>
          </a:r>
        </a:p>
      </dgm:t>
    </dgm:pt>
    <dgm:pt modelId="{9A2121C6-92FD-4672-8413-B3EFE6EAE1C3}" type="parTrans" cxnId="{9B4D89A9-C9DD-46EC-9156-C8E764491EB5}">
      <dgm:prSet/>
      <dgm:spPr/>
      <dgm:t>
        <a:bodyPr/>
        <a:lstStyle/>
        <a:p>
          <a:endParaRPr lang="en-US"/>
        </a:p>
      </dgm:t>
    </dgm:pt>
    <dgm:pt modelId="{E8461C1A-BE9B-4778-A3BC-BF28CA5651B9}" type="sibTrans" cxnId="{9B4D89A9-C9DD-46EC-9156-C8E764491EB5}">
      <dgm:prSet/>
      <dgm:spPr/>
      <dgm:t>
        <a:bodyPr/>
        <a:lstStyle/>
        <a:p>
          <a:endParaRPr lang="en-US"/>
        </a:p>
      </dgm:t>
    </dgm:pt>
    <dgm:pt modelId="{CF378FF1-B686-48E3-BD01-24A30D50349C}">
      <dgm:prSet phldrT="[Text]"/>
      <dgm:spPr/>
      <dgm:t>
        <a:bodyPr/>
        <a:lstStyle/>
        <a:p>
          <a:r>
            <a:rPr lang="en-US" dirty="0"/>
            <a:t>Physician documentation</a:t>
          </a:r>
        </a:p>
      </dgm:t>
    </dgm:pt>
    <dgm:pt modelId="{6FB0718E-880D-4667-A713-EDFDF229734F}" type="parTrans" cxnId="{B306F4CA-52E0-40BB-A41E-B70DD3984BEA}">
      <dgm:prSet/>
      <dgm:spPr/>
      <dgm:t>
        <a:bodyPr/>
        <a:lstStyle/>
        <a:p>
          <a:endParaRPr lang="en-US"/>
        </a:p>
      </dgm:t>
    </dgm:pt>
    <dgm:pt modelId="{54251E1D-96E2-4041-80C8-B4307D6E3324}" type="sibTrans" cxnId="{B306F4CA-52E0-40BB-A41E-B70DD3984BEA}">
      <dgm:prSet/>
      <dgm:spPr/>
      <dgm:t>
        <a:bodyPr/>
        <a:lstStyle/>
        <a:p>
          <a:endParaRPr lang="en-US"/>
        </a:p>
      </dgm:t>
    </dgm:pt>
    <dgm:pt modelId="{C703345E-139C-4D12-A397-E8CAB17C7BF3}">
      <dgm:prSet phldrT="[Text]"/>
      <dgm:spPr/>
      <dgm:t>
        <a:bodyPr/>
        <a:lstStyle/>
        <a:p>
          <a:r>
            <a:rPr lang="en-US" dirty="0"/>
            <a:t>Today’s information is an overview</a:t>
          </a:r>
        </a:p>
      </dgm:t>
    </dgm:pt>
    <dgm:pt modelId="{E6B91655-A5E9-489D-8DD4-181AE7F7547E}" type="parTrans" cxnId="{58A3844E-FB58-46CC-96BD-E5C1E36E8B3B}">
      <dgm:prSet/>
      <dgm:spPr/>
      <dgm:t>
        <a:bodyPr/>
        <a:lstStyle/>
        <a:p>
          <a:endParaRPr lang="en-US"/>
        </a:p>
      </dgm:t>
    </dgm:pt>
    <dgm:pt modelId="{94108DAD-8423-4AD8-A2E6-091038797598}" type="sibTrans" cxnId="{58A3844E-FB58-46CC-96BD-E5C1E36E8B3B}">
      <dgm:prSet/>
      <dgm:spPr/>
      <dgm:t>
        <a:bodyPr/>
        <a:lstStyle/>
        <a:p>
          <a:endParaRPr lang="en-US"/>
        </a:p>
      </dgm:t>
    </dgm:pt>
    <dgm:pt modelId="{FFD4207C-C9D5-46E9-AA45-E126C8B8BD81}">
      <dgm:prSet phldrT="[Text]"/>
      <dgm:spPr/>
      <dgm:t>
        <a:bodyPr/>
        <a:lstStyle/>
        <a:p>
          <a:r>
            <a:rPr lang="en-US" dirty="0"/>
            <a:t>This information is meant to illustrate the power of correct documentation and coding</a:t>
          </a:r>
        </a:p>
      </dgm:t>
    </dgm:pt>
    <dgm:pt modelId="{8C2267A9-0B27-4E33-9986-08E02D3FA16E}" type="parTrans" cxnId="{889F9F64-F119-4FEB-8D78-A8076BCD0D26}">
      <dgm:prSet/>
      <dgm:spPr/>
      <dgm:t>
        <a:bodyPr/>
        <a:lstStyle/>
        <a:p>
          <a:endParaRPr lang="en-US"/>
        </a:p>
      </dgm:t>
    </dgm:pt>
    <dgm:pt modelId="{A3591F9A-EBC7-45FB-B37A-433EE37B0F31}" type="sibTrans" cxnId="{889F9F64-F119-4FEB-8D78-A8076BCD0D26}">
      <dgm:prSet/>
      <dgm:spPr/>
      <dgm:t>
        <a:bodyPr/>
        <a:lstStyle/>
        <a:p>
          <a:endParaRPr lang="en-US"/>
        </a:p>
      </dgm:t>
    </dgm:pt>
    <dgm:pt modelId="{52A9F5D1-A3E5-4DEB-9425-5FB2DCA286C4}">
      <dgm:prSet phldrT="[Text]"/>
      <dgm:spPr/>
      <dgm:t>
        <a:bodyPr/>
        <a:lstStyle/>
        <a:p>
          <a:r>
            <a:rPr lang="en-US" dirty="0"/>
            <a:t>Not meant to provide guidance on specific measures discussed</a:t>
          </a:r>
        </a:p>
      </dgm:t>
    </dgm:pt>
    <dgm:pt modelId="{07569885-43CC-40EF-A9D2-A57CC19A5D96}" type="parTrans" cxnId="{5FB809C7-7BE7-4596-BC0C-20D3B1475F46}">
      <dgm:prSet/>
      <dgm:spPr/>
      <dgm:t>
        <a:bodyPr/>
        <a:lstStyle/>
        <a:p>
          <a:endParaRPr lang="en-US"/>
        </a:p>
      </dgm:t>
    </dgm:pt>
    <dgm:pt modelId="{FA9AB9D5-E9F5-4036-B475-DCD13062068A}" type="sibTrans" cxnId="{5FB809C7-7BE7-4596-BC0C-20D3B1475F46}">
      <dgm:prSet/>
      <dgm:spPr/>
      <dgm:t>
        <a:bodyPr/>
        <a:lstStyle/>
        <a:p>
          <a:endParaRPr lang="en-US"/>
        </a:p>
      </dgm:t>
    </dgm:pt>
    <dgm:pt modelId="{92C3587B-8CCA-4B34-AE3D-47603CEB63D0}" type="pres">
      <dgm:prSet presAssocID="{7A6547C6-410C-4E4E-8EB3-65E391D05FE1}" presName="theList" presStyleCnt="0">
        <dgm:presLayoutVars>
          <dgm:dir/>
          <dgm:animLvl val="lvl"/>
          <dgm:resizeHandles val="exact"/>
        </dgm:presLayoutVars>
      </dgm:prSet>
      <dgm:spPr/>
    </dgm:pt>
    <dgm:pt modelId="{CE008068-F019-48E8-9A2A-B5813FA473FC}" type="pres">
      <dgm:prSet presAssocID="{4AA78B6A-FF60-49C7-9DBA-1E488E3210C7}" presName="compNode" presStyleCnt="0"/>
      <dgm:spPr/>
    </dgm:pt>
    <dgm:pt modelId="{FF2CE0B4-83B3-4621-9BE1-0EFF0E6105C4}" type="pres">
      <dgm:prSet presAssocID="{4AA78B6A-FF60-49C7-9DBA-1E488E3210C7}" presName="aNode" presStyleLbl="bgShp" presStyleIdx="0" presStyleCnt="3"/>
      <dgm:spPr/>
    </dgm:pt>
    <dgm:pt modelId="{F8C80F64-A5BA-4FC9-9A89-F51D1E321523}" type="pres">
      <dgm:prSet presAssocID="{4AA78B6A-FF60-49C7-9DBA-1E488E3210C7}" presName="textNode" presStyleLbl="bgShp" presStyleIdx="0" presStyleCnt="3"/>
      <dgm:spPr/>
    </dgm:pt>
    <dgm:pt modelId="{04D00895-7DE6-4B06-9C14-F38F74E115C4}" type="pres">
      <dgm:prSet presAssocID="{4AA78B6A-FF60-49C7-9DBA-1E488E3210C7}" presName="compChildNode" presStyleCnt="0"/>
      <dgm:spPr/>
    </dgm:pt>
    <dgm:pt modelId="{CDF5232A-A191-438F-86AA-658E21F5B895}" type="pres">
      <dgm:prSet presAssocID="{4AA78B6A-FF60-49C7-9DBA-1E488E3210C7}" presName="theInnerList" presStyleCnt="0"/>
      <dgm:spPr/>
    </dgm:pt>
    <dgm:pt modelId="{4A270CE4-5219-4B99-B389-6294A8F9312D}" type="pres">
      <dgm:prSet presAssocID="{1B753C3C-A7CA-4E69-84EA-82EE52BA4277}" presName="childNode" presStyleLbl="node1" presStyleIdx="0" presStyleCnt="7">
        <dgm:presLayoutVars>
          <dgm:bulletEnabled val="1"/>
        </dgm:presLayoutVars>
      </dgm:prSet>
      <dgm:spPr/>
    </dgm:pt>
    <dgm:pt modelId="{5AB1C0C5-423B-44BB-B302-70AE879F4BD5}" type="pres">
      <dgm:prSet presAssocID="{1B753C3C-A7CA-4E69-84EA-82EE52BA4277}" presName="aSpace2" presStyleCnt="0"/>
      <dgm:spPr/>
    </dgm:pt>
    <dgm:pt modelId="{67C263CE-5F6F-41C0-97DB-D8B80F5030DE}" type="pres">
      <dgm:prSet presAssocID="{CF378FF1-B686-48E3-BD01-24A30D50349C}" presName="childNode" presStyleLbl="node1" presStyleIdx="1" presStyleCnt="7">
        <dgm:presLayoutVars>
          <dgm:bulletEnabled val="1"/>
        </dgm:presLayoutVars>
      </dgm:prSet>
      <dgm:spPr/>
    </dgm:pt>
    <dgm:pt modelId="{E0B302B9-1262-4765-86D4-DA39064C60F9}" type="pres">
      <dgm:prSet presAssocID="{CF378FF1-B686-48E3-BD01-24A30D50349C}" presName="aSpace2" presStyleCnt="0"/>
      <dgm:spPr/>
    </dgm:pt>
    <dgm:pt modelId="{5B3496E6-6E10-42EA-BA97-8F2FD72253D8}" type="pres">
      <dgm:prSet presAssocID="{885570EE-6756-4EA3-A739-B9F0213883D6}" presName="childNode" presStyleLbl="node1" presStyleIdx="2" presStyleCnt="7">
        <dgm:presLayoutVars>
          <dgm:bulletEnabled val="1"/>
        </dgm:presLayoutVars>
      </dgm:prSet>
      <dgm:spPr/>
    </dgm:pt>
    <dgm:pt modelId="{897FE9DD-E56E-4F39-9F35-3009EA11C357}" type="pres">
      <dgm:prSet presAssocID="{4AA78B6A-FF60-49C7-9DBA-1E488E3210C7}" presName="aSpace" presStyleCnt="0"/>
      <dgm:spPr/>
    </dgm:pt>
    <dgm:pt modelId="{ACEC4D1E-4E34-4EB0-BBB9-6302833F1CCE}" type="pres">
      <dgm:prSet presAssocID="{1693B5E1-F58A-4E55-B260-4D440A693065}" presName="compNode" presStyleCnt="0"/>
      <dgm:spPr/>
    </dgm:pt>
    <dgm:pt modelId="{DCFDFB6E-9887-4F27-A4D7-8E2D0F53446B}" type="pres">
      <dgm:prSet presAssocID="{1693B5E1-F58A-4E55-B260-4D440A693065}" presName="aNode" presStyleLbl="bgShp" presStyleIdx="1" presStyleCnt="3"/>
      <dgm:spPr/>
    </dgm:pt>
    <dgm:pt modelId="{665AA9D6-1039-4971-A2D9-85881F6AF878}" type="pres">
      <dgm:prSet presAssocID="{1693B5E1-F58A-4E55-B260-4D440A693065}" presName="textNode" presStyleLbl="bgShp" presStyleIdx="1" presStyleCnt="3"/>
      <dgm:spPr/>
    </dgm:pt>
    <dgm:pt modelId="{2EFD66A2-5774-462F-9548-443CF46ACC0C}" type="pres">
      <dgm:prSet presAssocID="{1693B5E1-F58A-4E55-B260-4D440A693065}" presName="compChildNode" presStyleCnt="0"/>
      <dgm:spPr/>
    </dgm:pt>
    <dgm:pt modelId="{41F801E0-98AE-43E6-998C-B2BFED975FD6}" type="pres">
      <dgm:prSet presAssocID="{1693B5E1-F58A-4E55-B260-4D440A693065}" presName="theInnerList" presStyleCnt="0"/>
      <dgm:spPr/>
    </dgm:pt>
    <dgm:pt modelId="{2C57320B-B21A-43D4-90F4-56DF78A83964}" type="pres">
      <dgm:prSet presAssocID="{B8FD43C6-017D-41A8-8305-B5C02C09345C}" presName="childNode" presStyleLbl="node1" presStyleIdx="3" presStyleCnt="7">
        <dgm:presLayoutVars>
          <dgm:bulletEnabled val="1"/>
        </dgm:presLayoutVars>
      </dgm:prSet>
      <dgm:spPr/>
    </dgm:pt>
    <dgm:pt modelId="{E36B2A27-80C7-4A51-A278-02EBE9776A29}" type="pres">
      <dgm:prSet presAssocID="{B8FD43C6-017D-41A8-8305-B5C02C09345C}" presName="aSpace2" presStyleCnt="0"/>
      <dgm:spPr/>
    </dgm:pt>
    <dgm:pt modelId="{4BA6AC13-F7EA-40E4-B15E-74E40D4F8958}" type="pres">
      <dgm:prSet presAssocID="{B94DD086-BC1A-4CF1-B7A7-D4BC576A1487}" presName="childNode" presStyleLbl="node1" presStyleIdx="4" presStyleCnt="7">
        <dgm:presLayoutVars>
          <dgm:bulletEnabled val="1"/>
        </dgm:presLayoutVars>
      </dgm:prSet>
      <dgm:spPr/>
    </dgm:pt>
    <dgm:pt modelId="{C4C9DBB5-564B-43B6-B6F9-EAB59F3E6C31}" type="pres">
      <dgm:prSet presAssocID="{1693B5E1-F58A-4E55-B260-4D440A693065}" presName="aSpace" presStyleCnt="0"/>
      <dgm:spPr/>
    </dgm:pt>
    <dgm:pt modelId="{35F98C1D-2477-48EE-8B8B-72C70C70EEE1}" type="pres">
      <dgm:prSet presAssocID="{C703345E-139C-4D12-A397-E8CAB17C7BF3}" presName="compNode" presStyleCnt="0"/>
      <dgm:spPr/>
    </dgm:pt>
    <dgm:pt modelId="{1299C55A-BE7C-4DF9-96CD-5ADC7677724E}" type="pres">
      <dgm:prSet presAssocID="{C703345E-139C-4D12-A397-E8CAB17C7BF3}" presName="aNode" presStyleLbl="bgShp" presStyleIdx="2" presStyleCnt="3"/>
      <dgm:spPr/>
    </dgm:pt>
    <dgm:pt modelId="{6BC4F3D9-F5AA-44AE-83F3-781DB861BD3B}" type="pres">
      <dgm:prSet presAssocID="{C703345E-139C-4D12-A397-E8CAB17C7BF3}" presName="textNode" presStyleLbl="bgShp" presStyleIdx="2" presStyleCnt="3"/>
      <dgm:spPr/>
    </dgm:pt>
    <dgm:pt modelId="{35F60FC0-01AA-44E8-892B-30D5F4A86D93}" type="pres">
      <dgm:prSet presAssocID="{C703345E-139C-4D12-A397-E8CAB17C7BF3}" presName="compChildNode" presStyleCnt="0"/>
      <dgm:spPr/>
    </dgm:pt>
    <dgm:pt modelId="{4047E49C-CDCB-4982-B45D-8ED5D234993B}" type="pres">
      <dgm:prSet presAssocID="{C703345E-139C-4D12-A397-E8CAB17C7BF3}" presName="theInnerList" presStyleCnt="0"/>
      <dgm:spPr/>
    </dgm:pt>
    <dgm:pt modelId="{8577A59A-8910-419B-91A4-C1AE8F329755}" type="pres">
      <dgm:prSet presAssocID="{FFD4207C-C9D5-46E9-AA45-E126C8B8BD81}" presName="childNode" presStyleLbl="node1" presStyleIdx="5" presStyleCnt="7">
        <dgm:presLayoutVars>
          <dgm:bulletEnabled val="1"/>
        </dgm:presLayoutVars>
      </dgm:prSet>
      <dgm:spPr/>
    </dgm:pt>
    <dgm:pt modelId="{642D796A-2151-491C-9ECF-37F23D9A71C7}" type="pres">
      <dgm:prSet presAssocID="{FFD4207C-C9D5-46E9-AA45-E126C8B8BD81}" presName="aSpace2" presStyleCnt="0"/>
      <dgm:spPr/>
    </dgm:pt>
    <dgm:pt modelId="{01A84033-8061-4D99-BD9A-DE4C6387C43B}" type="pres">
      <dgm:prSet presAssocID="{52A9F5D1-A3E5-4DEB-9425-5FB2DCA286C4}" presName="childNode" presStyleLbl="node1" presStyleIdx="6" presStyleCnt="7">
        <dgm:presLayoutVars>
          <dgm:bulletEnabled val="1"/>
        </dgm:presLayoutVars>
      </dgm:prSet>
      <dgm:spPr/>
    </dgm:pt>
  </dgm:ptLst>
  <dgm:cxnLst>
    <dgm:cxn modelId="{C0C1E906-7FDF-4AB7-A8E7-5DFBA091758D}" type="presOf" srcId="{1B753C3C-A7CA-4E69-84EA-82EE52BA4277}" destId="{4A270CE4-5219-4B99-B389-6294A8F9312D}" srcOrd="0" destOrd="0" presId="urn:microsoft.com/office/officeart/2005/8/layout/lProcess2"/>
    <dgm:cxn modelId="{293C2708-C32D-494D-9B8A-4161EB98966F}" srcId="{7A6547C6-410C-4E4E-8EB3-65E391D05FE1}" destId="{4AA78B6A-FF60-49C7-9DBA-1E488E3210C7}" srcOrd="0" destOrd="0" parTransId="{3BA8AFD1-B1B1-41B2-B78B-E0DDDD61905F}" sibTransId="{C4162727-BF0E-4B04-9172-DEB722AAAE18}"/>
    <dgm:cxn modelId="{BAFF8C0B-27DE-4A13-992A-F99534B969AD}" type="presOf" srcId="{B94DD086-BC1A-4CF1-B7A7-D4BC576A1487}" destId="{4BA6AC13-F7EA-40E4-B15E-74E40D4F8958}" srcOrd="0" destOrd="0" presId="urn:microsoft.com/office/officeart/2005/8/layout/lProcess2"/>
    <dgm:cxn modelId="{2AC9CF0F-95D4-4760-A39D-63A4399DF2FC}" type="presOf" srcId="{FFD4207C-C9D5-46E9-AA45-E126C8B8BD81}" destId="{8577A59A-8910-419B-91A4-C1AE8F329755}" srcOrd="0" destOrd="0" presId="urn:microsoft.com/office/officeart/2005/8/layout/lProcess2"/>
    <dgm:cxn modelId="{373E2030-0262-45AF-B92A-99D021A0B123}" type="presOf" srcId="{C703345E-139C-4D12-A397-E8CAB17C7BF3}" destId="{6BC4F3D9-F5AA-44AE-83F3-781DB861BD3B}" srcOrd="1" destOrd="0" presId="urn:microsoft.com/office/officeart/2005/8/layout/lProcess2"/>
    <dgm:cxn modelId="{41543637-CDC7-48CA-B9BB-86BE1FB9EEA8}" type="presOf" srcId="{1693B5E1-F58A-4E55-B260-4D440A693065}" destId="{665AA9D6-1039-4971-A2D9-85881F6AF878}" srcOrd="1" destOrd="0" presId="urn:microsoft.com/office/officeart/2005/8/layout/lProcess2"/>
    <dgm:cxn modelId="{DEBC0C5D-81EE-4221-9046-D27079B4977D}" srcId="{4AA78B6A-FF60-49C7-9DBA-1E488E3210C7}" destId="{885570EE-6756-4EA3-A739-B9F0213883D6}" srcOrd="2" destOrd="0" parTransId="{6BA95603-1DBA-4F68-8FFF-372829879ABC}" sibTransId="{8388F0B9-503C-4613-8901-559E4FBEE3A6}"/>
    <dgm:cxn modelId="{889F9F64-F119-4FEB-8D78-A8076BCD0D26}" srcId="{C703345E-139C-4D12-A397-E8CAB17C7BF3}" destId="{FFD4207C-C9D5-46E9-AA45-E126C8B8BD81}" srcOrd="0" destOrd="0" parTransId="{8C2267A9-0B27-4E33-9986-08E02D3FA16E}" sibTransId="{A3591F9A-EBC7-45FB-B37A-433EE37B0F31}"/>
    <dgm:cxn modelId="{9367546C-FDEA-4706-B2BA-F722D4FCDFF8}" type="presOf" srcId="{CF378FF1-B686-48E3-BD01-24A30D50349C}" destId="{67C263CE-5F6F-41C0-97DB-D8B80F5030DE}" srcOrd="0" destOrd="0" presId="urn:microsoft.com/office/officeart/2005/8/layout/lProcess2"/>
    <dgm:cxn modelId="{58A3844E-FB58-46CC-96BD-E5C1E36E8B3B}" srcId="{7A6547C6-410C-4E4E-8EB3-65E391D05FE1}" destId="{C703345E-139C-4D12-A397-E8CAB17C7BF3}" srcOrd="2" destOrd="0" parTransId="{E6B91655-A5E9-489D-8DD4-181AE7F7547E}" sibTransId="{94108DAD-8423-4AD8-A2E6-091038797598}"/>
    <dgm:cxn modelId="{585A489E-A017-4961-AC3D-9273507F820A}" type="presOf" srcId="{885570EE-6756-4EA3-A739-B9F0213883D6}" destId="{5B3496E6-6E10-42EA-BA97-8F2FD72253D8}" srcOrd="0" destOrd="0" presId="urn:microsoft.com/office/officeart/2005/8/layout/lProcess2"/>
    <dgm:cxn modelId="{4F45FBA6-06BE-4636-934E-CED42308EE58}" type="presOf" srcId="{4AA78B6A-FF60-49C7-9DBA-1E488E3210C7}" destId="{FF2CE0B4-83B3-4621-9BE1-0EFF0E6105C4}" srcOrd="0" destOrd="0" presId="urn:microsoft.com/office/officeart/2005/8/layout/lProcess2"/>
    <dgm:cxn modelId="{9B4D89A9-C9DD-46EC-9156-C8E764491EB5}" srcId="{1693B5E1-F58A-4E55-B260-4D440A693065}" destId="{B94DD086-BC1A-4CF1-B7A7-D4BC576A1487}" srcOrd="1" destOrd="0" parTransId="{9A2121C6-92FD-4672-8413-B3EFE6EAE1C3}" sibTransId="{E8461C1A-BE9B-4778-A3BC-BF28CA5651B9}"/>
    <dgm:cxn modelId="{E1EA75BE-0C7D-4CE4-8663-AD1D3D4463E8}" type="presOf" srcId="{4AA78B6A-FF60-49C7-9DBA-1E488E3210C7}" destId="{F8C80F64-A5BA-4FC9-9A89-F51D1E321523}" srcOrd="1" destOrd="0" presId="urn:microsoft.com/office/officeart/2005/8/layout/lProcess2"/>
    <dgm:cxn modelId="{B939CCBE-658D-41F3-A262-ADB33CB5C20D}" srcId="{4AA78B6A-FF60-49C7-9DBA-1E488E3210C7}" destId="{1B753C3C-A7CA-4E69-84EA-82EE52BA4277}" srcOrd="0" destOrd="0" parTransId="{CAADE2CD-DB89-4C6C-BEE0-C01D15EAE730}" sibTransId="{1B7D9190-22E0-4C39-883F-1B2E02BCD764}"/>
    <dgm:cxn modelId="{F19CAEC2-3EA2-4A0C-8155-563F12EBBFA3}" type="presOf" srcId="{1693B5E1-F58A-4E55-B260-4D440A693065}" destId="{DCFDFB6E-9887-4F27-A4D7-8E2D0F53446B}" srcOrd="0" destOrd="0" presId="urn:microsoft.com/office/officeart/2005/8/layout/lProcess2"/>
    <dgm:cxn modelId="{5FB809C7-7BE7-4596-BC0C-20D3B1475F46}" srcId="{C703345E-139C-4D12-A397-E8CAB17C7BF3}" destId="{52A9F5D1-A3E5-4DEB-9425-5FB2DCA286C4}" srcOrd="1" destOrd="0" parTransId="{07569885-43CC-40EF-A9D2-A57CC19A5D96}" sibTransId="{FA9AB9D5-E9F5-4036-B475-DCD13062068A}"/>
    <dgm:cxn modelId="{B306F4CA-52E0-40BB-A41E-B70DD3984BEA}" srcId="{4AA78B6A-FF60-49C7-9DBA-1E488E3210C7}" destId="{CF378FF1-B686-48E3-BD01-24A30D50349C}" srcOrd="1" destOrd="0" parTransId="{6FB0718E-880D-4667-A713-EDFDF229734F}" sibTransId="{54251E1D-96E2-4041-80C8-B4307D6E3324}"/>
    <dgm:cxn modelId="{7F16A0D0-904A-4295-B4F8-62F4F9C11CC0}" srcId="{7A6547C6-410C-4E4E-8EB3-65E391D05FE1}" destId="{1693B5E1-F58A-4E55-B260-4D440A693065}" srcOrd="1" destOrd="0" parTransId="{97C611E4-05A1-471F-92B6-F7FBBF388BCB}" sibTransId="{5FA83A91-5849-4820-BD96-DA9E852331E0}"/>
    <dgm:cxn modelId="{C49CC0D9-5382-4BCC-9FE6-D56E65954488}" type="presOf" srcId="{7A6547C6-410C-4E4E-8EB3-65E391D05FE1}" destId="{92C3587B-8CCA-4B34-AE3D-47603CEB63D0}" srcOrd="0" destOrd="0" presId="urn:microsoft.com/office/officeart/2005/8/layout/lProcess2"/>
    <dgm:cxn modelId="{60D9FEE1-50FA-4C11-AD89-D73A1785E67D}" type="presOf" srcId="{C703345E-139C-4D12-A397-E8CAB17C7BF3}" destId="{1299C55A-BE7C-4DF9-96CD-5ADC7677724E}" srcOrd="0" destOrd="0" presId="urn:microsoft.com/office/officeart/2005/8/layout/lProcess2"/>
    <dgm:cxn modelId="{000897E6-5C42-4263-8E51-F8ED226C9AED}" type="presOf" srcId="{52A9F5D1-A3E5-4DEB-9425-5FB2DCA286C4}" destId="{01A84033-8061-4D99-BD9A-DE4C6387C43B}" srcOrd="0" destOrd="0" presId="urn:microsoft.com/office/officeart/2005/8/layout/lProcess2"/>
    <dgm:cxn modelId="{5858ACF6-E82D-4EB1-ADAB-10175AEAE0B1}" type="presOf" srcId="{B8FD43C6-017D-41A8-8305-B5C02C09345C}" destId="{2C57320B-B21A-43D4-90F4-56DF78A83964}" srcOrd="0" destOrd="0" presId="urn:microsoft.com/office/officeart/2005/8/layout/lProcess2"/>
    <dgm:cxn modelId="{1895E4F9-44B7-4E13-B147-DEDB6C53E82E}" srcId="{1693B5E1-F58A-4E55-B260-4D440A693065}" destId="{B8FD43C6-017D-41A8-8305-B5C02C09345C}" srcOrd="0" destOrd="0" parTransId="{FA50B2E4-40FF-4C53-B2A3-0C7E1CC6BD75}" sibTransId="{720F16D9-0175-48D8-A1DC-43F72719F795}"/>
    <dgm:cxn modelId="{5E939A34-7E6B-46CF-8321-3D9D5FB7D2BC}" type="presParOf" srcId="{92C3587B-8CCA-4B34-AE3D-47603CEB63D0}" destId="{CE008068-F019-48E8-9A2A-B5813FA473FC}" srcOrd="0" destOrd="0" presId="urn:microsoft.com/office/officeart/2005/8/layout/lProcess2"/>
    <dgm:cxn modelId="{30CDBB8E-DFAD-4A6E-A1B4-6CD6C4F9B8A7}" type="presParOf" srcId="{CE008068-F019-48E8-9A2A-B5813FA473FC}" destId="{FF2CE0B4-83B3-4621-9BE1-0EFF0E6105C4}" srcOrd="0" destOrd="0" presId="urn:microsoft.com/office/officeart/2005/8/layout/lProcess2"/>
    <dgm:cxn modelId="{CCD88B9A-0B15-4268-A671-DEC3632374E8}" type="presParOf" srcId="{CE008068-F019-48E8-9A2A-B5813FA473FC}" destId="{F8C80F64-A5BA-4FC9-9A89-F51D1E321523}" srcOrd="1" destOrd="0" presId="urn:microsoft.com/office/officeart/2005/8/layout/lProcess2"/>
    <dgm:cxn modelId="{2C69A22C-EDAE-46FC-8F56-2AD407C3FAD6}" type="presParOf" srcId="{CE008068-F019-48E8-9A2A-B5813FA473FC}" destId="{04D00895-7DE6-4B06-9C14-F38F74E115C4}" srcOrd="2" destOrd="0" presId="urn:microsoft.com/office/officeart/2005/8/layout/lProcess2"/>
    <dgm:cxn modelId="{DF946E19-2681-497C-B3BA-4D5F18B1DC62}" type="presParOf" srcId="{04D00895-7DE6-4B06-9C14-F38F74E115C4}" destId="{CDF5232A-A191-438F-86AA-658E21F5B895}" srcOrd="0" destOrd="0" presId="urn:microsoft.com/office/officeart/2005/8/layout/lProcess2"/>
    <dgm:cxn modelId="{6529596D-B3A4-411D-B29A-9A380A3EB841}" type="presParOf" srcId="{CDF5232A-A191-438F-86AA-658E21F5B895}" destId="{4A270CE4-5219-4B99-B389-6294A8F9312D}" srcOrd="0" destOrd="0" presId="urn:microsoft.com/office/officeart/2005/8/layout/lProcess2"/>
    <dgm:cxn modelId="{2B66E266-2348-446B-81B6-7DD5C67138CF}" type="presParOf" srcId="{CDF5232A-A191-438F-86AA-658E21F5B895}" destId="{5AB1C0C5-423B-44BB-B302-70AE879F4BD5}" srcOrd="1" destOrd="0" presId="urn:microsoft.com/office/officeart/2005/8/layout/lProcess2"/>
    <dgm:cxn modelId="{276E57AB-BD6C-4C13-B280-E2B9C9D3010B}" type="presParOf" srcId="{CDF5232A-A191-438F-86AA-658E21F5B895}" destId="{67C263CE-5F6F-41C0-97DB-D8B80F5030DE}" srcOrd="2" destOrd="0" presId="urn:microsoft.com/office/officeart/2005/8/layout/lProcess2"/>
    <dgm:cxn modelId="{005D97C5-5C2B-4379-92FE-F440C5C9B07A}" type="presParOf" srcId="{CDF5232A-A191-438F-86AA-658E21F5B895}" destId="{E0B302B9-1262-4765-86D4-DA39064C60F9}" srcOrd="3" destOrd="0" presId="urn:microsoft.com/office/officeart/2005/8/layout/lProcess2"/>
    <dgm:cxn modelId="{B0D1292B-1201-4284-9146-900A33884E48}" type="presParOf" srcId="{CDF5232A-A191-438F-86AA-658E21F5B895}" destId="{5B3496E6-6E10-42EA-BA97-8F2FD72253D8}" srcOrd="4" destOrd="0" presId="urn:microsoft.com/office/officeart/2005/8/layout/lProcess2"/>
    <dgm:cxn modelId="{A0011ECA-7578-401B-AB61-93DE41EDB100}" type="presParOf" srcId="{92C3587B-8CCA-4B34-AE3D-47603CEB63D0}" destId="{897FE9DD-E56E-4F39-9F35-3009EA11C357}" srcOrd="1" destOrd="0" presId="urn:microsoft.com/office/officeart/2005/8/layout/lProcess2"/>
    <dgm:cxn modelId="{9D41396E-14DD-4341-BB1F-AAE1ECC5AC2F}" type="presParOf" srcId="{92C3587B-8CCA-4B34-AE3D-47603CEB63D0}" destId="{ACEC4D1E-4E34-4EB0-BBB9-6302833F1CCE}" srcOrd="2" destOrd="0" presId="urn:microsoft.com/office/officeart/2005/8/layout/lProcess2"/>
    <dgm:cxn modelId="{C8397114-6F94-4780-8931-96735304C96C}" type="presParOf" srcId="{ACEC4D1E-4E34-4EB0-BBB9-6302833F1CCE}" destId="{DCFDFB6E-9887-4F27-A4D7-8E2D0F53446B}" srcOrd="0" destOrd="0" presId="urn:microsoft.com/office/officeart/2005/8/layout/lProcess2"/>
    <dgm:cxn modelId="{57B66320-07C3-4A37-9AA6-FB02A4EFF2C6}" type="presParOf" srcId="{ACEC4D1E-4E34-4EB0-BBB9-6302833F1CCE}" destId="{665AA9D6-1039-4971-A2D9-85881F6AF878}" srcOrd="1" destOrd="0" presId="urn:microsoft.com/office/officeart/2005/8/layout/lProcess2"/>
    <dgm:cxn modelId="{4CD891E4-AA60-41D8-9180-A802B0C49AFE}" type="presParOf" srcId="{ACEC4D1E-4E34-4EB0-BBB9-6302833F1CCE}" destId="{2EFD66A2-5774-462F-9548-443CF46ACC0C}" srcOrd="2" destOrd="0" presId="urn:microsoft.com/office/officeart/2005/8/layout/lProcess2"/>
    <dgm:cxn modelId="{BF8E9E06-3469-4659-9849-456CCE2F0B02}" type="presParOf" srcId="{2EFD66A2-5774-462F-9548-443CF46ACC0C}" destId="{41F801E0-98AE-43E6-998C-B2BFED975FD6}" srcOrd="0" destOrd="0" presId="urn:microsoft.com/office/officeart/2005/8/layout/lProcess2"/>
    <dgm:cxn modelId="{5D47C0A5-CC46-4354-B31E-E245F4BBA479}" type="presParOf" srcId="{41F801E0-98AE-43E6-998C-B2BFED975FD6}" destId="{2C57320B-B21A-43D4-90F4-56DF78A83964}" srcOrd="0" destOrd="0" presId="urn:microsoft.com/office/officeart/2005/8/layout/lProcess2"/>
    <dgm:cxn modelId="{06A7D313-852B-4EB7-8365-775A2393865C}" type="presParOf" srcId="{41F801E0-98AE-43E6-998C-B2BFED975FD6}" destId="{E36B2A27-80C7-4A51-A278-02EBE9776A29}" srcOrd="1" destOrd="0" presId="urn:microsoft.com/office/officeart/2005/8/layout/lProcess2"/>
    <dgm:cxn modelId="{0806800C-5BFF-466F-9F13-4BAEBB632D9B}" type="presParOf" srcId="{41F801E0-98AE-43E6-998C-B2BFED975FD6}" destId="{4BA6AC13-F7EA-40E4-B15E-74E40D4F8958}" srcOrd="2" destOrd="0" presId="urn:microsoft.com/office/officeart/2005/8/layout/lProcess2"/>
    <dgm:cxn modelId="{3EB3D400-515B-452A-853C-E4BD0506A8EE}" type="presParOf" srcId="{92C3587B-8CCA-4B34-AE3D-47603CEB63D0}" destId="{C4C9DBB5-564B-43B6-B6F9-EAB59F3E6C31}" srcOrd="3" destOrd="0" presId="urn:microsoft.com/office/officeart/2005/8/layout/lProcess2"/>
    <dgm:cxn modelId="{BD9812E8-A1A4-45C2-A5AE-8817F935B326}" type="presParOf" srcId="{92C3587B-8CCA-4B34-AE3D-47603CEB63D0}" destId="{35F98C1D-2477-48EE-8B8B-72C70C70EEE1}" srcOrd="4" destOrd="0" presId="urn:microsoft.com/office/officeart/2005/8/layout/lProcess2"/>
    <dgm:cxn modelId="{08D17CD6-91DC-4FE3-A52F-3892D8ECAC03}" type="presParOf" srcId="{35F98C1D-2477-48EE-8B8B-72C70C70EEE1}" destId="{1299C55A-BE7C-4DF9-96CD-5ADC7677724E}" srcOrd="0" destOrd="0" presId="urn:microsoft.com/office/officeart/2005/8/layout/lProcess2"/>
    <dgm:cxn modelId="{0D62BC1C-5918-4B72-930D-CB1094F7B91E}" type="presParOf" srcId="{35F98C1D-2477-48EE-8B8B-72C70C70EEE1}" destId="{6BC4F3D9-F5AA-44AE-83F3-781DB861BD3B}" srcOrd="1" destOrd="0" presId="urn:microsoft.com/office/officeart/2005/8/layout/lProcess2"/>
    <dgm:cxn modelId="{E1E9FC51-F2A3-4EB8-903E-E216F66CC79B}" type="presParOf" srcId="{35F98C1D-2477-48EE-8B8B-72C70C70EEE1}" destId="{35F60FC0-01AA-44E8-892B-30D5F4A86D93}" srcOrd="2" destOrd="0" presId="urn:microsoft.com/office/officeart/2005/8/layout/lProcess2"/>
    <dgm:cxn modelId="{F07ACE75-E445-4F87-83A2-8B0F9A4E94C3}" type="presParOf" srcId="{35F60FC0-01AA-44E8-892B-30D5F4A86D93}" destId="{4047E49C-CDCB-4982-B45D-8ED5D234993B}" srcOrd="0" destOrd="0" presId="urn:microsoft.com/office/officeart/2005/8/layout/lProcess2"/>
    <dgm:cxn modelId="{7B09D517-279E-4F91-9E8E-CA9C669960C3}" type="presParOf" srcId="{4047E49C-CDCB-4982-B45D-8ED5D234993B}" destId="{8577A59A-8910-419B-91A4-C1AE8F329755}" srcOrd="0" destOrd="0" presId="urn:microsoft.com/office/officeart/2005/8/layout/lProcess2"/>
    <dgm:cxn modelId="{6D69FCFA-FC79-4C05-9396-857B1FAA456A}" type="presParOf" srcId="{4047E49C-CDCB-4982-B45D-8ED5D234993B}" destId="{642D796A-2151-491C-9ECF-37F23D9A71C7}" srcOrd="1" destOrd="0" presId="urn:microsoft.com/office/officeart/2005/8/layout/lProcess2"/>
    <dgm:cxn modelId="{35FEE09E-1919-4F38-BEC7-80589918CD90}" type="presParOf" srcId="{4047E49C-CDCB-4982-B45D-8ED5D234993B}" destId="{01A84033-8061-4D99-BD9A-DE4C6387C43B}"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233152-E3A8-42CE-A581-47508EFDAAC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B4DFAB7-C5FA-4E24-90AA-5D216D37FF3C}">
      <dgm:prSet phldrT="[Text]"/>
      <dgm:spPr/>
      <dgm:t>
        <a:bodyPr/>
        <a:lstStyle/>
        <a:p>
          <a:r>
            <a:rPr lang="en-US" dirty="0"/>
            <a:t>Financial benefit</a:t>
          </a:r>
        </a:p>
      </dgm:t>
    </dgm:pt>
    <dgm:pt modelId="{83349EDD-2D0F-4249-9AB1-C8F26AD330A1}" type="parTrans" cxnId="{F461C215-5427-41F8-BD93-91A21844C00A}">
      <dgm:prSet/>
      <dgm:spPr/>
      <dgm:t>
        <a:bodyPr/>
        <a:lstStyle/>
        <a:p>
          <a:endParaRPr lang="en-US"/>
        </a:p>
      </dgm:t>
    </dgm:pt>
    <dgm:pt modelId="{3A67EF5E-EFA8-408E-BC0E-64CC636B1A5D}" type="sibTrans" cxnId="{F461C215-5427-41F8-BD93-91A21844C00A}">
      <dgm:prSet/>
      <dgm:spPr/>
      <dgm:t>
        <a:bodyPr/>
        <a:lstStyle/>
        <a:p>
          <a:endParaRPr lang="en-US"/>
        </a:p>
      </dgm:t>
    </dgm:pt>
    <dgm:pt modelId="{79761D39-9BFD-4668-893C-14B8C32C0A9C}">
      <dgm:prSet phldrT="[Text]"/>
      <dgm:spPr/>
      <dgm:t>
        <a:bodyPr/>
        <a:lstStyle/>
        <a:p>
          <a:r>
            <a:rPr lang="en-US" dirty="0"/>
            <a:t>Improved public profile</a:t>
          </a:r>
        </a:p>
      </dgm:t>
    </dgm:pt>
    <dgm:pt modelId="{09C3DCC6-C3FC-4A0C-91A1-7BEB00CB9075}" type="parTrans" cxnId="{821A5468-F44F-4D3F-8E53-85A2FD9510D3}">
      <dgm:prSet/>
      <dgm:spPr/>
      <dgm:t>
        <a:bodyPr/>
        <a:lstStyle/>
        <a:p>
          <a:endParaRPr lang="en-US"/>
        </a:p>
      </dgm:t>
    </dgm:pt>
    <dgm:pt modelId="{B99276C8-45CF-4210-A3E0-70A91A31BC7A}" type="sibTrans" cxnId="{821A5468-F44F-4D3F-8E53-85A2FD9510D3}">
      <dgm:prSet/>
      <dgm:spPr/>
      <dgm:t>
        <a:bodyPr/>
        <a:lstStyle/>
        <a:p>
          <a:endParaRPr lang="en-US"/>
        </a:p>
      </dgm:t>
    </dgm:pt>
    <dgm:pt modelId="{41A00751-148F-44ED-BB49-48B9907CEECB}">
      <dgm:prSet phldrT="[Text]"/>
      <dgm:spPr/>
      <dgm:t>
        <a:bodyPr/>
        <a:lstStyle/>
        <a:p>
          <a:r>
            <a:rPr lang="en-US" dirty="0"/>
            <a:t>Increased trust in the metrics</a:t>
          </a:r>
        </a:p>
      </dgm:t>
    </dgm:pt>
    <dgm:pt modelId="{B53F389A-1984-4A4C-83D8-4C5B4839B7FF}" type="parTrans" cxnId="{DA7A2F18-A6D8-4674-A335-A2C198392709}">
      <dgm:prSet/>
      <dgm:spPr/>
      <dgm:t>
        <a:bodyPr/>
        <a:lstStyle/>
        <a:p>
          <a:endParaRPr lang="en-US"/>
        </a:p>
      </dgm:t>
    </dgm:pt>
    <dgm:pt modelId="{0A7CA399-1CB6-4BC5-BBD8-3EB7A7A06DF8}" type="sibTrans" cxnId="{DA7A2F18-A6D8-4674-A335-A2C198392709}">
      <dgm:prSet/>
      <dgm:spPr/>
      <dgm:t>
        <a:bodyPr/>
        <a:lstStyle/>
        <a:p>
          <a:endParaRPr lang="en-US"/>
        </a:p>
      </dgm:t>
    </dgm:pt>
    <dgm:pt modelId="{35287469-A92F-4EC4-B4E4-F4F15A670EFC}">
      <dgm:prSet phldrT="[Text]"/>
      <dgm:spPr/>
      <dgm:t>
        <a:bodyPr/>
        <a:lstStyle/>
        <a:p>
          <a:r>
            <a:rPr lang="en-US" dirty="0"/>
            <a:t>Ability for leadership to truly evaluate and address quality</a:t>
          </a:r>
        </a:p>
      </dgm:t>
    </dgm:pt>
    <dgm:pt modelId="{328CE777-287B-413A-A8E3-81D977BB27F0}" type="parTrans" cxnId="{EE1AF56D-3F26-4911-8DA1-337E8E7CD922}">
      <dgm:prSet/>
      <dgm:spPr/>
      <dgm:t>
        <a:bodyPr/>
        <a:lstStyle/>
        <a:p>
          <a:endParaRPr lang="en-US"/>
        </a:p>
      </dgm:t>
    </dgm:pt>
    <dgm:pt modelId="{F972504D-DD19-45F2-B6B4-FA971290CC08}" type="sibTrans" cxnId="{EE1AF56D-3F26-4911-8DA1-337E8E7CD922}">
      <dgm:prSet/>
      <dgm:spPr/>
      <dgm:t>
        <a:bodyPr/>
        <a:lstStyle/>
        <a:p>
          <a:endParaRPr lang="en-US"/>
        </a:p>
      </dgm:t>
    </dgm:pt>
    <dgm:pt modelId="{90424F8D-F5A9-4156-B476-5A69D872F6E6}" type="pres">
      <dgm:prSet presAssocID="{4E233152-E3A8-42CE-A581-47508EFDAAC4}" presName="Name0" presStyleCnt="0">
        <dgm:presLayoutVars>
          <dgm:chMax val="7"/>
          <dgm:chPref val="7"/>
          <dgm:dir/>
        </dgm:presLayoutVars>
      </dgm:prSet>
      <dgm:spPr/>
    </dgm:pt>
    <dgm:pt modelId="{891BDBE0-AC3F-4AFC-BE59-87C5F7C39EC1}" type="pres">
      <dgm:prSet presAssocID="{4E233152-E3A8-42CE-A581-47508EFDAAC4}" presName="Name1" presStyleCnt="0"/>
      <dgm:spPr/>
    </dgm:pt>
    <dgm:pt modelId="{99C87191-55C8-48C0-8DA6-104A288864C8}" type="pres">
      <dgm:prSet presAssocID="{4E233152-E3A8-42CE-A581-47508EFDAAC4}" presName="cycle" presStyleCnt="0"/>
      <dgm:spPr/>
    </dgm:pt>
    <dgm:pt modelId="{7AD659F4-3EEA-458A-AACF-623F734C1A01}" type="pres">
      <dgm:prSet presAssocID="{4E233152-E3A8-42CE-A581-47508EFDAAC4}" presName="srcNode" presStyleLbl="node1" presStyleIdx="0" presStyleCnt="4"/>
      <dgm:spPr/>
    </dgm:pt>
    <dgm:pt modelId="{D512A5E3-ADC8-43EB-86B8-E652EB70B58D}" type="pres">
      <dgm:prSet presAssocID="{4E233152-E3A8-42CE-A581-47508EFDAAC4}" presName="conn" presStyleLbl="parChTrans1D2" presStyleIdx="0" presStyleCnt="1"/>
      <dgm:spPr/>
    </dgm:pt>
    <dgm:pt modelId="{194F9A90-39C9-4C05-B63A-35C552DF3B8D}" type="pres">
      <dgm:prSet presAssocID="{4E233152-E3A8-42CE-A581-47508EFDAAC4}" presName="extraNode" presStyleLbl="node1" presStyleIdx="0" presStyleCnt="4"/>
      <dgm:spPr/>
    </dgm:pt>
    <dgm:pt modelId="{50271338-9A12-4D8B-9CB3-027CB5FB77F8}" type="pres">
      <dgm:prSet presAssocID="{4E233152-E3A8-42CE-A581-47508EFDAAC4}" presName="dstNode" presStyleLbl="node1" presStyleIdx="0" presStyleCnt="4"/>
      <dgm:spPr/>
    </dgm:pt>
    <dgm:pt modelId="{8C5DD23D-A856-498A-9B69-1053A8E3F7D7}" type="pres">
      <dgm:prSet presAssocID="{BB4DFAB7-C5FA-4E24-90AA-5D216D37FF3C}" presName="text_1" presStyleLbl="node1" presStyleIdx="0" presStyleCnt="4">
        <dgm:presLayoutVars>
          <dgm:bulletEnabled val="1"/>
        </dgm:presLayoutVars>
      </dgm:prSet>
      <dgm:spPr/>
    </dgm:pt>
    <dgm:pt modelId="{DD1F9F34-5F75-4B7D-8CE9-2B193A7F79EE}" type="pres">
      <dgm:prSet presAssocID="{BB4DFAB7-C5FA-4E24-90AA-5D216D37FF3C}" presName="accent_1" presStyleCnt="0"/>
      <dgm:spPr/>
    </dgm:pt>
    <dgm:pt modelId="{07FC8571-A3C1-48FC-97C4-7B0076A55B2B}" type="pres">
      <dgm:prSet presAssocID="{BB4DFAB7-C5FA-4E24-90AA-5D216D37FF3C}" presName="accentRepeatNode" presStyleLbl="solidFgAcc1" presStyleIdx="0" presStyleCnt="4"/>
      <dgm:spPr/>
    </dgm:pt>
    <dgm:pt modelId="{18B79B09-FD24-4A81-94DC-C89F0B166927}" type="pres">
      <dgm:prSet presAssocID="{79761D39-9BFD-4668-893C-14B8C32C0A9C}" presName="text_2" presStyleLbl="node1" presStyleIdx="1" presStyleCnt="4">
        <dgm:presLayoutVars>
          <dgm:bulletEnabled val="1"/>
        </dgm:presLayoutVars>
      </dgm:prSet>
      <dgm:spPr/>
    </dgm:pt>
    <dgm:pt modelId="{6C6F93BA-FC19-432D-82D0-7E4CFB4DF6CF}" type="pres">
      <dgm:prSet presAssocID="{79761D39-9BFD-4668-893C-14B8C32C0A9C}" presName="accent_2" presStyleCnt="0"/>
      <dgm:spPr/>
    </dgm:pt>
    <dgm:pt modelId="{4453E868-FCBD-4F42-A1CD-F44F250492CA}" type="pres">
      <dgm:prSet presAssocID="{79761D39-9BFD-4668-893C-14B8C32C0A9C}" presName="accentRepeatNode" presStyleLbl="solidFgAcc1" presStyleIdx="1" presStyleCnt="4"/>
      <dgm:spPr/>
    </dgm:pt>
    <dgm:pt modelId="{CAB7C283-F79F-4B31-9154-030717192A74}" type="pres">
      <dgm:prSet presAssocID="{41A00751-148F-44ED-BB49-48B9907CEECB}" presName="text_3" presStyleLbl="node1" presStyleIdx="2" presStyleCnt="4">
        <dgm:presLayoutVars>
          <dgm:bulletEnabled val="1"/>
        </dgm:presLayoutVars>
      </dgm:prSet>
      <dgm:spPr/>
    </dgm:pt>
    <dgm:pt modelId="{308B401C-8B33-4BF3-A84C-96DB7192C419}" type="pres">
      <dgm:prSet presAssocID="{41A00751-148F-44ED-BB49-48B9907CEECB}" presName="accent_3" presStyleCnt="0"/>
      <dgm:spPr/>
    </dgm:pt>
    <dgm:pt modelId="{C31C547D-2344-4BF8-9E0A-22560334D65F}" type="pres">
      <dgm:prSet presAssocID="{41A00751-148F-44ED-BB49-48B9907CEECB}" presName="accentRepeatNode" presStyleLbl="solidFgAcc1" presStyleIdx="2" presStyleCnt="4"/>
      <dgm:spPr/>
    </dgm:pt>
    <dgm:pt modelId="{C16CB48B-132D-4F54-ADB9-2C43F267AEAA}" type="pres">
      <dgm:prSet presAssocID="{35287469-A92F-4EC4-B4E4-F4F15A670EFC}" presName="text_4" presStyleLbl="node1" presStyleIdx="3" presStyleCnt="4">
        <dgm:presLayoutVars>
          <dgm:bulletEnabled val="1"/>
        </dgm:presLayoutVars>
      </dgm:prSet>
      <dgm:spPr/>
    </dgm:pt>
    <dgm:pt modelId="{A8AE8E62-FAE2-4161-92D8-CF0E8830BEFF}" type="pres">
      <dgm:prSet presAssocID="{35287469-A92F-4EC4-B4E4-F4F15A670EFC}" presName="accent_4" presStyleCnt="0"/>
      <dgm:spPr/>
    </dgm:pt>
    <dgm:pt modelId="{908C0208-A385-4B1F-BC65-5C70F2F67727}" type="pres">
      <dgm:prSet presAssocID="{35287469-A92F-4EC4-B4E4-F4F15A670EFC}" presName="accentRepeatNode" presStyleLbl="solidFgAcc1" presStyleIdx="3" presStyleCnt="4"/>
      <dgm:spPr/>
    </dgm:pt>
  </dgm:ptLst>
  <dgm:cxnLst>
    <dgm:cxn modelId="{F461C215-5427-41F8-BD93-91A21844C00A}" srcId="{4E233152-E3A8-42CE-A581-47508EFDAAC4}" destId="{BB4DFAB7-C5FA-4E24-90AA-5D216D37FF3C}" srcOrd="0" destOrd="0" parTransId="{83349EDD-2D0F-4249-9AB1-C8F26AD330A1}" sibTransId="{3A67EF5E-EFA8-408E-BC0E-64CC636B1A5D}"/>
    <dgm:cxn modelId="{DA7A2F18-A6D8-4674-A335-A2C198392709}" srcId="{4E233152-E3A8-42CE-A581-47508EFDAAC4}" destId="{41A00751-148F-44ED-BB49-48B9907CEECB}" srcOrd="2" destOrd="0" parTransId="{B53F389A-1984-4A4C-83D8-4C5B4839B7FF}" sibTransId="{0A7CA399-1CB6-4BC5-BBD8-3EB7A7A06DF8}"/>
    <dgm:cxn modelId="{0FC2C22D-8CE8-4D19-BC1A-3EE48E831ECB}" type="presOf" srcId="{3A67EF5E-EFA8-408E-BC0E-64CC636B1A5D}" destId="{D512A5E3-ADC8-43EB-86B8-E652EB70B58D}" srcOrd="0" destOrd="0" presId="urn:microsoft.com/office/officeart/2008/layout/VerticalCurvedList"/>
    <dgm:cxn modelId="{C2FEAE3A-AED9-4AAD-BCCE-253ECA1A3F63}" type="presOf" srcId="{35287469-A92F-4EC4-B4E4-F4F15A670EFC}" destId="{C16CB48B-132D-4F54-ADB9-2C43F267AEAA}" srcOrd="0" destOrd="0" presId="urn:microsoft.com/office/officeart/2008/layout/VerticalCurvedList"/>
    <dgm:cxn modelId="{821A5468-F44F-4D3F-8E53-85A2FD9510D3}" srcId="{4E233152-E3A8-42CE-A581-47508EFDAAC4}" destId="{79761D39-9BFD-4668-893C-14B8C32C0A9C}" srcOrd="1" destOrd="0" parTransId="{09C3DCC6-C3FC-4A0C-91A1-7BEB00CB9075}" sibTransId="{B99276C8-45CF-4210-A3E0-70A91A31BC7A}"/>
    <dgm:cxn modelId="{EE1AF56D-3F26-4911-8DA1-337E8E7CD922}" srcId="{4E233152-E3A8-42CE-A581-47508EFDAAC4}" destId="{35287469-A92F-4EC4-B4E4-F4F15A670EFC}" srcOrd="3" destOrd="0" parTransId="{328CE777-287B-413A-A8E3-81D977BB27F0}" sibTransId="{F972504D-DD19-45F2-B6B4-FA971290CC08}"/>
    <dgm:cxn modelId="{B131104F-1371-4EC9-A2F3-3F95DAFCD111}" type="presOf" srcId="{41A00751-148F-44ED-BB49-48B9907CEECB}" destId="{CAB7C283-F79F-4B31-9154-030717192A74}" srcOrd="0" destOrd="0" presId="urn:microsoft.com/office/officeart/2008/layout/VerticalCurvedList"/>
    <dgm:cxn modelId="{2401137F-7384-4BBA-9483-189D2FF5EF8E}" type="presOf" srcId="{79761D39-9BFD-4668-893C-14B8C32C0A9C}" destId="{18B79B09-FD24-4A81-94DC-C89F0B166927}" srcOrd="0" destOrd="0" presId="urn:microsoft.com/office/officeart/2008/layout/VerticalCurvedList"/>
    <dgm:cxn modelId="{1081678C-BFEC-4AE6-AB88-A08757C3A1D5}" type="presOf" srcId="{4E233152-E3A8-42CE-A581-47508EFDAAC4}" destId="{90424F8D-F5A9-4156-B476-5A69D872F6E6}" srcOrd="0" destOrd="0" presId="urn:microsoft.com/office/officeart/2008/layout/VerticalCurvedList"/>
    <dgm:cxn modelId="{B05215AC-2340-45E7-83AF-89C2B281805E}" type="presOf" srcId="{BB4DFAB7-C5FA-4E24-90AA-5D216D37FF3C}" destId="{8C5DD23D-A856-498A-9B69-1053A8E3F7D7}" srcOrd="0" destOrd="0" presId="urn:microsoft.com/office/officeart/2008/layout/VerticalCurvedList"/>
    <dgm:cxn modelId="{0BBDCB07-C070-4A67-8BD3-BB003957073F}" type="presParOf" srcId="{90424F8D-F5A9-4156-B476-5A69D872F6E6}" destId="{891BDBE0-AC3F-4AFC-BE59-87C5F7C39EC1}" srcOrd="0" destOrd="0" presId="urn:microsoft.com/office/officeart/2008/layout/VerticalCurvedList"/>
    <dgm:cxn modelId="{5917CCFE-E158-4DAD-94B5-4BC2BF7F7B89}" type="presParOf" srcId="{891BDBE0-AC3F-4AFC-BE59-87C5F7C39EC1}" destId="{99C87191-55C8-48C0-8DA6-104A288864C8}" srcOrd="0" destOrd="0" presId="urn:microsoft.com/office/officeart/2008/layout/VerticalCurvedList"/>
    <dgm:cxn modelId="{90E2FE0D-9E4D-4DDE-BFDF-8A95FA6B5217}" type="presParOf" srcId="{99C87191-55C8-48C0-8DA6-104A288864C8}" destId="{7AD659F4-3EEA-458A-AACF-623F734C1A01}" srcOrd="0" destOrd="0" presId="urn:microsoft.com/office/officeart/2008/layout/VerticalCurvedList"/>
    <dgm:cxn modelId="{C3B15EC5-DE3C-4AF1-8950-CD7917FF6206}" type="presParOf" srcId="{99C87191-55C8-48C0-8DA6-104A288864C8}" destId="{D512A5E3-ADC8-43EB-86B8-E652EB70B58D}" srcOrd="1" destOrd="0" presId="urn:microsoft.com/office/officeart/2008/layout/VerticalCurvedList"/>
    <dgm:cxn modelId="{97973404-C149-40AC-82AD-C18FB99B6340}" type="presParOf" srcId="{99C87191-55C8-48C0-8DA6-104A288864C8}" destId="{194F9A90-39C9-4C05-B63A-35C552DF3B8D}" srcOrd="2" destOrd="0" presId="urn:microsoft.com/office/officeart/2008/layout/VerticalCurvedList"/>
    <dgm:cxn modelId="{4DAB80BA-A662-4C90-93EB-2B6E00AB4318}" type="presParOf" srcId="{99C87191-55C8-48C0-8DA6-104A288864C8}" destId="{50271338-9A12-4D8B-9CB3-027CB5FB77F8}" srcOrd="3" destOrd="0" presId="urn:microsoft.com/office/officeart/2008/layout/VerticalCurvedList"/>
    <dgm:cxn modelId="{F14B78A2-A6C8-4A6C-8972-A7D7B1201436}" type="presParOf" srcId="{891BDBE0-AC3F-4AFC-BE59-87C5F7C39EC1}" destId="{8C5DD23D-A856-498A-9B69-1053A8E3F7D7}" srcOrd="1" destOrd="0" presId="urn:microsoft.com/office/officeart/2008/layout/VerticalCurvedList"/>
    <dgm:cxn modelId="{CD797E9A-576F-4000-A66A-A299C0900F3C}" type="presParOf" srcId="{891BDBE0-AC3F-4AFC-BE59-87C5F7C39EC1}" destId="{DD1F9F34-5F75-4B7D-8CE9-2B193A7F79EE}" srcOrd="2" destOrd="0" presId="urn:microsoft.com/office/officeart/2008/layout/VerticalCurvedList"/>
    <dgm:cxn modelId="{AED2AAB3-5EC7-4425-8EF9-BED8FCCA6628}" type="presParOf" srcId="{DD1F9F34-5F75-4B7D-8CE9-2B193A7F79EE}" destId="{07FC8571-A3C1-48FC-97C4-7B0076A55B2B}" srcOrd="0" destOrd="0" presId="urn:microsoft.com/office/officeart/2008/layout/VerticalCurvedList"/>
    <dgm:cxn modelId="{0378C760-EB46-431A-ABA7-551C895E01C0}" type="presParOf" srcId="{891BDBE0-AC3F-4AFC-BE59-87C5F7C39EC1}" destId="{18B79B09-FD24-4A81-94DC-C89F0B166927}" srcOrd="3" destOrd="0" presId="urn:microsoft.com/office/officeart/2008/layout/VerticalCurvedList"/>
    <dgm:cxn modelId="{BD6E216A-9E67-4C64-B711-6B2C67353E87}" type="presParOf" srcId="{891BDBE0-AC3F-4AFC-BE59-87C5F7C39EC1}" destId="{6C6F93BA-FC19-432D-82D0-7E4CFB4DF6CF}" srcOrd="4" destOrd="0" presId="urn:microsoft.com/office/officeart/2008/layout/VerticalCurvedList"/>
    <dgm:cxn modelId="{CB6522B4-23E2-4321-A804-F826523924EB}" type="presParOf" srcId="{6C6F93BA-FC19-432D-82D0-7E4CFB4DF6CF}" destId="{4453E868-FCBD-4F42-A1CD-F44F250492CA}" srcOrd="0" destOrd="0" presId="urn:microsoft.com/office/officeart/2008/layout/VerticalCurvedList"/>
    <dgm:cxn modelId="{6512801B-EEFF-419B-8CAB-FF0DB719175C}" type="presParOf" srcId="{891BDBE0-AC3F-4AFC-BE59-87C5F7C39EC1}" destId="{CAB7C283-F79F-4B31-9154-030717192A74}" srcOrd="5" destOrd="0" presId="urn:microsoft.com/office/officeart/2008/layout/VerticalCurvedList"/>
    <dgm:cxn modelId="{49EB8689-00CB-40A1-8399-C61C04D4353D}" type="presParOf" srcId="{891BDBE0-AC3F-4AFC-BE59-87C5F7C39EC1}" destId="{308B401C-8B33-4BF3-A84C-96DB7192C419}" srcOrd="6" destOrd="0" presId="urn:microsoft.com/office/officeart/2008/layout/VerticalCurvedList"/>
    <dgm:cxn modelId="{232A09E7-10C2-46AC-8D1A-4B4112C013EA}" type="presParOf" srcId="{308B401C-8B33-4BF3-A84C-96DB7192C419}" destId="{C31C547D-2344-4BF8-9E0A-22560334D65F}" srcOrd="0" destOrd="0" presId="urn:microsoft.com/office/officeart/2008/layout/VerticalCurvedList"/>
    <dgm:cxn modelId="{C7E14106-6C1A-4FE1-9554-8CC55019C922}" type="presParOf" srcId="{891BDBE0-AC3F-4AFC-BE59-87C5F7C39EC1}" destId="{C16CB48B-132D-4F54-ADB9-2C43F267AEAA}" srcOrd="7" destOrd="0" presId="urn:microsoft.com/office/officeart/2008/layout/VerticalCurvedList"/>
    <dgm:cxn modelId="{0B7EB20D-D20C-4A28-9F2D-D8AA45B34007}" type="presParOf" srcId="{891BDBE0-AC3F-4AFC-BE59-87C5F7C39EC1}" destId="{A8AE8E62-FAE2-4161-92D8-CF0E8830BEFF}" srcOrd="8" destOrd="0" presId="urn:microsoft.com/office/officeart/2008/layout/VerticalCurvedList"/>
    <dgm:cxn modelId="{B03B3C3E-6441-450F-8342-987764B8D8E6}" type="presParOf" srcId="{A8AE8E62-FAE2-4161-92D8-CF0E8830BEFF}" destId="{908C0208-A385-4B1F-BC65-5C70F2F6772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F56BF5-35A9-467C-B48C-9AFF393FFD3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A8847E0-6FFF-4D74-AD8E-A4CB54434484}">
      <dgm:prSet phldrT="[Text]"/>
      <dgm:spPr>
        <a:solidFill>
          <a:schemeClr val="bg2">
            <a:lumMod val="25000"/>
          </a:schemeClr>
        </a:solidFill>
      </dgm:spPr>
      <dgm:t>
        <a:bodyPr/>
        <a:lstStyle/>
        <a:p>
          <a:r>
            <a:rPr lang="en-US" dirty="0"/>
            <a:t>Enlisted a physician champion to review all PSI 15 cases (Medical Director of Surgical Quality)</a:t>
          </a:r>
        </a:p>
      </dgm:t>
    </dgm:pt>
    <dgm:pt modelId="{00449267-6F45-4D62-A2E1-5F5857C3C1F7}" type="parTrans" cxnId="{1C1552A6-D6FE-4DBC-9439-9AA6A021A36C}">
      <dgm:prSet/>
      <dgm:spPr/>
      <dgm:t>
        <a:bodyPr/>
        <a:lstStyle/>
        <a:p>
          <a:endParaRPr lang="en-US"/>
        </a:p>
      </dgm:t>
    </dgm:pt>
    <dgm:pt modelId="{A546F441-7927-4533-A289-D43A58031A8D}" type="sibTrans" cxnId="{1C1552A6-D6FE-4DBC-9439-9AA6A021A36C}">
      <dgm:prSet/>
      <dgm:spPr/>
      <dgm:t>
        <a:bodyPr/>
        <a:lstStyle/>
        <a:p>
          <a:endParaRPr lang="en-US" dirty="0"/>
        </a:p>
      </dgm:t>
    </dgm:pt>
    <dgm:pt modelId="{E5156A42-BD24-4DB8-B267-5016850F1372}">
      <dgm:prSet phldrT="[Text]"/>
      <dgm:spPr>
        <a:solidFill>
          <a:schemeClr val="bg2">
            <a:lumMod val="25000"/>
          </a:schemeClr>
        </a:solidFill>
      </dgm:spPr>
      <dgm:t>
        <a:bodyPr/>
        <a:lstStyle/>
        <a:p>
          <a:r>
            <a:rPr lang="en-US" dirty="0"/>
            <a:t>Physician performed research and worked with coding manager/CDI to understand coding rules</a:t>
          </a:r>
        </a:p>
      </dgm:t>
    </dgm:pt>
    <dgm:pt modelId="{347FAB52-C862-409F-AC7E-3F58D6FB4E4F}" type="parTrans" cxnId="{0ACA1D6A-FD83-4E94-B470-452481B4752A}">
      <dgm:prSet/>
      <dgm:spPr/>
      <dgm:t>
        <a:bodyPr/>
        <a:lstStyle/>
        <a:p>
          <a:endParaRPr lang="en-US"/>
        </a:p>
      </dgm:t>
    </dgm:pt>
    <dgm:pt modelId="{61326F83-EFDB-4472-A7C1-F04F305B63B4}" type="sibTrans" cxnId="{0ACA1D6A-FD83-4E94-B470-452481B4752A}">
      <dgm:prSet/>
      <dgm:spPr/>
      <dgm:t>
        <a:bodyPr/>
        <a:lstStyle/>
        <a:p>
          <a:endParaRPr lang="en-US" dirty="0"/>
        </a:p>
      </dgm:t>
    </dgm:pt>
    <dgm:pt modelId="{3B0F9DD2-06E7-4BEF-AC05-B50F4E6925E6}">
      <dgm:prSet phldrT="[Text]"/>
      <dgm:spPr>
        <a:solidFill>
          <a:schemeClr val="bg2">
            <a:lumMod val="25000"/>
          </a:schemeClr>
        </a:solidFill>
      </dgm:spPr>
      <dgm:t>
        <a:bodyPr/>
        <a:lstStyle/>
        <a:p>
          <a:r>
            <a:rPr lang="en-US" dirty="0"/>
            <a:t>Physician attended a coding staff meeting where he presented “Accidental Puncture and Laceration-When is it an Accident?” which discussed surgeon philosophy, training and language </a:t>
          </a:r>
          <a:r>
            <a:rPr lang="en-US" b="0" i="0" u="none" dirty="0"/>
            <a:t>[accident vs. inherent or intrinsic to a difficult operation]</a:t>
          </a:r>
          <a:endParaRPr lang="en-US" dirty="0"/>
        </a:p>
      </dgm:t>
    </dgm:pt>
    <dgm:pt modelId="{CFCE5494-4642-43DE-8626-AED0DD5AA78A}" type="parTrans" cxnId="{D7CF7D31-DD12-4179-A120-7471F4FD1C15}">
      <dgm:prSet/>
      <dgm:spPr/>
      <dgm:t>
        <a:bodyPr/>
        <a:lstStyle/>
        <a:p>
          <a:endParaRPr lang="en-US"/>
        </a:p>
      </dgm:t>
    </dgm:pt>
    <dgm:pt modelId="{83184099-CBC0-4B5A-A870-81EB24DE08A8}" type="sibTrans" cxnId="{D7CF7D31-DD12-4179-A120-7471F4FD1C15}">
      <dgm:prSet/>
      <dgm:spPr/>
      <dgm:t>
        <a:bodyPr/>
        <a:lstStyle/>
        <a:p>
          <a:endParaRPr lang="en-US"/>
        </a:p>
      </dgm:t>
    </dgm:pt>
    <dgm:pt modelId="{C92FEA0D-1B64-4663-ACAE-AF70D093FD6E}" type="pres">
      <dgm:prSet presAssocID="{3DF56BF5-35A9-467C-B48C-9AFF393FFD3E}" presName="outerComposite" presStyleCnt="0">
        <dgm:presLayoutVars>
          <dgm:chMax val="5"/>
          <dgm:dir/>
          <dgm:resizeHandles val="exact"/>
        </dgm:presLayoutVars>
      </dgm:prSet>
      <dgm:spPr/>
    </dgm:pt>
    <dgm:pt modelId="{52202998-763C-4093-99B2-3C7AED80CEB9}" type="pres">
      <dgm:prSet presAssocID="{3DF56BF5-35A9-467C-B48C-9AFF393FFD3E}" presName="dummyMaxCanvas" presStyleCnt="0">
        <dgm:presLayoutVars/>
      </dgm:prSet>
      <dgm:spPr/>
    </dgm:pt>
    <dgm:pt modelId="{CDA29111-5F33-4A96-9FD3-400EDF31E4DC}" type="pres">
      <dgm:prSet presAssocID="{3DF56BF5-35A9-467C-B48C-9AFF393FFD3E}" presName="ThreeNodes_1" presStyleLbl="node1" presStyleIdx="0" presStyleCnt="3" custLinFactNeighborX="0" custLinFactNeighborY="-8581">
        <dgm:presLayoutVars>
          <dgm:bulletEnabled val="1"/>
        </dgm:presLayoutVars>
      </dgm:prSet>
      <dgm:spPr/>
    </dgm:pt>
    <dgm:pt modelId="{3A339643-9E12-4719-886C-158CA42A5898}" type="pres">
      <dgm:prSet presAssocID="{3DF56BF5-35A9-467C-B48C-9AFF393FFD3E}" presName="ThreeNodes_2" presStyleLbl="node1" presStyleIdx="1" presStyleCnt="3">
        <dgm:presLayoutVars>
          <dgm:bulletEnabled val="1"/>
        </dgm:presLayoutVars>
      </dgm:prSet>
      <dgm:spPr/>
    </dgm:pt>
    <dgm:pt modelId="{9B9982B8-A36F-493E-9C16-E1B07EF9895D}" type="pres">
      <dgm:prSet presAssocID="{3DF56BF5-35A9-467C-B48C-9AFF393FFD3E}" presName="ThreeNodes_3" presStyleLbl="node1" presStyleIdx="2" presStyleCnt="3">
        <dgm:presLayoutVars>
          <dgm:bulletEnabled val="1"/>
        </dgm:presLayoutVars>
      </dgm:prSet>
      <dgm:spPr/>
    </dgm:pt>
    <dgm:pt modelId="{37EC1645-84C9-48D3-AAEF-C34C0FFEDE3C}" type="pres">
      <dgm:prSet presAssocID="{3DF56BF5-35A9-467C-B48C-9AFF393FFD3E}" presName="ThreeConn_1-2" presStyleLbl="fgAccFollowNode1" presStyleIdx="0" presStyleCnt="2">
        <dgm:presLayoutVars>
          <dgm:bulletEnabled val="1"/>
        </dgm:presLayoutVars>
      </dgm:prSet>
      <dgm:spPr/>
    </dgm:pt>
    <dgm:pt modelId="{F39DBF5D-6803-4F25-B7BC-A6C31ADB9FD3}" type="pres">
      <dgm:prSet presAssocID="{3DF56BF5-35A9-467C-B48C-9AFF393FFD3E}" presName="ThreeConn_2-3" presStyleLbl="fgAccFollowNode1" presStyleIdx="1" presStyleCnt="2">
        <dgm:presLayoutVars>
          <dgm:bulletEnabled val="1"/>
        </dgm:presLayoutVars>
      </dgm:prSet>
      <dgm:spPr/>
    </dgm:pt>
    <dgm:pt modelId="{81499D0E-148D-43D3-870A-1622FF8666D0}" type="pres">
      <dgm:prSet presAssocID="{3DF56BF5-35A9-467C-B48C-9AFF393FFD3E}" presName="ThreeNodes_1_text" presStyleLbl="node1" presStyleIdx="2" presStyleCnt="3">
        <dgm:presLayoutVars>
          <dgm:bulletEnabled val="1"/>
        </dgm:presLayoutVars>
      </dgm:prSet>
      <dgm:spPr/>
    </dgm:pt>
    <dgm:pt modelId="{DDA3260A-DDA0-4BDC-831F-738854ED2478}" type="pres">
      <dgm:prSet presAssocID="{3DF56BF5-35A9-467C-B48C-9AFF393FFD3E}" presName="ThreeNodes_2_text" presStyleLbl="node1" presStyleIdx="2" presStyleCnt="3">
        <dgm:presLayoutVars>
          <dgm:bulletEnabled val="1"/>
        </dgm:presLayoutVars>
      </dgm:prSet>
      <dgm:spPr/>
    </dgm:pt>
    <dgm:pt modelId="{3A190978-2F88-4369-9B96-DC1B513DE42B}" type="pres">
      <dgm:prSet presAssocID="{3DF56BF5-35A9-467C-B48C-9AFF393FFD3E}" presName="ThreeNodes_3_text" presStyleLbl="node1" presStyleIdx="2" presStyleCnt="3">
        <dgm:presLayoutVars>
          <dgm:bulletEnabled val="1"/>
        </dgm:presLayoutVars>
      </dgm:prSet>
      <dgm:spPr/>
    </dgm:pt>
  </dgm:ptLst>
  <dgm:cxnLst>
    <dgm:cxn modelId="{0DD5DA16-E434-4B7A-B56C-8EDE45E92154}" type="presOf" srcId="{3B0F9DD2-06E7-4BEF-AC05-B50F4E6925E6}" destId="{3A190978-2F88-4369-9B96-DC1B513DE42B}" srcOrd="1" destOrd="0" presId="urn:microsoft.com/office/officeart/2005/8/layout/vProcess5"/>
    <dgm:cxn modelId="{C044A021-3098-439E-84C8-C1FB28854101}" type="presOf" srcId="{3B0F9DD2-06E7-4BEF-AC05-B50F4E6925E6}" destId="{9B9982B8-A36F-493E-9C16-E1B07EF9895D}" srcOrd="0" destOrd="0" presId="urn:microsoft.com/office/officeart/2005/8/layout/vProcess5"/>
    <dgm:cxn modelId="{D7CF7D31-DD12-4179-A120-7471F4FD1C15}" srcId="{3DF56BF5-35A9-467C-B48C-9AFF393FFD3E}" destId="{3B0F9DD2-06E7-4BEF-AC05-B50F4E6925E6}" srcOrd="2" destOrd="0" parTransId="{CFCE5494-4642-43DE-8626-AED0DD5AA78A}" sibTransId="{83184099-CBC0-4B5A-A870-81EB24DE08A8}"/>
    <dgm:cxn modelId="{E2B55E62-6F16-4D9E-9054-FC4B5EA0F778}" type="presOf" srcId="{3DF56BF5-35A9-467C-B48C-9AFF393FFD3E}" destId="{C92FEA0D-1B64-4663-ACAE-AF70D093FD6E}" srcOrd="0" destOrd="0" presId="urn:microsoft.com/office/officeart/2005/8/layout/vProcess5"/>
    <dgm:cxn modelId="{43EA4E65-7490-41F5-AFFD-DD25565910B9}" type="presOf" srcId="{61326F83-EFDB-4472-A7C1-F04F305B63B4}" destId="{F39DBF5D-6803-4F25-B7BC-A6C31ADB9FD3}" srcOrd="0" destOrd="0" presId="urn:microsoft.com/office/officeart/2005/8/layout/vProcess5"/>
    <dgm:cxn modelId="{0ACA1D6A-FD83-4E94-B470-452481B4752A}" srcId="{3DF56BF5-35A9-467C-B48C-9AFF393FFD3E}" destId="{E5156A42-BD24-4DB8-B267-5016850F1372}" srcOrd="1" destOrd="0" parTransId="{347FAB52-C862-409F-AC7E-3F58D6FB4E4F}" sibTransId="{61326F83-EFDB-4472-A7C1-F04F305B63B4}"/>
    <dgm:cxn modelId="{10941D6B-947F-432A-B6B8-5E23EFD4F192}" type="presOf" srcId="{9A8847E0-6FFF-4D74-AD8E-A4CB54434484}" destId="{CDA29111-5F33-4A96-9FD3-400EDF31E4DC}" srcOrd="0" destOrd="0" presId="urn:microsoft.com/office/officeart/2005/8/layout/vProcess5"/>
    <dgm:cxn modelId="{2B443C6B-E3B5-4DFA-824B-A9F0ACE49811}" type="presOf" srcId="{E5156A42-BD24-4DB8-B267-5016850F1372}" destId="{DDA3260A-DDA0-4BDC-831F-738854ED2478}" srcOrd="1" destOrd="0" presId="urn:microsoft.com/office/officeart/2005/8/layout/vProcess5"/>
    <dgm:cxn modelId="{1C1552A6-D6FE-4DBC-9439-9AA6A021A36C}" srcId="{3DF56BF5-35A9-467C-B48C-9AFF393FFD3E}" destId="{9A8847E0-6FFF-4D74-AD8E-A4CB54434484}" srcOrd="0" destOrd="0" parTransId="{00449267-6F45-4D62-A2E1-5F5857C3C1F7}" sibTransId="{A546F441-7927-4533-A289-D43A58031A8D}"/>
    <dgm:cxn modelId="{E83A43AC-33E1-460D-9537-79571BF186D3}" type="presOf" srcId="{A546F441-7927-4533-A289-D43A58031A8D}" destId="{37EC1645-84C9-48D3-AAEF-C34C0FFEDE3C}" srcOrd="0" destOrd="0" presId="urn:microsoft.com/office/officeart/2005/8/layout/vProcess5"/>
    <dgm:cxn modelId="{F564F2B5-D7BC-4495-9942-086B7F7B84E5}" type="presOf" srcId="{9A8847E0-6FFF-4D74-AD8E-A4CB54434484}" destId="{81499D0E-148D-43D3-870A-1622FF8666D0}" srcOrd="1" destOrd="0" presId="urn:microsoft.com/office/officeart/2005/8/layout/vProcess5"/>
    <dgm:cxn modelId="{5AADEAD5-A16D-43E3-B03A-997243F95938}" type="presOf" srcId="{E5156A42-BD24-4DB8-B267-5016850F1372}" destId="{3A339643-9E12-4719-886C-158CA42A5898}" srcOrd="0" destOrd="0" presId="urn:microsoft.com/office/officeart/2005/8/layout/vProcess5"/>
    <dgm:cxn modelId="{4D1F1252-6F25-4D78-B539-EA75D467ADCC}" type="presParOf" srcId="{C92FEA0D-1B64-4663-ACAE-AF70D093FD6E}" destId="{52202998-763C-4093-99B2-3C7AED80CEB9}" srcOrd="0" destOrd="0" presId="urn:microsoft.com/office/officeart/2005/8/layout/vProcess5"/>
    <dgm:cxn modelId="{E42F7AD3-BB10-4140-AF5D-F1C119A9058F}" type="presParOf" srcId="{C92FEA0D-1B64-4663-ACAE-AF70D093FD6E}" destId="{CDA29111-5F33-4A96-9FD3-400EDF31E4DC}" srcOrd="1" destOrd="0" presId="urn:microsoft.com/office/officeart/2005/8/layout/vProcess5"/>
    <dgm:cxn modelId="{A65639E6-6C0C-4A5B-8A3F-953885C3C616}" type="presParOf" srcId="{C92FEA0D-1B64-4663-ACAE-AF70D093FD6E}" destId="{3A339643-9E12-4719-886C-158CA42A5898}" srcOrd="2" destOrd="0" presId="urn:microsoft.com/office/officeart/2005/8/layout/vProcess5"/>
    <dgm:cxn modelId="{E37384FD-47C1-4ED1-91DF-2FA7EF124975}" type="presParOf" srcId="{C92FEA0D-1B64-4663-ACAE-AF70D093FD6E}" destId="{9B9982B8-A36F-493E-9C16-E1B07EF9895D}" srcOrd="3" destOrd="0" presId="urn:microsoft.com/office/officeart/2005/8/layout/vProcess5"/>
    <dgm:cxn modelId="{F815A1ED-D535-46D8-ACF9-640616538661}" type="presParOf" srcId="{C92FEA0D-1B64-4663-ACAE-AF70D093FD6E}" destId="{37EC1645-84C9-48D3-AAEF-C34C0FFEDE3C}" srcOrd="4" destOrd="0" presId="urn:microsoft.com/office/officeart/2005/8/layout/vProcess5"/>
    <dgm:cxn modelId="{B411532A-A119-442F-9F40-8E8926CF45F2}" type="presParOf" srcId="{C92FEA0D-1B64-4663-ACAE-AF70D093FD6E}" destId="{F39DBF5D-6803-4F25-B7BC-A6C31ADB9FD3}" srcOrd="5" destOrd="0" presId="urn:microsoft.com/office/officeart/2005/8/layout/vProcess5"/>
    <dgm:cxn modelId="{D262CA18-2AC6-4EEB-83FF-8E250EEECF67}" type="presParOf" srcId="{C92FEA0D-1B64-4663-ACAE-AF70D093FD6E}" destId="{81499D0E-148D-43D3-870A-1622FF8666D0}" srcOrd="6" destOrd="0" presId="urn:microsoft.com/office/officeart/2005/8/layout/vProcess5"/>
    <dgm:cxn modelId="{80BD054A-7C3A-43B5-9BA0-6843587D631E}" type="presParOf" srcId="{C92FEA0D-1B64-4663-ACAE-AF70D093FD6E}" destId="{DDA3260A-DDA0-4BDC-831F-738854ED2478}" srcOrd="7" destOrd="0" presId="urn:microsoft.com/office/officeart/2005/8/layout/vProcess5"/>
    <dgm:cxn modelId="{EF28F5E2-8187-4C53-8399-7CD416880D4F}" type="presParOf" srcId="{C92FEA0D-1B64-4663-ACAE-AF70D093FD6E}" destId="{3A190978-2F88-4369-9B96-DC1B513DE42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95237C-0999-4974-AB8E-72D6A722290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D2E5068-64AD-4919-9EA4-70DF9238DA7D}">
      <dgm:prSet phldrT="[Text]"/>
      <dgm:spPr>
        <a:solidFill>
          <a:schemeClr val="bg2">
            <a:lumMod val="25000"/>
          </a:schemeClr>
        </a:solidFill>
      </dgm:spPr>
      <dgm:t>
        <a:bodyPr/>
        <a:lstStyle/>
        <a:p>
          <a:r>
            <a:rPr lang="en-US" dirty="0"/>
            <a:t>Physician educated fellow surgeons regarding language choices for operative reports, to allow for better clarity for coders (Language is powerful)</a:t>
          </a:r>
        </a:p>
      </dgm:t>
    </dgm:pt>
    <dgm:pt modelId="{E1AC4F77-70E0-4BF6-B4DA-76B050C13D40}" type="parTrans" cxnId="{362AA7D3-0578-432B-B1AF-2360A241CC8A}">
      <dgm:prSet/>
      <dgm:spPr/>
      <dgm:t>
        <a:bodyPr/>
        <a:lstStyle/>
        <a:p>
          <a:endParaRPr lang="en-US"/>
        </a:p>
      </dgm:t>
    </dgm:pt>
    <dgm:pt modelId="{38D202DF-8AF4-41F5-B78B-37BBA3F8DB6C}" type="sibTrans" cxnId="{362AA7D3-0578-432B-B1AF-2360A241CC8A}">
      <dgm:prSet/>
      <dgm:spPr/>
      <dgm:t>
        <a:bodyPr/>
        <a:lstStyle/>
        <a:p>
          <a:endParaRPr lang="en-US" dirty="0"/>
        </a:p>
      </dgm:t>
    </dgm:pt>
    <dgm:pt modelId="{CF09C39A-745B-4335-B856-31305D4BBD85}">
      <dgm:prSet phldrT="[Text]"/>
      <dgm:spPr>
        <a:solidFill>
          <a:schemeClr val="bg2">
            <a:lumMod val="25000"/>
          </a:schemeClr>
        </a:solidFill>
      </dgm:spPr>
      <dgm:t>
        <a:bodyPr/>
        <a:lstStyle/>
        <a:p>
          <a:r>
            <a:rPr lang="en-US" dirty="0"/>
            <a:t>Continued to monitor PSI 15 cases for appropriate documentation and coding with provider/coder education as appropriate </a:t>
          </a:r>
        </a:p>
      </dgm:t>
    </dgm:pt>
    <dgm:pt modelId="{3D6647E2-1F45-4FA1-8CCC-7F10E129F803}" type="parTrans" cxnId="{42B55BA5-1037-45FF-AFF5-BB50D8FD6DA8}">
      <dgm:prSet/>
      <dgm:spPr/>
      <dgm:t>
        <a:bodyPr/>
        <a:lstStyle/>
        <a:p>
          <a:endParaRPr lang="en-US"/>
        </a:p>
      </dgm:t>
    </dgm:pt>
    <dgm:pt modelId="{77847BFF-1201-429B-8B6F-9F1837B520E5}" type="sibTrans" cxnId="{42B55BA5-1037-45FF-AFF5-BB50D8FD6DA8}">
      <dgm:prSet/>
      <dgm:spPr/>
      <dgm:t>
        <a:bodyPr/>
        <a:lstStyle/>
        <a:p>
          <a:endParaRPr lang="en-US" dirty="0"/>
        </a:p>
      </dgm:t>
    </dgm:pt>
    <dgm:pt modelId="{BD4F7F80-7126-4D6D-8003-2547BC028BB2}">
      <dgm:prSet phldrT="[Text]"/>
      <dgm:spPr>
        <a:solidFill>
          <a:schemeClr val="bg2">
            <a:lumMod val="25000"/>
          </a:schemeClr>
        </a:solidFill>
      </dgm:spPr>
      <dgm:t>
        <a:bodyPr/>
        <a:lstStyle/>
        <a:p>
          <a:r>
            <a:rPr lang="en-US" dirty="0"/>
            <a:t>Followed up on cases with true complications </a:t>
          </a:r>
        </a:p>
        <a:p>
          <a:r>
            <a:rPr lang="en-US" dirty="0"/>
            <a:t>Fortunately these were few and far between once the correct cases were being captured!</a:t>
          </a:r>
        </a:p>
      </dgm:t>
    </dgm:pt>
    <dgm:pt modelId="{76046822-DA74-4FAB-A02D-49572408228E}" type="parTrans" cxnId="{786881E2-7BFF-4B95-98E8-19512ECF1796}">
      <dgm:prSet/>
      <dgm:spPr/>
      <dgm:t>
        <a:bodyPr/>
        <a:lstStyle/>
        <a:p>
          <a:endParaRPr lang="en-US"/>
        </a:p>
      </dgm:t>
    </dgm:pt>
    <dgm:pt modelId="{434F2D04-BA42-4122-8D49-1CDFA0299339}" type="sibTrans" cxnId="{786881E2-7BFF-4B95-98E8-19512ECF1796}">
      <dgm:prSet/>
      <dgm:spPr/>
      <dgm:t>
        <a:bodyPr/>
        <a:lstStyle/>
        <a:p>
          <a:endParaRPr lang="en-US"/>
        </a:p>
      </dgm:t>
    </dgm:pt>
    <dgm:pt modelId="{B63A8AF4-7C30-4EC2-B791-134E3BA9A1F9}" type="pres">
      <dgm:prSet presAssocID="{1495237C-0999-4974-AB8E-72D6A7222903}" presName="outerComposite" presStyleCnt="0">
        <dgm:presLayoutVars>
          <dgm:chMax val="5"/>
          <dgm:dir/>
          <dgm:resizeHandles val="exact"/>
        </dgm:presLayoutVars>
      </dgm:prSet>
      <dgm:spPr/>
    </dgm:pt>
    <dgm:pt modelId="{A9EA45B7-C29A-456C-A491-64C4C4A747F8}" type="pres">
      <dgm:prSet presAssocID="{1495237C-0999-4974-AB8E-72D6A7222903}" presName="dummyMaxCanvas" presStyleCnt="0">
        <dgm:presLayoutVars/>
      </dgm:prSet>
      <dgm:spPr/>
    </dgm:pt>
    <dgm:pt modelId="{267E2710-D883-41E2-A2B4-CA21FF3BB345}" type="pres">
      <dgm:prSet presAssocID="{1495237C-0999-4974-AB8E-72D6A7222903}" presName="ThreeNodes_1" presStyleLbl="node1" presStyleIdx="0" presStyleCnt="3">
        <dgm:presLayoutVars>
          <dgm:bulletEnabled val="1"/>
        </dgm:presLayoutVars>
      </dgm:prSet>
      <dgm:spPr/>
    </dgm:pt>
    <dgm:pt modelId="{9BBB6978-5781-4514-850A-E9E4C77B3D54}" type="pres">
      <dgm:prSet presAssocID="{1495237C-0999-4974-AB8E-72D6A7222903}" presName="ThreeNodes_2" presStyleLbl="node1" presStyleIdx="1" presStyleCnt="3">
        <dgm:presLayoutVars>
          <dgm:bulletEnabled val="1"/>
        </dgm:presLayoutVars>
      </dgm:prSet>
      <dgm:spPr/>
    </dgm:pt>
    <dgm:pt modelId="{5186F63C-A723-448E-92B1-9CF5646FE106}" type="pres">
      <dgm:prSet presAssocID="{1495237C-0999-4974-AB8E-72D6A7222903}" presName="ThreeNodes_3" presStyleLbl="node1" presStyleIdx="2" presStyleCnt="3" custLinFactNeighborX="198" custLinFactNeighborY="-2519">
        <dgm:presLayoutVars>
          <dgm:bulletEnabled val="1"/>
        </dgm:presLayoutVars>
      </dgm:prSet>
      <dgm:spPr/>
    </dgm:pt>
    <dgm:pt modelId="{A0261983-0166-4331-9A05-368DCB252A96}" type="pres">
      <dgm:prSet presAssocID="{1495237C-0999-4974-AB8E-72D6A7222903}" presName="ThreeConn_1-2" presStyleLbl="fgAccFollowNode1" presStyleIdx="0" presStyleCnt="2">
        <dgm:presLayoutVars>
          <dgm:bulletEnabled val="1"/>
        </dgm:presLayoutVars>
      </dgm:prSet>
      <dgm:spPr/>
    </dgm:pt>
    <dgm:pt modelId="{C8C00EFF-B442-4FA8-B317-27B6173F8934}" type="pres">
      <dgm:prSet presAssocID="{1495237C-0999-4974-AB8E-72D6A7222903}" presName="ThreeConn_2-3" presStyleLbl="fgAccFollowNode1" presStyleIdx="1" presStyleCnt="2">
        <dgm:presLayoutVars>
          <dgm:bulletEnabled val="1"/>
        </dgm:presLayoutVars>
      </dgm:prSet>
      <dgm:spPr/>
    </dgm:pt>
    <dgm:pt modelId="{200D7E11-514C-40C7-B9F5-C5BB51B71A2D}" type="pres">
      <dgm:prSet presAssocID="{1495237C-0999-4974-AB8E-72D6A7222903}" presName="ThreeNodes_1_text" presStyleLbl="node1" presStyleIdx="2" presStyleCnt="3">
        <dgm:presLayoutVars>
          <dgm:bulletEnabled val="1"/>
        </dgm:presLayoutVars>
      </dgm:prSet>
      <dgm:spPr/>
    </dgm:pt>
    <dgm:pt modelId="{B33BF0D2-15DB-4CE9-A07A-64E79B1C7D16}" type="pres">
      <dgm:prSet presAssocID="{1495237C-0999-4974-AB8E-72D6A7222903}" presName="ThreeNodes_2_text" presStyleLbl="node1" presStyleIdx="2" presStyleCnt="3">
        <dgm:presLayoutVars>
          <dgm:bulletEnabled val="1"/>
        </dgm:presLayoutVars>
      </dgm:prSet>
      <dgm:spPr/>
    </dgm:pt>
    <dgm:pt modelId="{D7879624-8C52-42E6-BD59-9586CC0F9E6D}" type="pres">
      <dgm:prSet presAssocID="{1495237C-0999-4974-AB8E-72D6A7222903}" presName="ThreeNodes_3_text" presStyleLbl="node1" presStyleIdx="2" presStyleCnt="3">
        <dgm:presLayoutVars>
          <dgm:bulletEnabled val="1"/>
        </dgm:presLayoutVars>
      </dgm:prSet>
      <dgm:spPr/>
    </dgm:pt>
  </dgm:ptLst>
  <dgm:cxnLst>
    <dgm:cxn modelId="{0DEF3319-99DF-4041-8050-A16D6BBFDA2D}" type="presOf" srcId="{1495237C-0999-4974-AB8E-72D6A7222903}" destId="{B63A8AF4-7C30-4EC2-B791-134E3BA9A1F9}" srcOrd="0" destOrd="0" presId="urn:microsoft.com/office/officeart/2005/8/layout/vProcess5"/>
    <dgm:cxn modelId="{E0124A32-6DA6-40DD-80E0-257F9979CA0A}" type="presOf" srcId="{CF09C39A-745B-4335-B856-31305D4BBD85}" destId="{B33BF0D2-15DB-4CE9-A07A-64E79B1C7D16}" srcOrd="1" destOrd="0" presId="urn:microsoft.com/office/officeart/2005/8/layout/vProcess5"/>
    <dgm:cxn modelId="{6F47DE47-CF66-4961-A6B1-3341890DE90C}" type="presOf" srcId="{CF09C39A-745B-4335-B856-31305D4BBD85}" destId="{9BBB6978-5781-4514-850A-E9E4C77B3D54}" srcOrd="0" destOrd="0" presId="urn:microsoft.com/office/officeart/2005/8/layout/vProcess5"/>
    <dgm:cxn modelId="{59EA6E50-F0D3-4C1F-8F30-1967660916A4}" type="presOf" srcId="{77847BFF-1201-429B-8B6F-9F1837B520E5}" destId="{C8C00EFF-B442-4FA8-B317-27B6173F8934}" srcOrd="0" destOrd="0" presId="urn:microsoft.com/office/officeart/2005/8/layout/vProcess5"/>
    <dgm:cxn modelId="{6E5EB893-6603-4EE4-8792-2834B5B31916}" type="presOf" srcId="{38D202DF-8AF4-41F5-B78B-37BBA3F8DB6C}" destId="{A0261983-0166-4331-9A05-368DCB252A96}" srcOrd="0" destOrd="0" presId="urn:microsoft.com/office/officeart/2005/8/layout/vProcess5"/>
    <dgm:cxn modelId="{C9E535A3-1035-480A-A5E7-2721C9CB0834}" type="presOf" srcId="{2D2E5068-64AD-4919-9EA4-70DF9238DA7D}" destId="{200D7E11-514C-40C7-B9F5-C5BB51B71A2D}" srcOrd="1" destOrd="0" presId="urn:microsoft.com/office/officeart/2005/8/layout/vProcess5"/>
    <dgm:cxn modelId="{42B55BA5-1037-45FF-AFF5-BB50D8FD6DA8}" srcId="{1495237C-0999-4974-AB8E-72D6A7222903}" destId="{CF09C39A-745B-4335-B856-31305D4BBD85}" srcOrd="1" destOrd="0" parTransId="{3D6647E2-1F45-4FA1-8CCC-7F10E129F803}" sibTransId="{77847BFF-1201-429B-8B6F-9F1837B520E5}"/>
    <dgm:cxn modelId="{362AA7D3-0578-432B-B1AF-2360A241CC8A}" srcId="{1495237C-0999-4974-AB8E-72D6A7222903}" destId="{2D2E5068-64AD-4919-9EA4-70DF9238DA7D}" srcOrd="0" destOrd="0" parTransId="{E1AC4F77-70E0-4BF6-B4DA-76B050C13D40}" sibTransId="{38D202DF-8AF4-41F5-B78B-37BBA3F8DB6C}"/>
    <dgm:cxn modelId="{35A794DE-77F8-40FD-8649-6A7C80A4AB90}" type="presOf" srcId="{BD4F7F80-7126-4D6D-8003-2547BC028BB2}" destId="{D7879624-8C52-42E6-BD59-9586CC0F9E6D}" srcOrd="1" destOrd="0" presId="urn:microsoft.com/office/officeart/2005/8/layout/vProcess5"/>
    <dgm:cxn modelId="{786881E2-7BFF-4B95-98E8-19512ECF1796}" srcId="{1495237C-0999-4974-AB8E-72D6A7222903}" destId="{BD4F7F80-7126-4D6D-8003-2547BC028BB2}" srcOrd="2" destOrd="0" parTransId="{76046822-DA74-4FAB-A02D-49572408228E}" sibTransId="{434F2D04-BA42-4122-8D49-1CDFA0299339}"/>
    <dgm:cxn modelId="{66E818F6-AD11-431C-93C0-7621572A4B61}" type="presOf" srcId="{2D2E5068-64AD-4919-9EA4-70DF9238DA7D}" destId="{267E2710-D883-41E2-A2B4-CA21FF3BB345}" srcOrd="0" destOrd="0" presId="urn:microsoft.com/office/officeart/2005/8/layout/vProcess5"/>
    <dgm:cxn modelId="{3A6709FF-4137-4CE5-B8B8-F56B4AD9B830}" type="presOf" srcId="{BD4F7F80-7126-4D6D-8003-2547BC028BB2}" destId="{5186F63C-A723-448E-92B1-9CF5646FE106}" srcOrd="0" destOrd="0" presId="urn:microsoft.com/office/officeart/2005/8/layout/vProcess5"/>
    <dgm:cxn modelId="{9253E77E-5D4B-4E61-96AC-0510098BE936}" type="presParOf" srcId="{B63A8AF4-7C30-4EC2-B791-134E3BA9A1F9}" destId="{A9EA45B7-C29A-456C-A491-64C4C4A747F8}" srcOrd="0" destOrd="0" presId="urn:microsoft.com/office/officeart/2005/8/layout/vProcess5"/>
    <dgm:cxn modelId="{2939C003-F14D-4949-ACDE-9B6FF91A61EB}" type="presParOf" srcId="{B63A8AF4-7C30-4EC2-B791-134E3BA9A1F9}" destId="{267E2710-D883-41E2-A2B4-CA21FF3BB345}" srcOrd="1" destOrd="0" presId="urn:microsoft.com/office/officeart/2005/8/layout/vProcess5"/>
    <dgm:cxn modelId="{662C092B-2F6D-4C03-B076-00A0B1FBD4B1}" type="presParOf" srcId="{B63A8AF4-7C30-4EC2-B791-134E3BA9A1F9}" destId="{9BBB6978-5781-4514-850A-E9E4C77B3D54}" srcOrd="2" destOrd="0" presId="urn:microsoft.com/office/officeart/2005/8/layout/vProcess5"/>
    <dgm:cxn modelId="{668E8462-D28C-4BB8-8D17-191522215E31}" type="presParOf" srcId="{B63A8AF4-7C30-4EC2-B791-134E3BA9A1F9}" destId="{5186F63C-A723-448E-92B1-9CF5646FE106}" srcOrd="3" destOrd="0" presId="urn:microsoft.com/office/officeart/2005/8/layout/vProcess5"/>
    <dgm:cxn modelId="{533CC19D-7D25-49A5-BA63-65DD676627FC}" type="presParOf" srcId="{B63A8AF4-7C30-4EC2-B791-134E3BA9A1F9}" destId="{A0261983-0166-4331-9A05-368DCB252A96}" srcOrd="4" destOrd="0" presId="urn:microsoft.com/office/officeart/2005/8/layout/vProcess5"/>
    <dgm:cxn modelId="{72FD1984-3AE5-49C2-A844-C25614D28CA5}" type="presParOf" srcId="{B63A8AF4-7C30-4EC2-B791-134E3BA9A1F9}" destId="{C8C00EFF-B442-4FA8-B317-27B6173F8934}" srcOrd="5" destOrd="0" presId="urn:microsoft.com/office/officeart/2005/8/layout/vProcess5"/>
    <dgm:cxn modelId="{7C52220C-799D-4D50-92EF-976D77F70B46}" type="presParOf" srcId="{B63A8AF4-7C30-4EC2-B791-134E3BA9A1F9}" destId="{200D7E11-514C-40C7-B9F5-C5BB51B71A2D}" srcOrd="6" destOrd="0" presId="urn:microsoft.com/office/officeart/2005/8/layout/vProcess5"/>
    <dgm:cxn modelId="{489F2EF9-E64A-4452-9E0D-FFE6E3BA4B5D}" type="presParOf" srcId="{B63A8AF4-7C30-4EC2-B791-134E3BA9A1F9}" destId="{B33BF0D2-15DB-4CE9-A07A-64E79B1C7D16}" srcOrd="7" destOrd="0" presId="urn:microsoft.com/office/officeart/2005/8/layout/vProcess5"/>
    <dgm:cxn modelId="{E3E66983-36DE-469C-9A63-E08EB8299FF5}" type="presParOf" srcId="{B63A8AF4-7C30-4EC2-B791-134E3BA9A1F9}" destId="{D7879624-8C52-42E6-BD59-9586CC0F9E6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EE421D-F353-4BEF-B8A5-52C4CBB1DD4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8C27864D-3412-46AD-8718-DAB217C8805F}">
      <dgm:prSet phldrT="[Text]" custT="1"/>
      <dgm:spPr/>
      <dgm:t>
        <a:bodyPr/>
        <a:lstStyle/>
        <a:p>
          <a:r>
            <a:rPr lang="en-US" sz="1400" dirty="0"/>
            <a:t>Quality Management located near HIM</a:t>
          </a:r>
        </a:p>
      </dgm:t>
    </dgm:pt>
    <dgm:pt modelId="{84F24182-5E7A-4ADD-84DC-F99E5BA8FC61}" type="parTrans" cxnId="{2DA81193-E241-4A69-862F-8F14F39D5B41}">
      <dgm:prSet/>
      <dgm:spPr/>
      <dgm:t>
        <a:bodyPr/>
        <a:lstStyle/>
        <a:p>
          <a:endParaRPr lang="en-US"/>
        </a:p>
      </dgm:t>
    </dgm:pt>
    <dgm:pt modelId="{1CA41EC2-EED0-4349-97E1-F13CA5173F7A}" type="sibTrans" cxnId="{2DA81193-E241-4A69-862F-8F14F39D5B41}">
      <dgm:prSet/>
      <dgm:spPr/>
      <dgm:t>
        <a:bodyPr/>
        <a:lstStyle/>
        <a:p>
          <a:r>
            <a:rPr lang="en-US" dirty="0"/>
            <a:t>Quality Manager with HIM background</a:t>
          </a:r>
        </a:p>
      </dgm:t>
    </dgm:pt>
    <dgm:pt modelId="{509C7AF6-9C76-492D-B84F-958C64875108}">
      <dgm:prSet phldrT="[Text]" custT="1"/>
      <dgm:spPr/>
      <dgm:t>
        <a:bodyPr/>
        <a:lstStyle/>
        <a:p>
          <a:r>
            <a:rPr lang="en-US" sz="1900" dirty="0"/>
            <a:t>Engaged CDI Staff</a:t>
          </a:r>
        </a:p>
      </dgm:t>
    </dgm:pt>
    <dgm:pt modelId="{0BA24EF5-5F46-41AC-9138-E2E3802A970D}" type="parTrans" cxnId="{CB97C8D1-72FD-4344-A060-D5D43DE5D9B2}">
      <dgm:prSet/>
      <dgm:spPr/>
      <dgm:t>
        <a:bodyPr/>
        <a:lstStyle/>
        <a:p>
          <a:endParaRPr lang="en-US"/>
        </a:p>
      </dgm:t>
    </dgm:pt>
    <dgm:pt modelId="{D2680A9E-AC81-45FA-ACAC-B2FB75D06B50}" type="sibTrans" cxnId="{CB97C8D1-72FD-4344-A060-D5D43DE5D9B2}">
      <dgm:prSet custT="1"/>
      <dgm:spPr/>
      <dgm:t>
        <a:bodyPr/>
        <a:lstStyle/>
        <a:p>
          <a:r>
            <a:rPr lang="en-US" sz="2400" dirty="0"/>
            <a:t>Useful data tools</a:t>
          </a:r>
        </a:p>
      </dgm:t>
    </dgm:pt>
    <dgm:pt modelId="{91356DB8-E056-49AB-80A4-946CACE71CFF}">
      <dgm:prSet phldrT="[Text]" custT="1"/>
      <dgm:spPr/>
      <dgm:t>
        <a:bodyPr/>
        <a:lstStyle/>
        <a:p>
          <a:r>
            <a:rPr lang="en-US" sz="1400" dirty="0"/>
            <a:t>Collaborative Coding Manager</a:t>
          </a:r>
        </a:p>
      </dgm:t>
    </dgm:pt>
    <dgm:pt modelId="{1C68A6CC-FE6D-46D3-BA8A-6A119A530C97}" type="parTrans" cxnId="{90FFD2B7-3FB7-4ACA-B106-42D977F2DFAC}">
      <dgm:prSet/>
      <dgm:spPr/>
      <dgm:t>
        <a:bodyPr/>
        <a:lstStyle/>
        <a:p>
          <a:endParaRPr lang="en-US"/>
        </a:p>
      </dgm:t>
    </dgm:pt>
    <dgm:pt modelId="{401A0AFE-760A-417A-BECD-0C1366458126}" type="sibTrans" cxnId="{90FFD2B7-3FB7-4ACA-B106-42D977F2DFAC}">
      <dgm:prSet/>
      <dgm:spPr/>
      <dgm:t>
        <a:bodyPr/>
        <a:lstStyle/>
        <a:p>
          <a:r>
            <a:rPr lang="en-US" dirty="0"/>
            <a:t>Physician Champion</a:t>
          </a:r>
        </a:p>
      </dgm:t>
    </dgm:pt>
    <dgm:pt modelId="{99870074-A2B2-4564-A531-078BD6899058}" type="pres">
      <dgm:prSet presAssocID="{D2EE421D-F353-4BEF-B8A5-52C4CBB1DD40}" presName="Name0" presStyleCnt="0">
        <dgm:presLayoutVars>
          <dgm:chMax/>
          <dgm:chPref/>
          <dgm:dir/>
          <dgm:animLvl val="lvl"/>
        </dgm:presLayoutVars>
      </dgm:prSet>
      <dgm:spPr/>
    </dgm:pt>
    <dgm:pt modelId="{89B4B1B0-765C-4F48-8415-DE6B100920B8}" type="pres">
      <dgm:prSet presAssocID="{8C27864D-3412-46AD-8718-DAB217C8805F}" presName="composite" presStyleCnt="0"/>
      <dgm:spPr/>
    </dgm:pt>
    <dgm:pt modelId="{01F57F22-B841-4C21-8248-4783F3EEA046}" type="pres">
      <dgm:prSet presAssocID="{8C27864D-3412-46AD-8718-DAB217C8805F}" presName="Parent1" presStyleLbl="node1" presStyleIdx="0" presStyleCnt="6">
        <dgm:presLayoutVars>
          <dgm:chMax val="1"/>
          <dgm:chPref val="1"/>
          <dgm:bulletEnabled val="1"/>
        </dgm:presLayoutVars>
      </dgm:prSet>
      <dgm:spPr/>
    </dgm:pt>
    <dgm:pt modelId="{856C5AFC-C353-42F0-A2F5-21344EBF6667}" type="pres">
      <dgm:prSet presAssocID="{8C27864D-3412-46AD-8718-DAB217C8805F}" presName="Childtext1" presStyleLbl="revTx" presStyleIdx="0" presStyleCnt="3">
        <dgm:presLayoutVars>
          <dgm:chMax val="0"/>
          <dgm:chPref val="0"/>
          <dgm:bulletEnabled val="1"/>
        </dgm:presLayoutVars>
      </dgm:prSet>
      <dgm:spPr/>
    </dgm:pt>
    <dgm:pt modelId="{16C83077-C88D-4C23-834C-49AE51B60D7F}" type="pres">
      <dgm:prSet presAssocID="{8C27864D-3412-46AD-8718-DAB217C8805F}" presName="BalanceSpacing" presStyleCnt="0"/>
      <dgm:spPr/>
    </dgm:pt>
    <dgm:pt modelId="{F7CDC348-8A65-467A-8A82-C2EE11742CAC}" type="pres">
      <dgm:prSet presAssocID="{8C27864D-3412-46AD-8718-DAB217C8805F}" presName="BalanceSpacing1" presStyleCnt="0"/>
      <dgm:spPr/>
    </dgm:pt>
    <dgm:pt modelId="{B07C1B5F-D0F7-4A3A-96A9-17D02675ACCF}" type="pres">
      <dgm:prSet presAssocID="{1CA41EC2-EED0-4349-97E1-F13CA5173F7A}" presName="Accent1Text" presStyleLbl="node1" presStyleIdx="1" presStyleCnt="6"/>
      <dgm:spPr/>
    </dgm:pt>
    <dgm:pt modelId="{52852D55-333D-429C-BAA5-D297A6634B5F}" type="pres">
      <dgm:prSet presAssocID="{1CA41EC2-EED0-4349-97E1-F13CA5173F7A}" presName="spaceBetweenRectangles" presStyleCnt="0"/>
      <dgm:spPr/>
    </dgm:pt>
    <dgm:pt modelId="{5C87CA18-07DA-4655-A39F-7F895FE2F52F}" type="pres">
      <dgm:prSet presAssocID="{509C7AF6-9C76-492D-B84F-958C64875108}" presName="composite" presStyleCnt="0"/>
      <dgm:spPr/>
    </dgm:pt>
    <dgm:pt modelId="{06A20D39-BFA5-4DF5-93DA-50353DEED9B4}" type="pres">
      <dgm:prSet presAssocID="{509C7AF6-9C76-492D-B84F-958C64875108}" presName="Parent1" presStyleLbl="node1" presStyleIdx="2" presStyleCnt="6">
        <dgm:presLayoutVars>
          <dgm:chMax val="1"/>
          <dgm:chPref val="1"/>
          <dgm:bulletEnabled val="1"/>
        </dgm:presLayoutVars>
      </dgm:prSet>
      <dgm:spPr/>
    </dgm:pt>
    <dgm:pt modelId="{A794726B-D0BA-4839-842B-BEC27E6F455B}" type="pres">
      <dgm:prSet presAssocID="{509C7AF6-9C76-492D-B84F-958C64875108}" presName="Childtext1" presStyleLbl="revTx" presStyleIdx="1" presStyleCnt="3">
        <dgm:presLayoutVars>
          <dgm:chMax val="0"/>
          <dgm:chPref val="0"/>
          <dgm:bulletEnabled val="1"/>
        </dgm:presLayoutVars>
      </dgm:prSet>
      <dgm:spPr/>
    </dgm:pt>
    <dgm:pt modelId="{40A174FD-8174-4D02-BCE9-BF532318A3EC}" type="pres">
      <dgm:prSet presAssocID="{509C7AF6-9C76-492D-B84F-958C64875108}" presName="BalanceSpacing" presStyleCnt="0"/>
      <dgm:spPr/>
    </dgm:pt>
    <dgm:pt modelId="{DD4BD3DF-0351-44E3-8706-1D18FD81B0A8}" type="pres">
      <dgm:prSet presAssocID="{509C7AF6-9C76-492D-B84F-958C64875108}" presName="BalanceSpacing1" presStyleCnt="0"/>
      <dgm:spPr/>
    </dgm:pt>
    <dgm:pt modelId="{A8B21E41-7291-422B-B323-9BCB6513FFD0}" type="pres">
      <dgm:prSet presAssocID="{D2680A9E-AC81-45FA-ACAC-B2FB75D06B50}" presName="Accent1Text" presStyleLbl="node1" presStyleIdx="3" presStyleCnt="6"/>
      <dgm:spPr/>
    </dgm:pt>
    <dgm:pt modelId="{806E01C3-85BB-4E8A-8F83-E6CD530493D8}" type="pres">
      <dgm:prSet presAssocID="{D2680A9E-AC81-45FA-ACAC-B2FB75D06B50}" presName="spaceBetweenRectangles" presStyleCnt="0"/>
      <dgm:spPr/>
    </dgm:pt>
    <dgm:pt modelId="{391E3DC4-8C14-4FD1-B781-93AF7FCC7039}" type="pres">
      <dgm:prSet presAssocID="{91356DB8-E056-49AB-80A4-946CACE71CFF}" presName="composite" presStyleCnt="0"/>
      <dgm:spPr/>
    </dgm:pt>
    <dgm:pt modelId="{248403F4-0D25-4FF5-BBE4-46FE87379752}" type="pres">
      <dgm:prSet presAssocID="{91356DB8-E056-49AB-80A4-946CACE71CFF}" presName="Parent1" presStyleLbl="node1" presStyleIdx="4" presStyleCnt="6">
        <dgm:presLayoutVars>
          <dgm:chMax val="1"/>
          <dgm:chPref val="1"/>
          <dgm:bulletEnabled val="1"/>
        </dgm:presLayoutVars>
      </dgm:prSet>
      <dgm:spPr/>
    </dgm:pt>
    <dgm:pt modelId="{030819F8-4FF0-4521-AFCC-6081E3BDAD11}" type="pres">
      <dgm:prSet presAssocID="{91356DB8-E056-49AB-80A4-946CACE71CFF}" presName="Childtext1" presStyleLbl="revTx" presStyleIdx="2" presStyleCnt="3">
        <dgm:presLayoutVars>
          <dgm:chMax val="0"/>
          <dgm:chPref val="0"/>
          <dgm:bulletEnabled val="1"/>
        </dgm:presLayoutVars>
      </dgm:prSet>
      <dgm:spPr/>
    </dgm:pt>
    <dgm:pt modelId="{A0C77553-EEA3-4822-A1AC-B85EFFC67471}" type="pres">
      <dgm:prSet presAssocID="{91356DB8-E056-49AB-80A4-946CACE71CFF}" presName="BalanceSpacing" presStyleCnt="0"/>
      <dgm:spPr/>
    </dgm:pt>
    <dgm:pt modelId="{E64C4503-F139-467B-B4C4-D1A01073D405}" type="pres">
      <dgm:prSet presAssocID="{91356DB8-E056-49AB-80A4-946CACE71CFF}" presName="BalanceSpacing1" presStyleCnt="0"/>
      <dgm:spPr/>
    </dgm:pt>
    <dgm:pt modelId="{8BFF5E30-58A5-4563-84B5-50A5BB1328E1}" type="pres">
      <dgm:prSet presAssocID="{401A0AFE-760A-417A-BECD-0C1366458126}" presName="Accent1Text" presStyleLbl="node1" presStyleIdx="5" presStyleCnt="6"/>
      <dgm:spPr/>
    </dgm:pt>
  </dgm:ptLst>
  <dgm:cxnLst>
    <dgm:cxn modelId="{F6D1080B-F3C4-4A2F-81C1-B8307D224629}" type="presOf" srcId="{D2EE421D-F353-4BEF-B8A5-52C4CBB1DD40}" destId="{99870074-A2B2-4564-A531-078BD6899058}" srcOrd="0" destOrd="0" presId="urn:microsoft.com/office/officeart/2008/layout/AlternatingHexagons"/>
    <dgm:cxn modelId="{E1470329-A579-4FF4-9C4F-FC9568088430}" type="presOf" srcId="{D2680A9E-AC81-45FA-ACAC-B2FB75D06B50}" destId="{A8B21E41-7291-422B-B323-9BCB6513FFD0}" srcOrd="0" destOrd="0" presId="urn:microsoft.com/office/officeart/2008/layout/AlternatingHexagons"/>
    <dgm:cxn modelId="{262BE12A-D4D2-4BAF-9FDB-E6B47E2CD439}" type="presOf" srcId="{509C7AF6-9C76-492D-B84F-958C64875108}" destId="{06A20D39-BFA5-4DF5-93DA-50353DEED9B4}" srcOrd="0" destOrd="0" presId="urn:microsoft.com/office/officeart/2008/layout/AlternatingHexagons"/>
    <dgm:cxn modelId="{79184F3F-4618-40E2-844D-46523B89D4E0}" type="presOf" srcId="{8C27864D-3412-46AD-8718-DAB217C8805F}" destId="{01F57F22-B841-4C21-8248-4783F3EEA046}" srcOrd="0" destOrd="0" presId="urn:microsoft.com/office/officeart/2008/layout/AlternatingHexagons"/>
    <dgm:cxn modelId="{00A4E053-657D-423C-858A-E838DEAEC1E7}" type="presOf" srcId="{1CA41EC2-EED0-4349-97E1-F13CA5173F7A}" destId="{B07C1B5F-D0F7-4A3A-96A9-17D02675ACCF}" srcOrd="0" destOrd="0" presId="urn:microsoft.com/office/officeart/2008/layout/AlternatingHexagons"/>
    <dgm:cxn modelId="{903D7889-3CE3-4810-93EA-0E225BA05437}" type="presOf" srcId="{91356DB8-E056-49AB-80A4-946CACE71CFF}" destId="{248403F4-0D25-4FF5-BBE4-46FE87379752}" srcOrd="0" destOrd="0" presId="urn:microsoft.com/office/officeart/2008/layout/AlternatingHexagons"/>
    <dgm:cxn modelId="{2DA81193-E241-4A69-862F-8F14F39D5B41}" srcId="{D2EE421D-F353-4BEF-B8A5-52C4CBB1DD40}" destId="{8C27864D-3412-46AD-8718-DAB217C8805F}" srcOrd="0" destOrd="0" parTransId="{84F24182-5E7A-4ADD-84DC-F99E5BA8FC61}" sibTransId="{1CA41EC2-EED0-4349-97E1-F13CA5173F7A}"/>
    <dgm:cxn modelId="{90FFD2B7-3FB7-4ACA-B106-42D977F2DFAC}" srcId="{D2EE421D-F353-4BEF-B8A5-52C4CBB1DD40}" destId="{91356DB8-E056-49AB-80A4-946CACE71CFF}" srcOrd="2" destOrd="0" parTransId="{1C68A6CC-FE6D-46D3-BA8A-6A119A530C97}" sibTransId="{401A0AFE-760A-417A-BECD-0C1366458126}"/>
    <dgm:cxn modelId="{CB97C8D1-72FD-4344-A060-D5D43DE5D9B2}" srcId="{D2EE421D-F353-4BEF-B8A5-52C4CBB1DD40}" destId="{509C7AF6-9C76-492D-B84F-958C64875108}" srcOrd="1" destOrd="0" parTransId="{0BA24EF5-5F46-41AC-9138-E2E3802A970D}" sibTransId="{D2680A9E-AC81-45FA-ACAC-B2FB75D06B50}"/>
    <dgm:cxn modelId="{8B7947F3-0020-410C-9DBD-DEDD10678D8E}" type="presOf" srcId="{401A0AFE-760A-417A-BECD-0C1366458126}" destId="{8BFF5E30-58A5-4563-84B5-50A5BB1328E1}" srcOrd="0" destOrd="0" presId="urn:microsoft.com/office/officeart/2008/layout/AlternatingHexagons"/>
    <dgm:cxn modelId="{72E1187E-CB1A-494D-8ABF-6AE418895D4D}" type="presParOf" srcId="{99870074-A2B2-4564-A531-078BD6899058}" destId="{89B4B1B0-765C-4F48-8415-DE6B100920B8}" srcOrd="0" destOrd="0" presId="urn:microsoft.com/office/officeart/2008/layout/AlternatingHexagons"/>
    <dgm:cxn modelId="{343FB23E-29C1-4883-AC42-71441EDF71C1}" type="presParOf" srcId="{89B4B1B0-765C-4F48-8415-DE6B100920B8}" destId="{01F57F22-B841-4C21-8248-4783F3EEA046}" srcOrd="0" destOrd="0" presId="urn:microsoft.com/office/officeart/2008/layout/AlternatingHexagons"/>
    <dgm:cxn modelId="{A1BE20EA-93D7-4BC1-9145-0DD7084B064C}" type="presParOf" srcId="{89B4B1B0-765C-4F48-8415-DE6B100920B8}" destId="{856C5AFC-C353-42F0-A2F5-21344EBF6667}" srcOrd="1" destOrd="0" presId="urn:microsoft.com/office/officeart/2008/layout/AlternatingHexagons"/>
    <dgm:cxn modelId="{B6D65975-E261-4C5D-929F-51DDF420E55D}" type="presParOf" srcId="{89B4B1B0-765C-4F48-8415-DE6B100920B8}" destId="{16C83077-C88D-4C23-834C-49AE51B60D7F}" srcOrd="2" destOrd="0" presId="urn:microsoft.com/office/officeart/2008/layout/AlternatingHexagons"/>
    <dgm:cxn modelId="{E46313AD-E41D-4075-B0BD-E9B5BB533831}" type="presParOf" srcId="{89B4B1B0-765C-4F48-8415-DE6B100920B8}" destId="{F7CDC348-8A65-467A-8A82-C2EE11742CAC}" srcOrd="3" destOrd="0" presId="urn:microsoft.com/office/officeart/2008/layout/AlternatingHexagons"/>
    <dgm:cxn modelId="{C11C4451-B6D7-4F91-ADB9-27220F9E2BBC}" type="presParOf" srcId="{89B4B1B0-765C-4F48-8415-DE6B100920B8}" destId="{B07C1B5F-D0F7-4A3A-96A9-17D02675ACCF}" srcOrd="4" destOrd="0" presId="urn:microsoft.com/office/officeart/2008/layout/AlternatingHexagons"/>
    <dgm:cxn modelId="{A3F207A3-E895-4795-BB9D-659D5A90DA04}" type="presParOf" srcId="{99870074-A2B2-4564-A531-078BD6899058}" destId="{52852D55-333D-429C-BAA5-D297A6634B5F}" srcOrd="1" destOrd="0" presId="urn:microsoft.com/office/officeart/2008/layout/AlternatingHexagons"/>
    <dgm:cxn modelId="{32FFD145-BFE6-4ACB-B1E4-21D5B819B621}" type="presParOf" srcId="{99870074-A2B2-4564-A531-078BD6899058}" destId="{5C87CA18-07DA-4655-A39F-7F895FE2F52F}" srcOrd="2" destOrd="0" presId="urn:microsoft.com/office/officeart/2008/layout/AlternatingHexagons"/>
    <dgm:cxn modelId="{9DCB9EB2-7040-4AFC-894E-5760A420E3AB}" type="presParOf" srcId="{5C87CA18-07DA-4655-A39F-7F895FE2F52F}" destId="{06A20D39-BFA5-4DF5-93DA-50353DEED9B4}" srcOrd="0" destOrd="0" presId="urn:microsoft.com/office/officeart/2008/layout/AlternatingHexagons"/>
    <dgm:cxn modelId="{AC10B15B-5F57-4C3F-A4F7-FC271C30E14E}" type="presParOf" srcId="{5C87CA18-07DA-4655-A39F-7F895FE2F52F}" destId="{A794726B-D0BA-4839-842B-BEC27E6F455B}" srcOrd="1" destOrd="0" presId="urn:microsoft.com/office/officeart/2008/layout/AlternatingHexagons"/>
    <dgm:cxn modelId="{43AFB68A-F5AA-49E9-B1F2-1D1195AA6EBC}" type="presParOf" srcId="{5C87CA18-07DA-4655-A39F-7F895FE2F52F}" destId="{40A174FD-8174-4D02-BCE9-BF532318A3EC}" srcOrd="2" destOrd="0" presId="urn:microsoft.com/office/officeart/2008/layout/AlternatingHexagons"/>
    <dgm:cxn modelId="{0B4475E0-FEB1-4E82-BE32-754E0AD1B1E2}" type="presParOf" srcId="{5C87CA18-07DA-4655-A39F-7F895FE2F52F}" destId="{DD4BD3DF-0351-44E3-8706-1D18FD81B0A8}" srcOrd="3" destOrd="0" presId="urn:microsoft.com/office/officeart/2008/layout/AlternatingHexagons"/>
    <dgm:cxn modelId="{12C367F6-5BB9-472B-A411-E8BAD4224E92}" type="presParOf" srcId="{5C87CA18-07DA-4655-A39F-7F895FE2F52F}" destId="{A8B21E41-7291-422B-B323-9BCB6513FFD0}" srcOrd="4" destOrd="0" presId="urn:microsoft.com/office/officeart/2008/layout/AlternatingHexagons"/>
    <dgm:cxn modelId="{3BE98531-95E7-440F-8032-5FF41521ED9F}" type="presParOf" srcId="{99870074-A2B2-4564-A531-078BD6899058}" destId="{806E01C3-85BB-4E8A-8F83-E6CD530493D8}" srcOrd="3" destOrd="0" presId="urn:microsoft.com/office/officeart/2008/layout/AlternatingHexagons"/>
    <dgm:cxn modelId="{40CC680C-732F-4687-BF90-FBB9C30AA839}" type="presParOf" srcId="{99870074-A2B2-4564-A531-078BD6899058}" destId="{391E3DC4-8C14-4FD1-B781-93AF7FCC7039}" srcOrd="4" destOrd="0" presId="urn:microsoft.com/office/officeart/2008/layout/AlternatingHexagons"/>
    <dgm:cxn modelId="{283A14B1-3C32-49AA-8DC9-0705280248D6}" type="presParOf" srcId="{391E3DC4-8C14-4FD1-B781-93AF7FCC7039}" destId="{248403F4-0D25-4FF5-BBE4-46FE87379752}" srcOrd="0" destOrd="0" presId="urn:microsoft.com/office/officeart/2008/layout/AlternatingHexagons"/>
    <dgm:cxn modelId="{36721A1B-ED73-45D6-BFF5-42EFB938A5A8}" type="presParOf" srcId="{391E3DC4-8C14-4FD1-B781-93AF7FCC7039}" destId="{030819F8-4FF0-4521-AFCC-6081E3BDAD11}" srcOrd="1" destOrd="0" presId="urn:microsoft.com/office/officeart/2008/layout/AlternatingHexagons"/>
    <dgm:cxn modelId="{17AE0527-EA47-4BE9-931E-608F631CBD4F}" type="presParOf" srcId="{391E3DC4-8C14-4FD1-B781-93AF7FCC7039}" destId="{A0C77553-EEA3-4822-A1AC-B85EFFC67471}" srcOrd="2" destOrd="0" presId="urn:microsoft.com/office/officeart/2008/layout/AlternatingHexagons"/>
    <dgm:cxn modelId="{AE0D7483-83C5-468C-A5F2-22EFCD0AC318}" type="presParOf" srcId="{391E3DC4-8C14-4FD1-B781-93AF7FCC7039}" destId="{E64C4503-F139-467B-B4C4-D1A01073D405}" srcOrd="3" destOrd="0" presId="urn:microsoft.com/office/officeart/2008/layout/AlternatingHexagons"/>
    <dgm:cxn modelId="{1587BC76-3B24-40DF-B6FE-A1CAB83D2F38}" type="presParOf" srcId="{391E3DC4-8C14-4FD1-B781-93AF7FCC7039}" destId="{8BFF5E30-58A5-4563-84B5-50A5BB1328E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2C741D-1766-4214-8FEA-EB7EE3F987BA}" type="doc">
      <dgm:prSet loTypeId="urn:microsoft.com/office/officeart/2005/8/layout/hProcess9" loCatId="process" qsTypeId="urn:microsoft.com/office/officeart/2005/8/quickstyle/simple1" qsCatId="simple" csTypeId="urn:microsoft.com/office/officeart/2005/8/colors/accent1_2" csCatId="accent1" phldr="1"/>
      <dgm:spPr/>
    </dgm:pt>
    <dgm:pt modelId="{5543DF7F-4C46-4D25-AB51-79717411C18F}">
      <dgm:prSet phldrT="[Text]"/>
      <dgm:spPr>
        <a:solidFill>
          <a:srgbClr val="7030A0"/>
        </a:solidFill>
      </dgm:spPr>
      <dgm:t>
        <a:bodyPr/>
        <a:lstStyle/>
        <a:p>
          <a:r>
            <a:rPr lang="en-US" dirty="0"/>
            <a:t>Build trust slowly</a:t>
          </a:r>
        </a:p>
      </dgm:t>
    </dgm:pt>
    <dgm:pt modelId="{9A563292-9C8A-481E-9EE1-007EFB5DDC6A}" type="parTrans" cxnId="{17E4D179-299B-495C-88B6-E8BB370328C5}">
      <dgm:prSet/>
      <dgm:spPr/>
      <dgm:t>
        <a:bodyPr/>
        <a:lstStyle/>
        <a:p>
          <a:endParaRPr lang="en-US"/>
        </a:p>
      </dgm:t>
    </dgm:pt>
    <dgm:pt modelId="{D60178A6-F8F5-48C3-98A7-41FD40012BC4}" type="sibTrans" cxnId="{17E4D179-299B-495C-88B6-E8BB370328C5}">
      <dgm:prSet/>
      <dgm:spPr/>
      <dgm:t>
        <a:bodyPr/>
        <a:lstStyle/>
        <a:p>
          <a:endParaRPr lang="en-US"/>
        </a:p>
      </dgm:t>
    </dgm:pt>
    <dgm:pt modelId="{4A403923-A191-4AA0-AF82-C72F8B5B4CD2}">
      <dgm:prSet phldrT="[Text]"/>
      <dgm:spPr>
        <a:solidFill>
          <a:srgbClr val="7030A0"/>
        </a:solidFill>
      </dgm:spPr>
      <dgm:t>
        <a:bodyPr/>
        <a:lstStyle/>
        <a:p>
          <a:r>
            <a:rPr lang="en-US" dirty="0"/>
            <a:t>Focus on one measure at a time</a:t>
          </a:r>
        </a:p>
      </dgm:t>
    </dgm:pt>
    <dgm:pt modelId="{3EAB0C5A-771E-4408-A1D8-A6A2E9E5C283}" type="parTrans" cxnId="{881DF1FE-A25B-4441-AA8B-B4C2F61D2CA9}">
      <dgm:prSet/>
      <dgm:spPr/>
      <dgm:t>
        <a:bodyPr/>
        <a:lstStyle/>
        <a:p>
          <a:endParaRPr lang="en-US"/>
        </a:p>
      </dgm:t>
    </dgm:pt>
    <dgm:pt modelId="{B2FAA1E1-E76B-45B1-AFB1-649EE8F9BB6B}" type="sibTrans" cxnId="{881DF1FE-A25B-4441-AA8B-B4C2F61D2CA9}">
      <dgm:prSet/>
      <dgm:spPr/>
      <dgm:t>
        <a:bodyPr/>
        <a:lstStyle/>
        <a:p>
          <a:endParaRPr lang="en-US"/>
        </a:p>
      </dgm:t>
    </dgm:pt>
    <dgm:pt modelId="{8C9572A5-F664-4D47-BAD6-E0BD2F5A8BC1}">
      <dgm:prSet phldrT="[Text]"/>
      <dgm:spPr>
        <a:solidFill>
          <a:srgbClr val="7030A0"/>
        </a:solidFill>
      </dgm:spPr>
      <dgm:t>
        <a:bodyPr/>
        <a:lstStyle/>
        <a:p>
          <a:r>
            <a:rPr lang="en-US" dirty="0"/>
            <a:t>Start with case specific feedback</a:t>
          </a:r>
        </a:p>
      </dgm:t>
    </dgm:pt>
    <dgm:pt modelId="{C199A308-FEFC-45A5-9FFB-BF4FBA45D665}" type="parTrans" cxnId="{8FB89F1E-935B-408B-A6A4-6AA42A9EC48B}">
      <dgm:prSet/>
      <dgm:spPr/>
      <dgm:t>
        <a:bodyPr/>
        <a:lstStyle/>
        <a:p>
          <a:endParaRPr lang="en-US"/>
        </a:p>
      </dgm:t>
    </dgm:pt>
    <dgm:pt modelId="{10468C84-7243-4C10-91C6-C6E26D314B02}" type="sibTrans" cxnId="{8FB89F1E-935B-408B-A6A4-6AA42A9EC48B}">
      <dgm:prSet/>
      <dgm:spPr/>
      <dgm:t>
        <a:bodyPr/>
        <a:lstStyle/>
        <a:p>
          <a:endParaRPr lang="en-US"/>
        </a:p>
      </dgm:t>
    </dgm:pt>
    <dgm:pt modelId="{FD732F3B-2FCA-4EBE-AE22-B3FC779FA515}">
      <dgm:prSet phldrT="[Text]"/>
      <dgm:spPr>
        <a:solidFill>
          <a:srgbClr val="7030A0"/>
        </a:solidFill>
      </dgm:spPr>
      <dgm:t>
        <a:bodyPr/>
        <a:lstStyle/>
        <a:p>
          <a:r>
            <a:rPr lang="en-US" dirty="0"/>
            <a:t>Then find opportunities for global education</a:t>
          </a:r>
        </a:p>
      </dgm:t>
    </dgm:pt>
    <dgm:pt modelId="{B30436C5-6EA0-406B-82A4-E674168449DF}" type="parTrans" cxnId="{45564684-0923-484B-BCAF-91EE09D7F029}">
      <dgm:prSet/>
      <dgm:spPr/>
      <dgm:t>
        <a:bodyPr/>
        <a:lstStyle/>
        <a:p>
          <a:endParaRPr lang="en-US"/>
        </a:p>
      </dgm:t>
    </dgm:pt>
    <dgm:pt modelId="{DF6924D7-9E11-4F4D-B9E1-2149F1EB5702}" type="sibTrans" cxnId="{45564684-0923-484B-BCAF-91EE09D7F029}">
      <dgm:prSet/>
      <dgm:spPr/>
      <dgm:t>
        <a:bodyPr/>
        <a:lstStyle/>
        <a:p>
          <a:endParaRPr lang="en-US"/>
        </a:p>
      </dgm:t>
    </dgm:pt>
    <dgm:pt modelId="{40372F5A-DCB2-49C5-BD28-37AF3C0A0D81}" type="pres">
      <dgm:prSet presAssocID="{F92C741D-1766-4214-8FEA-EB7EE3F987BA}" presName="CompostProcess" presStyleCnt="0">
        <dgm:presLayoutVars>
          <dgm:dir/>
          <dgm:resizeHandles val="exact"/>
        </dgm:presLayoutVars>
      </dgm:prSet>
      <dgm:spPr/>
    </dgm:pt>
    <dgm:pt modelId="{B452CF4E-9DC8-496B-8D6D-57DC4820F72F}" type="pres">
      <dgm:prSet presAssocID="{F92C741D-1766-4214-8FEA-EB7EE3F987BA}" presName="arrow" presStyleLbl="bgShp" presStyleIdx="0" presStyleCnt="1"/>
      <dgm:spPr/>
    </dgm:pt>
    <dgm:pt modelId="{9253C7E7-4398-4962-BCE4-ABD2FF1EA3E8}" type="pres">
      <dgm:prSet presAssocID="{F92C741D-1766-4214-8FEA-EB7EE3F987BA}" presName="linearProcess" presStyleCnt="0"/>
      <dgm:spPr/>
    </dgm:pt>
    <dgm:pt modelId="{186CE5AF-E3B7-4E8B-86F8-543698E2A8DC}" type="pres">
      <dgm:prSet presAssocID="{5543DF7F-4C46-4D25-AB51-79717411C18F}" presName="textNode" presStyleLbl="node1" presStyleIdx="0" presStyleCnt="4">
        <dgm:presLayoutVars>
          <dgm:bulletEnabled val="1"/>
        </dgm:presLayoutVars>
      </dgm:prSet>
      <dgm:spPr/>
    </dgm:pt>
    <dgm:pt modelId="{C19A4695-76A2-4AFA-9953-23A84346600B}" type="pres">
      <dgm:prSet presAssocID="{D60178A6-F8F5-48C3-98A7-41FD40012BC4}" presName="sibTrans" presStyleCnt="0"/>
      <dgm:spPr/>
    </dgm:pt>
    <dgm:pt modelId="{F7DCC638-D0F7-4CA8-9F1E-7580F20C01CA}" type="pres">
      <dgm:prSet presAssocID="{4A403923-A191-4AA0-AF82-C72F8B5B4CD2}" presName="textNode" presStyleLbl="node1" presStyleIdx="1" presStyleCnt="4">
        <dgm:presLayoutVars>
          <dgm:bulletEnabled val="1"/>
        </dgm:presLayoutVars>
      </dgm:prSet>
      <dgm:spPr/>
    </dgm:pt>
    <dgm:pt modelId="{202A00BD-655F-443B-A2ED-4E5BE423F5A4}" type="pres">
      <dgm:prSet presAssocID="{B2FAA1E1-E76B-45B1-AFB1-649EE8F9BB6B}" presName="sibTrans" presStyleCnt="0"/>
      <dgm:spPr/>
    </dgm:pt>
    <dgm:pt modelId="{4C8001F4-C26D-44EF-813F-42A874E014F0}" type="pres">
      <dgm:prSet presAssocID="{8C9572A5-F664-4D47-BAD6-E0BD2F5A8BC1}" presName="textNode" presStyleLbl="node1" presStyleIdx="2" presStyleCnt="4">
        <dgm:presLayoutVars>
          <dgm:bulletEnabled val="1"/>
        </dgm:presLayoutVars>
      </dgm:prSet>
      <dgm:spPr/>
    </dgm:pt>
    <dgm:pt modelId="{DBAEC160-1F17-4B89-89D6-13A3389510D0}" type="pres">
      <dgm:prSet presAssocID="{10468C84-7243-4C10-91C6-C6E26D314B02}" presName="sibTrans" presStyleCnt="0"/>
      <dgm:spPr/>
    </dgm:pt>
    <dgm:pt modelId="{B80958C1-DBB5-4F1B-9726-ECA2793E14CD}" type="pres">
      <dgm:prSet presAssocID="{FD732F3B-2FCA-4EBE-AE22-B3FC779FA515}" presName="textNode" presStyleLbl="node1" presStyleIdx="3" presStyleCnt="4">
        <dgm:presLayoutVars>
          <dgm:bulletEnabled val="1"/>
        </dgm:presLayoutVars>
      </dgm:prSet>
      <dgm:spPr/>
    </dgm:pt>
  </dgm:ptLst>
  <dgm:cxnLst>
    <dgm:cxn modelId="{8FB89F1E-935B-408B-A6A4-6AA42A9EC48B}" srcId="{F92C741D-1766-4214-8FEA-EB7EE3F987BA}" destId="{8C9572A5-F664-4D47-BAD6-E0BD2F5A8BC1}" srcOrd="2" destOrd="0" parTransId="{C199A308-FEFC-45A5-9FFB-BF4FBA45D665}" sibTransId="{10468C84-7243-4C10-91C6-C6E26D314B02}"/>
    <dgm:cxn modelId="{29E8535B-9906-4F76-8303-510BD4169D51}" type="presOf" srcId="{4A403923-A191-4AA0-AF82-C72F8B5B4CD2}" destId="{F7DCC638-D0F7-4CA8-9F1E-7580F20C01CA}" srcOrd="0" destOrd="0" presId="urn:microsoft.com/office/officeart/2005/8/layout/hProcess9"/>
    <dgm:cxn modelId="{389AED70-A625-4492-8CF1-C915E64FC65C}" type="presOf" srcId="{8C9572A5-F664-4D47-BAD6-E0BD2F5A8BC1}" destId="{4C8001F4-C26D-44EF-813F-42A874E014F0}" srcOrd="0" destOrd="0" presId="urn:microsoft.com/office/officeart/2005/8/layout/hProcess9"/>
    <dgm:cxn modelId="{17E4D179-299B-495C-88B6-E8BB370328C5}" srcId="{F92C741D-1766-4214-8FEA-EB7EE3F987BA}" destId="{5543DF7F-4C46-4D25-AB51-79717411C18F}" srcOrd="0" destOrd="0" parTransId="{9A563292-9C8A-481E-9EE1-007EFB5DDC6A}" sibTransId="{D60178A6-F8F5-48C3-98A7-41FD40012BC4}"/>
    <dgm:cxn modelId="{45564684-0923-484B-BCAF-91EE09D7F029}" srcId="{F92C741D-1766-4214-8FEA-EB7EE3F987BA}" destId="{FD732F3B-2FCA-4EBE-AE22-B3FC779FA515}" srcOrd="3" destOrd="0" parTransId="{B30436C5-6EA0-406B-82A4-E674168449DF}" sibTransId="{DF6924D7-9E11-4F4D-B9E1-2149F1EB5702}"/>
    <dgm:cxn modelId="{42699D8E-F6DB-47F0-AF90-F0700E103CCD}" type="presOf" srcId="{FD732F3B-2FCA-4EBE-AE22-B3FC779FA515}" destId="{B80958C1-DBB5-4F1B-9726-ECA2793E14CD}" srcOrd="0" destOrd="0" presId="urn:microsoft.com/office/officeart/2005/8/layout/hProcess9"/>
    <dgm:cxn modelId="{8B0BFECB-1C01-4510-828F-55D797B62BD5}" type="presOf" srcId="{F92C741D-1766-4214-8FEA-EB7EE3F987BA}" destId="{40372F5A-DCB2-49C5-BD28-37AF3C0A0D81}" srcOrd="0" destOrd="0" presId="urn:microsoft.com/office/officeart/2005/8/layout/hProcess9"/>
    <dgm:cxn modelId="{FEFDF2E2-F620-492B-8552-D80C30EB2397}" type="presOf" srcId="{5543DF7F-4C46-4D25-AB51-79717411C18F}" destId="{186CE5AF-E3B7-4E8B-86F8-543698E2A8DC}" srcOrd="0" destOrd="0" presId="urn:microsoft.com/office/officeart/2005/8/layout/hProcess9"/>
    <dgm:cxn modelId="{881DF1FE-A25B-4441-AA8B-B4C2F61D2CA9}" srcId="{F92C741D-1766-4214-8FEA-EB7EE3F987BA}" destId="{4A403923-A191-4AA0-AF82-C72F8B5B4CD2}" srcOrd="1" destOrd="0" parTransId="{3EAB0C5A-771E-4408-A1D8-A6A2E9E5C283}" sibTransId="{B2FAA1E1-E76B-45B1-AFB1-649EE8F9BB6B}"/>
    <dgm:cxn modelId="{4E17BCB6-B7E7-411A-8B8B-E877CCED6B88}" type="presParOf" srcId="{40372F5A-DCB2-49C5-BD28-37AF3C0A0D81}" destId="{B452CF4E-9DC8-496B-8D6D-57DC4820F72F}" srcOrd="0" destOrd="0" presId="urn:microsoft.com/office/officeart/2005/8/layout/hProcess9"/>
    <dgm:cxn modelId="{762CA13F-3021-4A6F-9468-0DD2DE02ECB3}" type="presParOf" srcId="{40372F5A-DCB2-49C5-BD28-37AF3C0A0D81}" destId="{9253C7E7-4398-4962-BCE4-ABD2FF1EA3E8}" srcOrd="1" destOrd="0" presId="urn:microsoft.com/office/officeart/2005/8/layout/hProcess9"/>
    <dgm:cxn modelId="{B791EB46-28C5-41E7-AE4E-6C3E91D0B8EB}" type="presParOf" srcId="{9253C7E7-4398-4962-BCE4-ABD2FF1EA3E8}" destId="{186CE5AF-E3B7-4E8B-86F8-543698E2A8DC}" srcOrd="0" destOrd="0" presId="urn:microsoft.com/office/officeart/2005/8/layout/hProcess9"/>
    <dgm:cxn modelId="{E2B40641-F2B9-4383-951D-886BD64E189C}" type="presParOf" srcId="{9253C7E7-4398-4962-BCE4-ABD2FF1EA3E8}" destId="{C19A4695-76A2-4AFA-9953-23A84346600B}" srcOrd="1" destOrd="0" presId="urn:microsoft.com/office/officeart/2005/8/layout/hProcess9"/>
    <dgm:cxn modelId="{8A422867-4414-49A1-A206-8BB290E6240F}" type="presParOf" srcId="{9253C7E7-4398-4962-BCE4-ABD2FF1EA3E8}" destId="{F7DCC638-D0F7-4CA8-9F1E-7580F20C01CA}" srcOrd="2" destOrd="0" presId="urn:microsoft.com/office/officeart/2005/8/layout/hProcess9"/>
    <dgm:cxn modelId="{7330E79C-A2D6-45D4-A3F3-84A966F482E3}" type="presParOf" srcId="{9253C7E7-4398-4962-BCE4-ABD2FF1EA3E8}" destId="{202A00BD-655F-443B-A2ED-4E5BE423F5A4}" srcOrd="3" destOrd="0" presId="urn:microsoft.com/office/officeart/2005/8/layout/hProcess9"/>
    <dgm:cxn modelId="{04EDDA05-B4C8-4E07-BDB8-F84D6FE50350}" type="presParOf" srcId="{9253C7E7-4398-4962-BCE4-ABD2FF1EA3E8}" destId="{4C8001F4-C26D-44EF-813F-42A874E014F0}" srcOrd="4" destOrd="0" presId="urn:microsoft.com/office/officeart/2005/8/layout/hProcess9"/>
    <dgm:cxn modelId="{A2A39B82-5B60-4FAA-B075-C8DD876D84A3}" type="presParOf" srcId="{9253C7E7-4398-4962-BCE4-ABD2FF1EA3E8}" destId="{DBAEC160-1F17-4B89-89D6-13A3389510D0}" srcOrd="5" destOrd="0" presId="urn:microsoft.com/office/officeart/2005/8/layout/hProcess9"/>
    <dgm:cxn modelId="{8B033B63-46A5-4EDC-9B44-B2B2F0705F97}" type="presParOf" srcId="{9253C7E7-4398-4962-BCE4-ABD2FF1EA3E8}" destId="{B80958C1-DBB5-4F1B-9726-ECA2793E14C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0A0D04-C2B5-4103-AEF4-B966C6947464}" type="doc">
      <dgm:prSet loTypeId="urn:microsoft.com/office/officeart/2005/8/layout/process1" loCatId="process" qsTypeId="urn:microsoft.com/office/officeart/2005/8/quickstyle/simple1" qsCatId="simple" csTypeId="urn:microsoft.com/office/officeart/2005/8/colors/accent1_2" csCatId="accent1" phldr="1"/>
      <dgm:spPr/>
    </dgm:pt>
    <dgm:pt modelId="{6724FA40-9C11-4647-8E7F-E66EBDB6CA8E}">
      <dgm:prSet phldrT="[Text]"/>
      <dgm:spPr/>
      <dgm:t>
        <a:bodyPr/>
        <a:lstStyle/>
        <a:p>
          <a:r>
            <a:rPr lang="en-US" dirty="0"/>
            <a:t>Overwhelming number of measures</a:t>
          </a:r>
        </a:p>
      </dgm:t>
    </dgm:pt>
    <dgm:pt modelId="{DEAA55D1-5BC2-4620-8DAF-07EEE7FFC972}" type="parTrans" cxnId="{4C20DB90-92D6-4B34-8AC8-BDD9C2A3F686}">
      <dgm:prSet/>
      <dgm:spPr/>
      <dgm:t>
        <a:bodyPr/>
        <a:lstStyle/>
        <a:p>
          <a:endParaRPr lang="en-US"/>
        </a:p>
      </dgm:t>
    </dgm:pt>
    <dgm:pt modelId="{C127A462-0577-4552-9B00-6BDD8B9D716A}" type="sibTrans" cxnId="{4C20DB90-92D6-4B34-8AC8-BDD9C2A3F686}">
      <dgm:prSet/>
      <dgm:spPr/>
      <dgm:t>
        <a:bodyPr/>
        <a:lstStyle/>
        <a:p>
          <a:endParaRPr lang="en-US"/>
        </a:p>
      </dgm:t>
    </dgm:pt>
    <dgm:pt modelId="{863A0B49-DC33-4DA3-83FE-3F9AC054B912}">
      <dgm:prSet phldrT="[Text]"/>
      <dgm:spPr/>
      <dgm:t>
        <a:bodyPr/>
        <a:lstStyle/>
        <a:p>
          <a:r>
            <a:rPr lang="en-US" dirty="0"/>
            <a:t>Pick just one to start with </a:t>
          </a:r>
        </a:p>
      </dgm:t>
    </dgm:pt>
    <dgm:pt modelId="{734AAEF3-EA34-4964-87C9-8DCD211EB0D7}" type="parTrans" cxnId="{33CF615A-860B-4C93-BF6C-CEA3D93F3D72}">
      <dgm:prSet/>
      <dgm:spPr/>
      <dgm:t>
        <a:bodyPr/>
        <a:lstStyle/>
        <a:p>
          <a:endParaRPr lang="en-US"/>
        </a:p>
      </dgm:t>
    </dgm:pt>
    <dgm:pt modelId="{C286810B-AF0B-4CB0-92A5-484EB2387FDE}" type="sibTrans" cxnId="{33CF615A-860B-4C93-BF6C-CEA3D93F3D72}">
      <dgm:prSet/>
      <dgm:spPr/>
      <dgm:t>
        <a:bodyPr/>
        <a:lstStyle/>
        <a:p>
          <a:endParaRPr lang="en-US"/>
        </a:p>
      </dgm:t>
    </dgm:pt>
    <dgm:pt modelId="{5FC6C008-3E92-4C4B-9125-7B261C95EE02}" type="pres">
      <dgm:prSet presAssocID="{6A0A0D04-C2B5-4103-AEF4-B966C6947464}" presName="Name0" presStyleCnt="0">
        <dgm:presLayoutVars>
          <dgm:dir/>
          <dgm:resizeHandles val="exact"/>
        </dgm:presLayoutVars>
      </dgm:prSet>
      <dgm:spPr/>
    </dgm:pt>
    <dgm:pt modelId="{EA589213-DF3F-472A-B411-9E904715E66F}" type="pres">
      <dgm:prSet presAssocID="{6724FA40-9C11-4647-8E7F-E66EBDB6CA8E}" presName="node" presStyleLbl="node1" presStyleIdx="0" presStyleCnt="2">
        <dgm:presLayoutVars>
          <dgm:bulletEnabled val="1"/>
        </dgm:presLayoutVars>
      </dgm:prSet>
      <dgm:spPr/>
    </dgm:pt>
    <dgm:pt modelId="{97D4CD5C-496C-4D2E-B9DF-21C2CC450C1D}" type="pres">
      <dgm:prSet presAssocID="{C127A462-0577-4552-9B00-6BDD8B9D716A}" presName="sibTrans" presStyleLbl="sibTrans2D1" presStyleIdx="0" presStyleCnt="1"/>
      <dgm:spPr/>
    </dgm:pt>
    <dgm:pt modelId="{27B8F0DE-AC10-44FF-B22F-9883E314D07D}" type="pres">
      <dgm:prSet presAssocID="{C127A462-0577-4552-9B00-6BDD8B9D716A}" presName="connectorText" presStyleLbl="sibTrans2D1" presStyleIdx="0" presStyleCnt="1"/>
      <dgm:spPr/>
    </dgm:pt>
    <dgm:pt modelId="{8484DE75-3086-4F7A-8399-9B85C8D713FD}" type="pres">
      <dgm:prSet presAssocID="{863A0B49-DC33-4DA3-83FE-3F9AC054B912}" presName="node" presStyleLbl="node1" presStyleIdx="1" presStyleCnt="2">
        <dgm:presLayoutVars>
          <dgm:bulletEnabled val="1"/>
        </dgm:presLayoutVars>
      </dgm:prSet>
      <dgm:spPr/>
    </dgm:pt>
  </dgm:ptLst>
  <dgm:cxnLst>
    <dgm:cxn modelId="{BBCB4340-5F75-4FD2-BD5C-D016D4B8375F}" type="presOf" srcId="{863A0B49-DC33-4DA3-83FE-3F9AC054B912}" destId="{8484DE75-3086-4F7A-8399-9B85C8D713FD}" srcOrd="0" destOrd="0" presId="urn:microsoft.com/office/officeart/2005/8/layout/process1"/>
    <dgm:cxn modelId="{30A9B269-F873-498F-A5CB-895CDF49CECE}" type="presOf" srcId="{C127A462-0577-4552-9B00-6BDD8B9D716A}" destId="{27B8F0DE-AC10-44FF-B22F-9883E314D07D}" srcOrd="1" destOrd="0" presId="urn:microsoft.com/office/officeart/2005/8/layout/process1"/>
    <dgm:cxn modelId="{DCBC186E-F506-4E78-BBC4-0DAA19780807}" type="presOf" srcId="{6724FA40-9C11-4647-8E7F-E66EBDB6CA8E}" destId="{EA589213-DF3F-472A-B411-9E904715E66F}" srcOrd="0" destOrd="0" presId="urn:microsoft.com/office/officeart/2005/8/layout/process1"/>
    <dgm:cxn modelId="{33CF615A-860B-4C93-BF6C-CEA3D93F3D72}" srcId="{6A0A0D04-C2B5-4103-AEF4-B966C6947464}" destId="{863A0B49-DC33-4DA3-83FE-3F9AC054B912}" srcOrd="1" destOrd="0" parTransId="{734AAEF3-EA34-4964-87C9-8DCD211EB0D7}" sibTransId="{C286810B-AF0B-4CB0-92A5-484EB2387FDE}"/>
    <dgm:cxn modelId="{25055986-2492-41C7-B5F9-A5FC337BC9CC}" type="presOf" srcId="{6A0A0D04-C2B5-4103-AEF4-B966C6947464}" destId="{5FC6C008-3E92-4C4B-9125-7B261C95EE02}" srcOrd="0" destOrd="0" presId="urn:microsoft.com/office/officeart/2005/8/layout/process1"/>
    <dgm:cxn modelId="{C4491A8F-5388-4ABB-A93E-80406F98FCA9}" type="presOf" srcId="{C127A462-0577-4552-9B00-6BDD8B9D716A}" destId="{97D4CD5C-496C-4D2E-B9DF-21C2CC450C1D}" srcOrd="0" destOrd="0" presId="urn:microsoft.com/office/officeart/2005/8/layout/process1"/>
    <dgm:cxn modelId="{4C20DB90-92D6-4B34-8AC8-BDD9C2A3F686}" srcId="{6A0A0D04-C2B5-4103-AEF4-B966C6947464}" destId="{6724FA40-9C11-4647-8E7F-E66EBDB6CA8E}" srcOrd="0" destOrd="0" parTransId="{DEAA55D1-5BC2-4620-8DAF-07EEE7FFC972}" sibTransId="{C127A462-0577-4552-9B00-6BDD8B9D716A}"/>
    <dgm:cxn modelId="{AFC46C31-48A2-450D-87B2-6F2D85A6B4E7}" type="presParOf" srcId="{5FC6C008-3E92-4C4B-9125-7B261C95EE02}" destId="{EA589213-DF3F-472A-B411-9E904715E66F}" srcOrd="0" destOrd="0" presId="urn:microsoft.com/office/officeart/2005/8/layout/process1"/>
    <dgm:cxn modelId="{26532A3D-6F1D-4389-BDBD-3EB30FC47989}" type="presParOf" srcId="{5FC6C008-3E92-4C4B-9125-7B261C95EE02}" destId="{97D4CD5C-496C-4D2E-B9DF-21C2CC450C1D}" srcOrd="1" destOrd="0" presId="urn:microsoft.com/office/officeart/2005/8/layout/process1"/>
    <dgm:cxn modelId="{3898EAD9-F34C-4D8E-A6A4-B509C3C0D7D5}" type="presParOf" srcId="{97D4CD5C-496C-4D2E-B9DF-21C2CC450C1D}" destId="{27B8F0DE-AC10-44FF-B22F-9883E314D07D}" srcOrd="0" destOrd="0" presId="urn:microsoft.com/office/officeart/2005/8/layout/process1"/>
    <dgm:cxn modelId="{B1EC1EE2-85B9-4A87-B9EE-0BAE93DB6575}" type="presParOf" srcId="{5FC6C008-3E92-4C4B-9125-7B261C95EE02}" destId="{8484DE75-3086-4F7A-8399-9B85C8D713FD}"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0A0D04-C2B5-4103-AEF4-B966C6947464}" type="doc">
      <dgm:prSet loTypeId="urn:microsoft.com/office/officeart/2005/8/layout/process1" loCatId="process" qsTypeId="urn:microsoft.com/office/officeart/2005/8/quickstyle/simple1" qsCatId="simple" csTypeId="urn:microsoft.com/office/officeart/2005/8/colors/accent1_2" csCatId="accent1" phldr="1"/>
      <dgm:spPr/>
    </dgm:pt>
    <dgm:pt modelId="{6724FA40-9C11-4647-8E7F-E66EBDB6CA8E}">
      <dgm:prSet phldrT="[Text]"/>
      <dgm:spPr/>
      <dgm:t>
        <a:bodyPr/>
        <a:lstStyle/>
        <a:p>
          <a:r>
            <a:rPr lang="en-US" dirty="0"/>
            <a:t>No Partnership between coding/CDI/Quality</a:t>
          </a:r>
        </a:p>
      </dgm:t>
    </dgm:pt>
    <dgm:pt modelId="{DEAA55D1-5BC2-4620-8DAF-07EEE7FFC972}" type="parTrans" cxnId="{4C20DB90-92D6-4B34-8AC8-BDD9C2A3F686}">
      <dgm:prSet/>
      <dgm:spPr/>
      <dgm:t>
        <a:bodyPr/>
        <a:lstStyle/>
        <a:p>
          <a:endParaRPr lang="en-US"/>
        </a:p>
      </dgm:t>
    </dgm:pt>
    <dgm:pt modelId="{C127A462-0577-4552-9B00-6BDD8B9D716A}" type="sibTrans" cxnId="{4C20DB90-92D6-4B34-8AC8-BDD9C2A3F686}">
      <dgm:prSet/>
      <dgm:spPr/>
      <dgm:t>
        <a:bodyPr/>
        <a:lstStyle/>
        <a:p>
          <a:endParaRPr lang="en-US"/>
        </a:p>
      </dgm:t>
    </dgm:pt>
    <dgm:pt modelId="{863A0B49-DC33-4DA3-83FE-3F9AC054B912}">
      <dgm:prSet phldrT="[Text]"/>
      <dgm:spPr/>
      <dgm:t>
        <a:bodyPr/>
        <a:lstStyle/>
        <a:p>
          <a:r>
            <a:rPr lang="en-US" dirty="0"/>
            <a:t>Reach out- start with case by case discussions</a:t>
          </a:r>
        </a:p>
      </dgm:t>
    </dgm:pt>
    <dgm:pt modelId="{734AAEF3-EA34-4964-87C9-8DCD211EB0D7}" type="parTrans" cxnId="{33CF615A-860B-4C93-BF6C-CEA3D93F3D72}">
      <dgm:prSet/>
      <dgm:spPr/>
      <dgm:t>
        <a:bodyPr/>
        <a:lstStyle/>
        <a:p>
          <a:endParaRPr lang="en-US"/>
        </a:p>
      </dgm:t>
    </dgm:pt>
    <dgm:pt modelId="{C286810B-AF0B-4CB0-92A5-484EB2387FDE}" type="sibTrans" cxnId="{33CF615A-860B-4C93-BF6C-CEA3D93F3D72}">
      <dgm:prSet/>
      <dgm:spPr/>
      <dgm:t>
        <a:bodyPr/>
        <a:lstStyle/>
        <a:p>
          <a:endParaRPr lang="en-US"/>
        </a:p>
      </dgm:t>
    </dgm:pt>
    <dgm:pt modelId="{5FC6C008-3E92-4C4B-9125-7B261C95EE02}" type="pres">
      <dgm:prSet presAssocID="{6A0A0D04-C2B5-4103-AEF4-B966C6947464}" presName="Name0" presStyleCnt="0">
        <dgm:presLayoutVars>
          <dgm:dir/>
          <dgm:resizeHandles val="exact"/>
        </dgm:presLayoutVars>
      </dgm:prSet>
      <dgm:spPr/>
    </dgm:pt>
    <dgm:pt modelId="{EA589213-DF3F-472A-B411-9E904715E66F}" type="pres">
      <dgm:prSet presAssocID="{6724FA40-9C11-4647-8E7F-E66EBDB6CA8E}" presName="node" presStyleLbl="node1" presStyleIdx="0" presStyleCnt="2">
        <dgm:presLayoutVars>
          <dgm:bulletEnabled val="1"/>
        </dgm:presLayoutVars>
      </dgm:prSet>
      <dgm:spPr/>
    </dgm:pt>
    <dgm:pt modelId="{97D4CD5C-496C-4D2E-B9DF-21C2CC450C1D}" type="pres">
      <dgm:prSet presAssocID="{C127A462-0577-4552-9B00-6BDD8B9D716A}" presName="sibTrans" presStyleLbl="sibTrans2D1" presStyleIdx="0" presStyleCnt="1"/>
      <dgm:spPr/>
    </dgm:pt>
    <dgm:pt modelId="{27B8F0DE-AC10-44FF-B22F-9883E314D07D}" type="pres">
      <dgm:prSet presAssocID="{C127A462-0577-4552-9B00-6BDD8B9D716A}" presName="connectorText" presStyleLbl="sibTrans2D1" presStyleIdx="0" presStyleCnt="1"/>
      <dgm:spPr/>
    </dgm:pt>
    <dgm:pt modelId="{8484DE75-3086-4F7A-8399-9B85C8D713FD}" type="pres">
      <dgm:prSet presAssocID="{863A0B49-DC33-4DA3-83FE-3F9AC054B912}" presName="node" presStyleLbl="node1" presStyleIdx="1" presStyleCnt="2">
        <dgm:presLayoutVars>
          <dgm:bulletEnabled val="1"/>
        </dgm:presLayoutVars>
      </dgm:prSet>
      <dgm:spPr/>
    </dgm:pt>
  </dgm:ptLst>
  <dgm:cxnLst>
    <dgm:cxn modelId="{86536725-EC37-477E-B73F-81BD20C85690}" type="presOf" srcId="{6A0A0D04-C2B5-4103-AEF4-B966C6947464}" destId="{5FC6C008-3E92-4C4B-9125-7B261C95EE02}" srcOrd="0" destOrd="0" presId="urn:microsoft.com/office/officeart/2005/8/layout/process1"/>
    <dgm:cxn modelId="{739AE72D-937C-4924-830A-B903E337A4C5}" type="presOf" srcId="{C127A462-0577-4552-9B00-6BDD8B9D716A}" destId="{97D4CD5C-496C-4D2E-B9DF-21C2CC450C1D}" srcOrd="0" destOrd="0" presId="urn:microsoft.com/office/officeart/2005/8/layout/process1"/>
    <dgm:cxn modelId="{9E7AA939-3DF6-4471-94DF-D6BA48388A89}" type="presOf" srcId="{6724FA40-9C11-4647-8E7F-E66EBDB6CA8E}" destId="{EA589213-DF3F-472A-B411-9E904715E66F}" srcOrd="0" destOrd="0" presId="urn:microsoft.com/office/officeart/2005/8/layout/process1"/>
    <dgm:cxn modelId="{33CF615A-860B-4C93-BF6C-CEA3D93F3D72}" srcId="{6A0A0D04-C2B5-4103-AEF4-B966C6947464}" destId="{863A0B49-DC33-4DA3-83FE-3F9AC054B912}" srcOrd="1" destOrd="0" parTransId="{734AAEF3-EA34-4964-87C9-8DCD211EB0D7}" sibTransId="{C286810B-AF0B-4CB0-92A5-484EB2387FDE}"/>
    <dgm:cxn modelId="{4C20DB90-92D6-4B34-8AC8-BDD9C2A3F686}" srcId="{6A0A0D04-C2B5-4103-AEF4-B966C6947464}" destId="{6724FA40-9C11-4647-8E7F-E66EBDB6CA8E}" srcOrd="0" destOrd="0" parTransId="{DEAA55D1-5BC2-4620-8DAF-07EEE7FFC972}" sibTransId="{C127A462-0577-4552-9B00-6BDD8B9D716A}"/>
    <dgm:cxn modelId="{582187A6-2DA0-4AFD-8215-761BEDFF8444}" type="presOf" srcId="{863A0B49-DC33-4DA3-83FE-3F9AC054B912}" destId="{8484DE75-3086-4F7A-8399-9B85C8D713FD}" srcOrd="0" destOrd="0" presId="urn:microsoft.com/office/officeart/2005/8/layout/process1"/>
    <dgm:cxn modelId="{F9924EDC-61CB-46FC-8B3F-A56FAF2F035B}" type="presOf" srcId="{C127A462-0577-4552-9B00-6BDD8B9D716A}" destId="{27B8F0DE-AC10-44FF-B22F-9883E314D07D}" srcOrd="1" destOrd="0" presId="urn:microsoft.com/office/officeart/2005/8/layout/process1"/>
    <dgm:cxn modelId="{9488B157-134C-41ED-904E-9EE971A003B5}" type="presParOf" srcId="{5FC6C008-3E92-4C4B-9125-7B261C95EE02}" destId="{EA589213-DF3F-472A-B411-9E904715E66F}" srcOrd="0" destOrd="0" presId="urn:microsoft.com/office/officeart/2005/8/layout/process1"/>
    <dgm:cxn modelId="{17EEA069-2461-4C48-8623-229497BE1FDF}" type="presParOf" srcId="{5FC6C008-3E92-4C4B-9125-7B261C95EE02}" destId="{97D4CD5C-496C-4D2E-B9DF-21C2CC450C1D}" srcOrd="1" destOrd="0" presId="urn:microsoft.com/office/officeart/2005/8/layout/process1"/>
    <dgm:cxn modelId="{83F78F04-CD10-4FF4-B8AD-42E7F37956E4}" type="presParOf" srcId="{97D4CD5C-496C-4D2E-B9DF-21C2CC450C1D}" destId="{27B8F0DE-AC10-44FF-B22F-9883E314D07D}" srcOrd="0" destOrd="0" presId="urn:microsoft.com/office/officeart/2005/8/layout/process1"/>
    <dgm:cxn modelId="{E220BBA1-B958-4F9D-AD59-B3D5418E9D25}" type="presParOf" srcId="{5FC6C008-3E92-4C4B-9125-7B261C95EE02}" destId="{8484DE75-3086-4F7A-8399-9B85C8D713FD}"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0A0D04-C2B5-4103-AEF4-B966C6947464}" type="doc">
      <dgm:prSet loTypeId="urn:microsoft.com/office/officeart/2005/8/layout/process1" loCatId="process" qsTypeId="urn:microsoft.com/office/officeart/2005/8/quickstyle/simple1" qsCatId="simple" csTypeId="urn:microsoft.com/office/officeart/2005/8/colors/accent1_2" csCatId="accent1" phldr="1"/>
      <dgm:spPr/>
    </dgm:pt>
    <dgm:pt modelId="{6724FA40-9C11-4647-8E7F-E66EBDB6CA8E}">
      <dgm:prSet phldrT="[Text]"/>
      <dgm:spPr/>
      <dgm:t>
        <a:bodyPr/>
        <a:lstStyle/>
        <a:p>
          <a:r>
            <a:rPr lang="en-US" dirty="0"/>
            <a:t>Lack of a physician champion</a:t>
          </a:r>
        </a:p>
      </dgm:t>
    </dgm:pt>
    <dgm:pt modelId="{DEAA55D1-5BC2-4620-8DAF-07EEE7FFC972}" type="parTrans" cxnId="{4C20DB90-92D6-4B34-8AC8-BDD9C2A3F686}">
      <dgm:prSet/>
      <dgm:spPr/>
      <dgm:t>
        <a:bodyPr/>
        <a:lstStyle/>
        <a:p>
          <a:endParaRPr lang="en-US"/>
        </a:p>
      </dgm:t>
    </dgm:pt>
    <dgm:pt modelId="{C127A462-0577-4552-9B00-6BDD8B9D716A}" type="sibTrans" cxnId="{4C20DB90-92D6-4B34-8AC8-BDD9C2A3F686}">
      <dgm:prSet/>
      <dgm:spPr/>
      <dgm:t>
        <a:bodyPr/>
        <a:lstStyle/>
        <a:p>
          <a:endParaRPr lang="en-US"/>
        </a:p>
      </dgm:t>
    </dgm:pt>
    <dgm:pt modelId="{863A0B49-DC33-4DA3-83FE-3F9AC054B912}">
      <dgm:prSet phldrT="[Text]"/>
      <dgm:spPr/>
      <dgm:t>
        <a:bodyPr/>
        <a:lstStyle/>
        <a:p>
          <a:r>
            <a:rPr lang="en-US" dirty="0"/>
            <a:t>Chiefs of staff </a:t>
          </a:r>
        </a:p>
      </dgm:t>
    </dgm:pt>
    <dgm:pt modelId="{734AAEF3-EA34-4964-87C9-8DCD211EB0D7}" type="parTrans" cxnId="{33CF615A-860B-4C93-BF6C-CEA3D93F3D72}">
      <dgm:prSet/>
      <dgm:spPr/>
      <dgm:t>
        <a:bodyPr/>
        <a:lstStyle/>
        <a:p>
          <a:endParaRPr lang="en-US"/>
        </a:p>
      </dgm:t>
    </dgm:pt>
    <dgm:pt modelId="{C286810B-AF0B-4CB0-92A5-484EB2387FDE}" type="sibTrans" cxnId="{33CF615A-860B-4C93-BF6C-CEA3D93F3D72}">
      <dgm:prSet/>
      <dgm:spPr/>
      <dgm:t>
        <a:bodyPr/>
        <a:lstStyle/>
        <a:p>
          <a:endParaRPr lang="en-US"/>
        </a:p>
      </dgm:t>
    </dgm:pt>
    <dgm:pt modelId="{5FC6C008-3E92-4C4B-9125-7B261C95EE02}" type="pres">
      <dgm:prSet presAssocID="{6A0A0D04-C2B5-4103-AEF4-B966C6947464}" presName="Name0" presStyleCnt="0">
        <dgm:presLayoutVars>
          <dgm:dir/>
          <dgm:resizeHandles val="exact"/>
        </dgm:presLayoutVars>
      </dgm:prSet>
      <dgm:spPr/>
    </dgm:pt>
    <dgm:pt modelId="{EA589213-DF3F-472A-B411-9E904715E66F}" type="pres">
      <dgm:prSet presAssocID="{6724FA40-9C11-4647-8E7F-E66EBDB6CA8E}" presName="node" presStyleLbl="node1" presStyleIdx="0" presStyleCnt="2">
        <dgm:presLayoutVars>
          <dgm:bulletEnabled val="1"/>
        </dgm:presLayoutVars>
      </dgm:prSet>
      <dgm:spPr/>
    </dgm:pt>
    <dgm:pt modelId="{97D4CD5C-496C-4D2E-B9DF-21C2CC450C1D}" type="pres">
      <dgm:prSet presAssocID="{C127A462-0577-4552-9B00-6BDD8B9D716A}" presName="sibTrans" presStyleLbl="sibTrans2D1" presStyleIdx="0" presStyleCnt="1"/>
      <dgm:spPr/>
    </dgm:pt>
    <dgm:pt modelId="{27B8F0DE-AC10-44FF-B22F-9883E314D07D}" type="pres">
      <dgm:prSet presAssocID="{C127A462-0577-4552-9B00-6BDD8B9D716A}" presName="connectorText" presStyleLbl="sibTrans2D1" presStyleIdx="0" presStyleCnt="1"/>
      <dgm:spPr/>
    </dgm:pt>
    <dgm:pt modelId="{8484DE75-3086-4F7A-8399-9B85C8D713FD}" type="pres">
      <dgm:prSet presAssocID="{863A0B49-DC33-4DA3-83FE-3F9AC054B912}" presName="node" presStyleLbl="node1" presStyleIdx="1" presStyleCnt="2">
        <dgm:presLayoutVars>
          <dgm:bulletEnabled val="1"/>
        </dgm:presLayoutVars>
      </dgm:prSet>
      <dgm:spPr/>
    </dgm:pt>
  </dgm:ptLst>
  <dgm:cxnLst>
    <dgm:cxn modelId="{20DC9D26-3141-403B-9E16-190DE3EDBC5D}" type="presOf" srcId="{C127A462-0577-4552-9B00-6BDD8B9D716A}" destId="{97D4CD5C-496C-4D2E-B9DF-21C2CC450C1D}" srcOrd="0" destOrd="0" presId="urn:microsoft.com/office/officeart/2005/8/layout/process1"/>
    <dgm:cxn modelId="{24AA7F33-88EC-4202-ADA0-185BCFDDCED7}" type="presOf" srcId="{6A0A0D04-C2B5-4103-AEF4-B966C6947464}" destId="{5FC6C008-3E92-4C4B-9125-7B261C95EE02}" srcOrd="0" destOrd="0" presId="urn:microsoft.com/office/officeart/2005/8/layout/process1"/>
    <dgm:cxn modelId="{33CF615A-860B-4C93-BF6C-CEA3D93F3D72}" srcId="{6A0A0D04-C2B5-4103-AEF4-B966C6947464}" destId="{863A0B49-DC33-4DA3-83FE-3F9AC054B912}" srcOrd="1" destOrd="0" parTransId="{734AAEF3-EA34-4964-87C9-8DCD211EB0D7}" sibTransId="{C286810B-AF0B-4CB0-92A5-484EB2387FDE}"/>
    <dgm:cxn modelId="{4C20DB90-92D6-4B34-8AC8-BDD9C2A3F686}" srcId="{6A0A0D04-C2B5-4103-AEF4-B966C6947464}" destId="{6724FA40-9C11-4647-8E7F-E66EBDB6CA8E}" srcOrd="0" destOrd="0" parTransId="{DEAA55D1-5BC2-4620-8DAF-07EEE7FFC972}" sibTransId="{C127A462-0577-4552-9B00-6BDD8B9D716A}"/>
    <dgm:cxn modelId="{A347E5BE-ACE9-4210-B2CD-B9CEADFEBB38}" type="presOf" srcId="{863A0B49-DC33-4DA3-83FE-3F9AC054B912}" destId="{8484DE75-3086-4F7A-8399-9B85C8D713FD}" srcOrd="0" destOrd="0" presId="urn:microsoft.com/office/officeart/2005/8/layout/process1"/>
    <dgm:cxn modelId="{9D4D0FC0-62CA-4A0F-BDAD-527228C52895}" type="presOf" srcId="{C127A462-0577-4552-9B00-6BDD8B9D716A}" destId="{27B8F0DE-AC10-44FF-B22F-9883E314D07D}" srcOrd="1" destOrd="0" presId="urn:microsoft.com/office/officeart/2005/8/layout/process1"/>
    <dgm:cxn modelId="{A435E1C3-B94C-483C-A335-AAA73DFD6AEB}" type="presOf" srcId="{6724FA40-9C11-4647-8E7F-E66EBDB6CA8E}" destId="{EA589213-DF3F-472A-B411-9E904715E66F}" srcOrd="0" destOrd="0" presId="urn:microsoft.com/office/officeart/2005/8/layout/process1"/>
    <dgm:cxn modelId="{E36A2AC7-470C-463B-A2D6-DCF286055653}" type="presParOf" srcId="{5FC6C008-3E92-4C4B-9125-7B261C95EE02}" destId="{EA589213-DF3F-472A-B411-9E904715E66F}" srcOrd="0" destOrd="0" presId="urn:microsoft.com/office/officeart/2005/8/layout/process1"/>
    <dgm:cxn modelId="{7D92A80E-FDDA-47F5-94A9-5FA0552BE82F}" type="presParOf" srcId="{5FC6C008-3E92-4C4B-9125-7B261C95EE02}" destId="{97D4CD5C-496C-4D2E-B9DF-21C2CC450C1D}" srcOrd="1" destOrd="0" presId="urn:microsoft.com/office/officeart/2005/8/layout/process1"/>
    <dgm:cxn modelId="{174D0649-9B2B-403F-95B4-9FB1BD106AD4}" type="presParOf" srcId="{97D4CD5C-496C-4D2E-B9DF-21C2CC450C1D}" destId="{27B8F0DE-AC10-44FF-B22F-9883E314D07D}" srcOrd="0" destOrd="0" presId="urn:microsoft.com/office/officeart/2005/8/layout/process1"/>
    <dgm:cxn modelId="{92E6A002-B3BD-4D2D-82E0-C92DB61D46C7}" type="presParOf" srcId="{5FC6C008-3E92-4C4B-9125-7B261C95EE02}" destId="{8484DE75-3086-4F7A-8399-9B85C8D713FD}" srcOrd="2"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0A0D04-C2B5-4103-AEF4-B966C6947464}" type="doc">
      <dgm:prSet loTypeId="urn:microsoft.com/office/officeart/2005/8/layout/process1" loCatId="process" qsTypeId="urn:microsoft.com/office/officeart/2005/8/quickstyle/simple1" qsCatId="simple" csTypeId="urn:microsoft.com/office/officeart/2005/8/colors/accent1_2" csCatId="accent1" phldr="1"/>
      <dgm:spPr/>
    </dgm:pt>
    <dgm:pt modelId="{6724FA40-9C11-4647-8E7F-E66EBDB6CA8E}">
      <dgm:prSet phldrT="[Text]"/>
      <dgm:spPr/>
      <dgm:t>
        <a:bodyPr/>
        <a:lstStyle/>
        <a:p>
          <a:r>
            <a:rPr lang="en-US" dirty="0"/>
            <a:t>Non-Collaborative personalities</a:t>
          </a:r>
        </a:p>
      </dgm:t>
    </dgm:pt>
    <dgm:pt modelId="{DEAA55D1-5BC2-4620-8DAF-07EEE7FFC972}" type="parTrans" cxnId="{4C20DB90-92D6-4B34-8AC8-BDD9C2A3F686}">
      <dgm:prSet/>
      <dgm:spPr/>
      <dgm:t>
        <a:bodyPr/>
        <a:lstStyle/>
        <a:p>
          <a:endParaRPr lang="en-US"/>
        </a:p>
      </dgm:t>
    </dgm:pt>
    <dgm:pt modelId="{C127A462-0577-4552-9B00-6BDD8B9D716A}" type="sibTrans" cxnId="{4C20DB90-92D6-4B34-8AC8-BDD9C2A3F686}">
      <dgm:prSet/>
      <dgm:spPr/>
      <dgm:t>
        <a:bodyPr/>
        <a:lstStyle/>
        <a:p>
          <a:endParaRPr lang="en-US"/>
        </a:p>
      </dgm:t>
    </dgm:pt>
    <dgm:pt modelId="{863A0B49-DC33-4DA3-83FE-3F9AC054B912}">
      <dgm:prSet phldrT="[Text]" custT="1"/>
      <dgm:spPr/>
      <dgm:t>
        <a:bodyPr/>
        <a:lstStyle/>
        <a:p>
          <a:r>
            <a:rPr lang="en-US" sz="1800" dirty="0"/>
            <a:t>Find people you can work with </a:t>
          </a:r>
          <a:r>
            <a:rPr lang="en-US" sz="1400" dirty="0"/>
            <a:t>(even if not all roles represented)</a:t>
          </a:r>
        </a:p>
      </dgm:t>
    </dgm:pt>
    <dgm:pt modelId="{734AAEF3-EA34-4964-87C9-8DCD211EB0D7}" type="parTrans" cxnId="{33CF615A-860B-4C93-BF6C-CEA3D93F3D72}">
      <dgm:prSet/>
      <dgm:spPr/>
      <dgm:t>
        <a:bodyPr/>
        <a:lstStyle/>
        <a:p>
          <a:endParaRPr lang="en-US"/>
        </a:p>
      </dgm:t>
    </dgm:pt>
    <dgm:pt modelId="{C286810B-AF0B-4CB0-92A5-484EB2387FDE}" type="sibTrans" cxnId="{33CF615A-860B-4C93-BF6C-CEA3D93F3D72}">
      <dgm:prSet/>
      <dgm:spPr/>
      <dgm:t>
        <a:bodyPr/>
        <a:lstStyle/>
        <a:p>
          <a:endParaRPr lang="en-US"/>
        </a:p>
      </dgm:t>
    </dgm:pt>
    <dgm:pt modelId="{5FC6C008-3E92-4C4B-9125-7B261C95EE02}" type="pres">
      <dgm:prSet presAssocID="{6A0A0D04-C2B5-4103-AEF4-B966C6947464}" presName="Name0" presStyleCnt="0">
        <dgm:presLayoutVars>
          <dgm:dir/>
          <dgm:resizeHandles val="exact"/>
        </dgm:presLayoutVars>
      </dgm:prSet>
      <dgm:spPr/>
    </dgm:pt>
    <dgm:pt modelId="{EA589213-DF3F-472A-B411-9E904715E66F}" type="pres">
      <dgm:prSet presAssocID="{6724FA40-9C11-4647-8E7F-E66EBDB6CA8E}" presName="node" presStyleLbl="node1" presStyleIdx="0" presStyleCnt="2">
        <dgm:presLayoutVars>
          <dgm:bulletEnabled val="1"/>
        </dgm:presLayoutVars>
      </dgm:prSet>
      <dgm:spPr/>
    </dgm:pt>
    <dgm:pt modelId="{97D4CD5C-496C-4D2E-B9DF-21C2CC450C1D}" type="pres">
      <dgm:prSet presAssocID="{C127A462-0577-4552-9B00-6BDD8B9D716A}" presName="sibTrans" presStyleLbl="sibTrans2D1" presStyleIdx="0" presStyleCnt="1"/>
      <dgm:spPr/>
    </dgm:pt>
    <dgm:pt modelId="{27B8F0DE-AC10-44FF-B22F-9883E314D07D}" type="pres">
      <dgm:prSet presAssocID="{C127A462-0577-4552-9B00-6BDD8B9D716A}" presName="connectorText" presStyleLbl="sibTrans2D1" presStyleIdx="0" presStyleCnt="1"/>
      <dgm:spPr/>
    </dgm:pt>
    <dgm:pt modelId="{8484DE75-3086-4F7A-8399-9B85C8D713FD}" type="pres">
      <dgm:prSet presAssocID="{863A0B49-DC33-4DA3-83FE-3F9AC054B912}" presName="node" presStyleLbl="node1" presStyleIdx="1" presStyleCnt="2">
        <dgm:presLayoutVars>
          <dgm:bulletEnabled val="1"/>
        </dgm:presLayoutVars>
      </dgm:prSet>
      <dgm:spPr/>
    </dgm:pt>
  </dgm:ptLst>
  <dgm:cxnLst>
    <dgm:cxn modelId="{18D2AE29-EE00-4D35-9AA2-7C398323357D}" type="presOf" srcId="{C127A462-0577-4552-9B00-6BDD8B9D716A}" destId="{27B8F0DE-AC10-44FF-B22F-9883E314D07D}" srcOrd="1" destOrd="0" presId="urn:microsoft.com/office/officeart/2005/8/layout/process1"/>
    <dgm:cxn modelId="{42C0FE78-390E-4FD4-AB88-53A2BA698F2F}" type="presOf" srcId="{C127A462-0577-4552-9B00-6BDD8B9D716A}" destId="{97D4CD5C-496C-4D2E-B9DF-21C2CC450C1D}" srcOrd="0" destOrd="0" presId="urn:microsoft.com/office/officeart/2005/8/layout/process1"/>
    <dgm:cxn modelId="{33CF615A-860B-4C93-BF6C-CEA3D93F3D72}" srcId="{6A0A0D04-C2B5-4103-AEF4-B966C6947464}" destId="{863A0B49-DC33-4DA3-83FE-3F9AC054B912}" srcOrd="1" destOrd="0" parTransId="{734AAEF3-EA34-4964-87C9-8DCD211EB0D7}" sibTransId="{C286810B-AF0B-4CB0-92A5-484EB2387FDE}"/>
    <dgm:cxn modelId="{C2E9F089-7341-4E3B-A03D-97C17F5D0735}" type="presOf" srcId="{863A0B49-DC33-4DA3-83FE-3F9AC054B912}" destId="{8484DE75-3086-4F7A-8399-9B85C8D713FD}" srcOrd="0" destOrd="0" presId="urn:microsoft.com/office/officeart/2005/8/layout/process1"/>
    <dgm:cxn modelId="{4C20DB90-92D6-4B34-8AC8-BDD9C2A3F686}" srcId="{6A0A0D04-C2B5-4103-AEF4-B966C6947464}" destId="{6724FA40-9C11-4647-8E7F-E66EBDB6CA8E}" srcOrd="0" destOrd="0" parTransId="{DEAA55D1-5BC2-4620-8DAF-07EEE7FFC972}" sibTransId="{C127A462-0577-4552-9B00-6BDD8B9D716A}"/>
    <dgm:cxn modelId="{096A06CA-30C7-4870-8BCA-E81BAF36D320}" type="presOf" srcId="{6724FA40-9C11-4647-8E7F-E66EBDB6CA8E}" destId="{EA589213-DF3F-472A-B411-9E904715E66F}" srcOrd="0" destOrd="0" presId="urn:microsoft.com/office/officeart/2005/8/layout/process1"/>
    <dgm:cxn modelId="{A92FF9D3-868B-4349-9787-D6EA6DB0DBD0}" type="presOf" srcId="{6A0A0D04-C2B5-4103-AEF4-B966C6947464}" destId="{5FC6C008-3E92-4C4B-9125-7B261C95EE02}" srcOrd="0" destOrd="0" presId="urn:microsoft.com/office/officeart/2005/8/layout/process1"/>
    <dgm:cxn modelId="{607D37CA-7776-4CE0-AA7E-F6F26D58578F}" type="presParOf" srcId="{5FC6C008-3E92-4C4B-9125-7B261C95EE02}" destId="{EA589213-DF3F-472A-B411-9E904715E66F}" srcOrd="0" destOrd="0" presId="urn:microsoft.com/office/officeart/2005/8/layout/process1"/>
    <dgm:cxn modelId="{5DE10185-351A-43FE-BC6E-08FC7687EC1F}" type="presParOf" srcId="{5FC6C008-3E92-4C4B-9125-7B261C95EE02}" destId="{97D4CD5C-496C-4D2E-B9DF-21C2CC450C1D}" srcOrd="1" destOrd="0" presId="urn:microsoft.com/office/officeart/2005/8/layout/process1"/>
    <dgm:cxn modelId="{4D9230ED-01F2-4A0A-A9B8-FD1F16C9E591}" type="presParOf" srcId="{97D4CD5C-496C-4D2E-B9DF-21C2CC450C1D}" destId="{27B8F0DE-AC10-44FF-B22F-9883E314D07D}" srcOrd="0" destOrd="0" presId="urn:microsoft.com/office/officeart/2005/8/layout/process1"/>
    <dgm:cxn modelId="{722090C9-4A87-4B79-A636-3C78CF2EA562}" type="presParOf" srcId="{5FC6C008-3E92-4C4B-9125-7B261C95EE02}" destId="{8484DE75-3086-4F7A-8399-9B85C8D713FD}" srcOrd="2" destOrd="0" presId="urn:microsoft.com/office/officeart/2005/8/layout/process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CE0B4-83B3-4621-9BE1-0EFF0E6105C4}">
      <dsp:nvSpPr>
        <dsp:cNvPr id="0" name=""/>
        <dsp:cNvSpPr/>
      </dsp:nvSpPr>
      <dsp:spPr>
        <a:xfrm>
          <a:off x="1235" y="0"/>
          <a:ext cx="3211422" cy="4292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Many reasons for code changes</a:t>
          </a:r>
        </a:p>
      </dsp:txBody>
      <dsp:txXfrm>
        <a:off x="1235" y="0"/>
        <a:ext cx="3211422" cy="1287779"/>
      </dsp:txXfrm>
    </dsp:sp>
    <dsp:sp modelId="{4A270CE4-5219-4B99-B389-6294A8F9312D}">
      <dsp:nvSpPr>
        <dsp:cNvPr id="0" name=""/>
        <dsp:cNvSpPr/>
      </dsp:nvSpPr>
      <dsp:spPr>
        <a:xfrm>
          <a:off x="322377" y="1288146"/>
          <a:ext cx="2569137" cy="8433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Data entry error</a:t>
          </a:r>
        </a:p>
      </dsp:txBody>
      <dsp:txXfrm>
        <a:off x="347077" y="1312846"/>
        <a:ext cx="2519737" cy="793923"/>
      </dsp:txXfrm>
    </dsp:sp>
    <dsp:sp modelId="{67C263CE-5F6F-41C0-97DB-D8B80F5030DE}">
      <dsp:nvSpPr>
        <dsp:cNvPr id="0" name=""/>
        <dsp:cNvSpPr/>
      </dsp:nvSpPr>
      <dsp:spPr>
        <a:xfrm>
          <a:off x="322377" y="2261212"/>
          <a:ext cx="2569137" cy="8433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Physician documentation</a:t>
          </a:r>
        </a:p>
      </dsp:txBody>
      <dsp:txXfrm>
        <a:off x="347077" y="2285912"/>
        <a:ext cx="2519737" cy="793923"/>
      </dsp:txXfrm>
    </dsp:sp>
    <dsp:sp modelId="{5B3496E6-6E10-42EA-BA97-8F2FD72253D8}">
      <dsp:nvSpPr>
        <dsp:cNvPr id="0" name=""/>
        <dsp:cNvSpPr/>
      </dsp:nvSpPr>
      <dsp:spPr>
        <a:xfrm>
          <a:off x="322377" y="3234278"/>
          <a:ext cx="2569137" cy="8433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Opportunity for coder education</a:t>
          </a:r>
        </a:p>
      </dsp:txBody>
      <dsp:txXfrm>
        <a:off x="347077" y="3258978"/>
        <a:ext cx="2519737" cy="793923"/>
      </dsp:txXfrm>
    </dsp:sp>
    <dsp:sp modelId="{DCFDFB6E-9887-4F27-A4D7-8E2D0F53446B}">
      <dsp:nvSpPr>
        <dsp:cNvPr id="0" name=""/>
        <dsp:cNvSpPr/>
      </dsp:nvSpPr>
      <dsp:spPr>
        <a:xfrm>
          <a:off x="3453513" y="0"/>
          <a:ext cx="3211422" cy="4292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All changes are made within coding guidelines</a:t>
          </a:r>
        </a:p>
      </dsp:txBody>
      <dsp:txXfrm>
        <a:off x="3453513" y="0"/>
        <a:ext cx="3211422" cy="1287779"/>
      </dsp:txXfrm>
    </dsp:sp>
    <dsp:sp modelId="{2C57320B-B21A-43D4-90F4-56DF78A83964}">
      <dsp:nvSpPr>
        <dsp:cNvPr id="0" name=""/>
        <dsp:cNvSpPr/>
      </dsp:nvSpPr>
      <dsp:spPr>
        <a:xfrm>
          <a:off x="3774656" y="1289037"/>
          <a:ext cx="2569137" cy="12942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The goal is accurate documentation and coding</a:t>
          </a:r>
        </a:p>
      </dsp:txBody>
      <dsp:txXfrm>
        <a:off x="3812564" y="1326945"/>
        <a:ext cx="2493321" cy="1218461"/>
      </dsp:txXfrm>
    </dsp:sp>
    <dsp:sp modelId="{4BA6AC13-F7EA-40E4-B15E-74E40D4F8958}">
      <dsp:nvSpPr>
        <dsp:cNvPr id="0" name=""/>
        <dsp:cNvSpPr/>
      </dsp:nvSpPr>
      <dsp:spPr>
        <a:xfrm>
          <a:off x="3774656" y="2782434"/>
          <a:ext cx="2569137" cy="12942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All code change requests are approached as a collaboration with respect for the coders expertise regarding coding rules</a:t>
          </a:r>
        </a:p>
      </dsp:txBody>
      <dsp:txXfrm>
        <a:off x="3812564" y="2820342"/>
        <a:ext cx="2493321" cy="1218461"/>
      </dsp:txXfrm>
    </dsp:sp>
    <dsp:sp modelId="{1299C55A-BE7C-4DF9-96CD-5ADC7677724E}">
      <dsp:nvSpPr>
        <dsp:cNvPr id="0" name=""/>
        <dsp:cNvSpPr/>
      </dsp:nvSpPr>
      <dsp:spPr>
        <a:xfrm>
          <a:off x="6905792" y="0"/>
          <a:ext cx="3211422" cy="4292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Today’s information is an overview</a:t>
          </a:r>
        </a:p>
      </dsp:txBody>
      <dsp:txXfrm>
        <a:off x="6905792" y="0"/>
        <a:ext cx="3211422" cy="1287779"/>
      </dsp:txXfrm>
    </dsp:sp>
    <dsp:sp modelId="{8577A59A-8910-419B-91A4-C1AE8F329755}">
      <dsp:nvSpPr>
        <dsp:cNvPr id="0" name=""/>
        <dsp:cNvSpPr/>
      </dsp:nvSpPr>
      <dsp:spPr>
        <a:xfrm>
          <a:off x="7226934" y="1289037"/>
          <a:ext cx="2569137" cy="12942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This information is meant to illustrate the power of correct documentation and coding</a:t>
          </a:r>
        </a:p>
      </dsp:txBody>
      <dsp:txXfrm>
        <a:off x="7264842" y="1326945"/>
        <a:ext cx="2493321" cy="1218461"/>
      </dsp:txXfrm>
    </dsp:sp>
    <dsp:sp modelId="{01A84033-8061-4D99-BD9A-DE4C6387C43B}">
      <dsp:nvSpPr>
        <dsp:cNvPr id="0" name=""/>
        <dsp:cNvSpPr/>
      </dsp:nvSpPr>
      <dsp:spPr>
        <a:xfrm>
          <a:off x="7226934" y="2782434"/>
          <a:ext cx="2569137" cy="12942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Not meant to provide guidance on specific measures discussed</a:t>
          </a:r>
        </a:p>
      </dsp:txBody>
      <dsp:txXfrm>
        <a:off x="7264842" y="2820342"/>
        <a:ext cx="2493321" cy="12184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2A5E3-ADC8-43EB-86B8-E652EB70B58D}">
      <dsp:nvSpPr>
        <dsp:cNvPr id="0" name=""/>
        <dsp:cNvSpPr/>
      </dsp:nvSpPr>
      <dsp:spPr>
        <a:xfrm>
          <a:off x="-4975580" y="-762367"/>
          <a:ext cx="5925707" cy="5925707"/>
        </a:xfrm>
        <a:prstGeom prst="blockArc">
          <a:avLst>
            <a:gd name="adj1" fmla="val 18900000"/>
            <a:gd name="adj2" fmla="val 2700000"/>
            <a:gd name="adj3" fmla="val 36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5DD23D-A856-498A-9B69-1053A8E3F7D7}">
      <dsp:nvSpPr>
        <dsp:cNvPr id="0" name=""/>
        <dsp:cNvSpPr/>
      </dsp:nvSpPr>
      <dsp:spPr>
        <a:xfrm>
          <a:off x="497534" y="338346"/>
          <a:ext cx="7569956" cy="6770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40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Financial benefit</a:t>
          </a:r>
        </a:p>
      </dsp:txBody>
      <dsp:txXfrm>
        <a:off x="497534" y="338346"/>
        <a:ext cx="7569956" cy="677045"/>
      </dsp:txXfrm>
    </dsp:sp>
    <dsp:sp modelId="{07FC8571-A3C1-48FC-97C4-7B0076A55B2B}">
      <dsp:nvSpPr>
        <dsp:cNvPr id="0" name=""/>
        <dsp:cNvSpPr/>
      </dsp:nvSpPr>
      <dsp:spPr>
        <a:xfrm>
          <a:off x="74381" y="253716"/>
          <a:ext cx="846307" cy="84630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B79B09-FD24-4A81-94DC-C89F0B166927}">
      <dsp:nvSpPr>
        <dsp:cNvPr id="0" name=""/>
        <dsp:cNvSpPr/>
      </dsp:nvSpPr>
      <dsp:spPr>
        <a:xfrm>
          <a:off x="885700" y="1354091"/>
          <a:ext cx="7181790" cy="6770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40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Improved public profile</a:t>
          </a:r>
        </a:p>
      </dsp:txBody>
      <dsp:txXfrm>
        <a:off x="885700" y="1354091"/>
        <a:ext cx="7181790" cy="677045"/>
      </dsp:txXfrm>
    </dsp:sp>
    <dsp:sp modelId="{4453E868-FCBD-4F42-A1CD-F44F250492CA}">
      <dsp:nvSpPr>
        <dsp:cNvPr id="0" name=""/>
        <dsp:cNvSpPr/>
      </dsp:nvSpPr>
      <dsp:spPr>
        <a:xfrm>
          <a:off x="462546" y="1269460"/>
          <a:ext cx="846307" cy="84630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B7C283-F79F-4B31-9154-030717192A74}">
      <dsp:nvSpPr>
        <dsp:cNvPr id="0" name=""/>
        <dsp:cNvSpPr/>
      </dsp:nvSpPr>
      <dsp:spPr>
        <a:xfrm>
          <a:off x="885700" y="2369835"/>
          <a:ext cx="7181790" cy="6770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40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Increased trust in the metrics</a:t>
          </a:r>
        </a:p>
      </dsp:txBody>
      <dsp:txXfrm>
        <a:off x="885700" y="2369835"/>
        <a:ext cx="7181790" cy="677045"/>
      </dsp:txXfrm>
    </dsp:sp>
    <dsp:sp modelId="{C31C547D-2344-4BF8-9E0A-22560334D65F}">
      <dsp:nvSpPr>
        <dsp:cNvPr id="0" name=""/>
        <dsp:cNvSpPr/>
      </dsp:nvSpPr>
      <dsp:spPr>
        <a:xfrm>
          <a:off x="462546" y="2285205"/>
          <a:ext cx="846307" cy="84630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6CB48B-132D-4F54-ADB9-2C43F267AEAA}">
      <dsp:nvSpPr>
        <dsp:cNvPr id="0" name=""/>
        <dsp:cNvSpPr/>
      </dsp:nvSpPr>
      <dsp:spPr>
        <a:xfrm>
          <a:off x="497534" y="3385580"/>
          <a:ext cx="7569956" cy="6770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40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Ability for leadership to truly evaluate and address quality</a:t>
          </a:r>
        </a:p>
      </dsp:txBody>
      <dsp:txXfrm>
        <a:off x="497534" y="3385580"/>
        <a:ext cx="7569956" cy="677045"/>
      </dsp:txXfrm>
    </dsp:sp>
    <dsp:sp modelId="{908C0208-A385-4B1F-BC65-5C70F2F67727}">
      <dsp:nvSpPr>
        <dsp:cNvPr id="0" name=""/>
        <dsp:cNvSpPr/>
      </dsp:nvSpPr>
      <dsp:spPr>
        <a:xfrm>
          <a:off x="74381" y="3300949"/>
          <a:ext cx="846307" cy="84630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29111-5F33-4A96-9FD3-400EDF31E4DC}">
      <dsp:nvSpPr>
        <dsp:cNvPr id="0" name=""/>
        <dsp:cNvSpPr/>
      </dsp:nvSpPr>
      <dsp:spPr>
        <a:xfrm>
          <a:off x="0" y="0"/>
          <a:ext cx="6908800" cy="1219161"/>
        </a:xfrm>
        <a:prstGeom prst="roundRect">
          <a:avLst>
            <a:gd name="adj" fmla="val 10000"/>
          </a:avLst>
        </a:prstGeom>
        <a:solidFill>
          <a:schemeClr val="bg2">
            <a:lumMod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Enlisted a physician champion to review all PSI 15 cases (Medical Director of Surgical Quality)</a:t>
          </a:r>
        </a:p>
      </dsp:txBody>
      <dsp:txXfrm>
        <a:off x="35708" y="35708"/>
        <a:ext cx="5593229" cy="1147745"/>
      </dsp:txXfrm>
    </dsp:sp>
    <dsp:sp modelId="{3A339643-9E12-4719-886C-158CA42A5898}">
      <dsp:nvSpPr>
        <dsp:cNvPr id="0" name=""/>
        <dsp:cNvSpPr/>
      </dsp:nvSpPr>
      <dsp:spPr>
        <a:xfrm>
          <a:off x="609599" y="1422355"/>
          <a:ext cx="6908800" cy="1219161"/>
        </a:xfrm>
        <a:prstGeom prst="roundRect">
          <a:avLst>
            <a:gd name="adj" fmla="val 10000"/>
          </a:avLst>
        </a:prstGeom>
        <a:solidFill>
          <a:schemeClr val="bg2">
            <a:lumMod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Physician performed research and worked with coding manager/CDI to understand coding rules</a:t>
          </a:r>
        </a:p>
      </dsp:txBody>
      <dsp:txXfrm>
        <a:off x="645307" y="1458063"/>
        <a:ext cx="5435328" cy="1147745"/>
      </dsp:txXfrm>
    </dsp:sp>
    <dsp:sp modelId="{9B9982B8-A36F-493E-9C16-E1B07EF9895D}">
      <dsp:nvSpPr>
        <dsp:cNvPr id="0" name=""/>
        <dsp:cNvSpPr/>
      </dsp:nvSpPr>
      <dsp:spPr>
        <a:xfrm>
          <a:off x="1219199" y="2844711"/>
          <a:ext cx="6908800" cy="1219161"/>
        </a:xfrm>
        <a:prstGeom prst="roundRect">
          <a:avLst>
            <a:gd name="adj" fmla="val 10000"/>
          </a:avLst>
        </a:prstGeom>
        <a:solidFill>
          <a:schemeClr val="bg2">
            <a:lumMod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Physician attended a coding staff meeting where he presented “Accidental Puncture and Laceration-When is it an Accident?” which discussed surgeon philosophy, training and language </a:t>
          </a:r>
          <a:r>
            <a:rPr lang="en-US" sz="1600" b="0" i="0" u="none" kern="1200" dirty="0"/>
            <a:t>[accident vs. inherent or intrinsic to a difficult operation]</a:t>
          </a:r>
          <a:endParaRPr lang="en-US" sz="1600" kern="1200" dirty="0"/>
        </a:p>
      </dsp:txBody>
      <dsp:txXfrm>
        <a:off x="1254907" y="2880419"/>
        <a:ext cx="5435328" cy="1147745"/>
      </dsp:txXfrm>
    </dsp:sp>
    <dsp:sp modelId="{37EC1645-84C9-48D3-AAEF-C34C0FFEDE3C}">
      <dsp:nvSpPr>
        <dsp:cNvPr id="0" name=""/>
        <dsp:cNvSpPr/>
      </dsp:nvSpPr>
      <dsp:spPr>
        <a:xfrm>
          <a:off x="6116344" y="924531"/>
          <a:ext cx="792455" cy="79245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294646" y="924531"/>
        <a:ext cx="435851" cy="596322"/>
      </dsp:txXfrm>
    </dsp:sp>
    <dsp:sp modelId="{F39DBF5D-6803-4F25-B7BC-A6C31ADB9FD3}">
      <dsp:nvSpPr>
        <dsp:cNvPr id="0" name=""/>
        <dsp:cNvSpPr/>
      </dsp:nvSpPr>
      <dsp:spPr>
        <a:xfrm>
          <a:off x="6725944" y="2338758"/>
          <a:ext cx="792455" cy="79245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904246" y="2338758"/>
        <a:ext cx="435851" cy="596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E2710-D883-41E2-A2B4-CA21FF3BB345}">
      <dsp:nvSpPr>
        <dsp:cNvPr id="0" name=""/>
        <dsp:cNvSpPr/>
      </dsp:nvSpPr>
      <dsp:spPr>
        <a:xfrm>
          <a:off x="0" y="0"/>
          <a:ext cx="6908800" cy="1288765"/>
        </a:xfrm>
        <a:prstGeom prst="roundRect">
          <a:avLst>
            <a:gd name="adj" fmla="val 10000"/>
          </a:avLst>
        </a:prstGeom>
        <a:solidFill>
          <a:schemeClr val="bg2">
            <a:lumMod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Physician educated fellow surgeons regarding language choices for operative reports, to allow for better clarity for coders (Language is powerful)</a:t>
          </a:r>
        </a:p>
      </dsp:txBody>
      <dsp:txXfrm>
        <a:off x="37747" y="37747"/>
        <a:ext cx="5518120" cy="1213271"/>
      </dsp:txXfrm>
    </dsp:sp>
    <dsp:sp modelId="{9BBB6978-5781-4514-850A-E9E4C77B3D54}">
      <dsp:nvSpPr>
        <dsp:cNvPr id="0" name=""/>
        <dsp:cNvSpPr/>
      </dsp:nvSpPr>
      <dsp:spPr>
        <a:xfrm>
          <a:off x="609599" y="1503559"/>
          <a:ext cx="6908800" cy="1288765"/>
        </a:xfrm>
        <a:prstGeom prst="roundRect">
          <a:avLst>
            <a:gd name="adj" fmla="val 10000"/>
          </a:avLst>
        </a:prstGeom>
        <a:solidFill>
          <a:schemeClr val="bg2">
            <a:lumMod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Continued to monitor PSI 15 cases for appropriate documentation and coding with provider/coder education as appropriate </a:t>
          </a:r>
        </a:p>
      </dsp:txBody>
      <dsp:txXfrm>
        <a:off x="647346" y="1541306"/>
        <a:ext cx="5386008" cy="1213271"/>
      </dsp:txXfrm>
    </dsp:sp>
    <dsp:sp modelId="{5186F63C-A723-448E-92B1-9CF5646FE106}">
      <dsp:nvSpPr>
        <dsp:cNvPr id="0" name=""/>
        <dsp:cNvSpPr/>
      </dsp:nvSpPr>
      <dsp:spPr>
        <a:xfrm>
          <a:off x="1219199" y="2974655"/>
          <a:ext cx="6908800" cy="1288765"/>
        </a:xfrm>
        <a:prstGeom prst="roundRect">
          <a:avLst>
            <a:gd name="adj" fmla="val 10000"/>
          </a:avLst>
        </a:prstGeom>
        <a:solidFill>
          <a:schemeClr val="bg2">
            <a:lumMod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Followed up on cases with true complications </a:t>
          </a:r>
        </a:p>
        <a:p>
          <a:pPr marL="0" lvl="0" indent="0" algn="l" defTabSz="889000">
            <a:lnSpc>
              <a:spcPct val="90000"/>
            </a:lnSpc>
            <a:spcBef>
              <a:spcPct val="0"/>
            </a:spcBef>
            <a:spcAft>
              <a:spcPct val="35000"/>
            </a:spcAft>
            <a:buNone/>
          </a:pPr>
          <a:r>
            <a:rPr lang="en-US" sz="2000" kern="1200" dirty="0"/>
            <a:t>Fortunately these were few and far between once the correct cases were being captured!</a:t>
          </a:r>
        </a:p>
      </dsp:txBody>
      <dsp:txXfrm>
        <a:off x="1256946" y="3012402"/>
        <a:ext cx="5386008" cy="1213271"/>
      </dsp:txXfrm>
    </dsp:sp>
    <dsp:sp modelId="{A0261983-0166-4331-9A05-368DCB252A96}">
      <dsp:nvSpPr>
        <dsp:cNvPr id="0" name=""/>
        <dsp:cNvSpPr/>
      </dsp:nvSpPr>
      <dsp:spPr>
        <a:xfrm>
          <a:off x="6071102" y="977313"/>
          <a:ext cx="837697" cy="837697"/>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259584" y="977313"/>
        <a:ext cx="460733" cy="630367"/>
      </dsp:txXfrm>
    </dsp:sp>
    <dsp:sp modelId="{C8C00EFF-B442-4FA8-B317-27B6173F8934}">
      <dsp:nvSpPr>
        <dsp:cNvPr id="0" name=""/>
        <dsp:cNvSpPr/>
      </dsp:nvSpPr>
      <dsp:spPr>
        <a:xfrm>
          <a:off x="6680702" y="2472281"/>
          <a:ext cx="837697" cy="837697"/>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869184" y="2472281"/>
        <a:ext cx="460733" cy="630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57F22-B841-4C21-8248-4783F3EEA046}">
      <dsp:nvSpPr>
        <dsp:cNvPr id="0" name=""/>
        <dsp:cNvSpPr/>
      </dsp:nvSpPr>
      <dsp:spPr>
        <a:xfrm rot="5400000">
          <a:off x="3121847" y="131631"/>
          <a:ext cx="2007868" cy="17468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Quality Management located near HIM</a:t>
          </a:r>
        </a:p>
      </dsp:txBody>
      <dsp:txXfrm rot="-5400000">
        <a:off x="3524575" y="314013"/>
        <a:ext cx="1202411" cy="1382082"/>
      </dsp:txXfrm>
    </dsp:sp>
    <dsp:sp modelId="{856C5AFC-C353-42F0-A2F5-21344EBF6667}">
      <dsp:nvSpPr>
        <dsp:cNvPr id="0" name=""/>
        <dsp:cNvSpPr/>
      </dsp:nvSpPr>
      <dsp:spPr>
        <a:xfrm>
          <a:off x="5052212" y="402694"/>
          <a:ext cx="2240781" cy="1204721"/>
        </a:xfrm>
        <a:prstGeom prst="rect">
          <a:avLst/>
        </a:prstGeom>
        <a:noFill/>
        <a:ln>
          <a:noFill/>
        </a:ln>
        <a:effectLst/>
      </dsp:spPr>
      <dsp:style>
        <a:lnRef idx="0">
          <a:scrgbClr r="0" g="0" b="0"/>
        </a:lnRef>
        <a:fillRef idx="0">
          <a:scrgbClr r="0" g="0" b="0"/>
        </a:fillRef>
        <a:effectRef idx="0">
          <a:scrgbClr r="0" g="0" b="0"/>
        </a:effectRef>
        <a:fontRef idx="minor"/>
      </dsp:style>
    </dsp:sp>
    <dsp:sp modelId="{B07C1B5F-D0F7-4A3A-96A9-17D02675ACCF}">
      <dsp:nvSpPr>
        <dsp:cNvPr id="0" name=""/>
        <dsp:cNvSpPr/>
      </dsp:nvSpPr>
      <dsp:spPr>
        <a:xfrm rot="5400000">
          <a:off x="1235254" y="131631"/>
          <a:ext cx="2007868" cy="17468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Quality Manager with HIM background</a:t>
          </a:r>
        </a:p>
      </dsp:txBody>
      <dsp:txXfrm rot="-5400000">
        <a:off x="1637982" y="314013"/>
        <a:ext cx="1202411" cy="1382082"/>
      </dsp:txXfrm>
    </dsp:sp>
    <dsp:sp modelId="{06A20D39-BFA5-4DF5-93DA-50353DEED9B4}">
      <dsp:nvSpPr>
        <dsp:cNvPr id="0" name=""/>
        <dsp:cNvSpPr/>
      </dsp:nvSpPr>
      <dsp:spPr>
        <a:xfrm rot="5400000">
          <a:off x="2174936" y="1835910"/>
          <a:ext cx="2007868" cy="17468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Engaged CDI Staff</a:t>
          </a:r>
        </a:p>
      </dsp:txBody>
      <dsp:txXfrm rot="-5400000">
        <a:off x="2577664" y="2018292"/>
        <a:ext cx="1202411" cy="1382082"/>
      </dsp:txXfrm>
    </dsp:sp>
    <dsp:sp modelId="{A794726B-D0BA-4839-842B-BEC27E6F455B}">
      <dsp:nvSpPr>
        <dsp:cNvPr id="0" name=""/>
        <dsp:cNvSpPr/>
      </dsp:nvSpPr>
      <dsp:spPr>
        <a:xfrm>
          <a:off x="64666" y="2106972"/>
          <a:ext cx="2168498" cy="1204721"/>
        </a:xfrm>
        <a:prstGeom prst="rect">
          <a:avLst/>
        </a:prstGeom>
        <a:noFill/>
        <a:ln>
          <a:noFill/>
        </a:ln>
        <a:effectLst/>
      </dsp:spPr>
      <dsp:style>
        <a:lnRef idx="0">
          <a:scrgbClr r="0" g="0" b="0"/>
        </a:lnRef>
        <a:fillRef idx="0">
          <a:scrgbClr r="0" g="0" b="0"/>
        </a:fillRef>
        <a:effectRef idx="0">
          <a:scrgbClr r="0" g="0" b="0"/>
        </a:effectRef>
        <a:fontRef idx="minor"/>
      </dsp:style>
    </dsp:sp>
    <dsp:sp modelId="{A8B21E41-7291-422B-B323-9BCB6513FFD0}">
      <dsp:nvSpPr>
        <dsp:cNvPr id="0" name=""/>
        <dsp:cNvSpPr/>
      </dsp:nvSpPr>
      <dsp:spPr>
        <a:xfrm rot="5400000">
          <a:off x="4061530" y="1835910"/>
          <a:ext cx="2007868" cy="17468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Useful data tools</a:t>
          </a:r>
        </a:p>
      </dsp:txBody>
      <dsp:txXfrm rot="-5400000">
        <a:off x="4464258" y="2018292"/>
        <a:ext cx="1202411" cy="1382082"/>
      </dsp:txXfrm>
    </dsp:sp>
    <dsp:sp modelId="{248403F4-0D25-4FF5-BBE4-46FE87379752}">
      <dsp:nvSpPr>
        <dsp:cNvPr id="0" name=""/>
        <dsp:cNvSpPr/>
      </dsp:nvSpPr>
      <dsp:spPr>
        <a:xfrm rot="5400000">
          <a:off x="3121847" y="3540189"/>
          <a:ext cx="2007868" cy="17468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Collaborative Coding Manager</a:t>
          </a:r>
        </a:p>
      </dsp:txBody>
      <dsp:txXfrm rot="-5400000">
        <a:off x="3524575" y="3722571"/>
        <a:ext cx="1202411" cy="1382082"/>
      </dsp:txXfrm>
    </dsp:sp>
    <dsp:sp modelId="{030819F8-4FF0-4521-AFCC-6081E3BDAD11}">
      <dsp:nvSpPr>
        <dsp:cNvPr id="0" name=""/>
        <dsp:cNvSpPr/>
      </dsp:nvSpPr>
      <dsp:spPr>
        <a:xfrm>
          <a:off x="5052212" y="3811251"/>
          <a:ext cx="2240781" cy="1204721"/>
        </a:xfrm>
        <a:prstGeom prst="rect">
          <a:avLst/>
        </a:prstGeom>
        <a:noFill/>
        <a:ln>
          <a:noFill/>
        </a:ln>
        <a:effectLst/>
      </dsp:spPr>
      <dsp:style>
        <a:lnRef idx="0">
          <a:scrgbClr r="0" g="0" b="0"/>
        </a:lnRef>
        <a:fillRef idx="0">
          <a:scrgbClr r="0" g="0" b="0"/>
        </a:fillRef>
        <a:effectRef idx="0">
          <a:scrgbClr r="0" g="0" b="0"/>
        </a:effectRef>
        <a:fontRef idx="minor"/>
      </dsp:style>
    </dsp:sp>
    <dsp:sp modelId="{8BFF5E30-58A5-4563-84B5-50A5BB1328E1}">
      <dsp:nvSpPr>
        <dsp:cNvPr id="0" name=""/>
        <dsp:cNvSpPr/>
      </dsp:nvSpPr>
      <dsp:spPr>
        <a:xfrm rot="5400000">
          <a:off x="1235254" y="3540189"/>
          <a:ext cx="2007868" cy="17468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Physician Champion</a:t>
          </a:r>
        </a:p>
      </dsp:txBody>
      <dsp:txXfrm rot="-5400000">
        <a:off x="1637982" y="3722571"/>
        <a:ext cx="1202411" cy="1382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2CF4E-9DC8-496B-8D6D-57DC4820F72F}">
      <dsp:nvSpPr>
        <dsp:cNvPr id="0" name=""/>
        <dsp:cNvSpPr/>
      </dsp:nvSpPr>
      <dsp:spPr>
        <a:xfrm>
          <a:off x="744667" y="0"/>
          <a:ext cx="8439564" cy="445556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6CE5AF-E3B7-4E8B-86F8-543698E2A8DC}">
      <dsp:nvSpPr>
        <dsp:cNvPr id="0" name=""/>
        <dsp:cNvSpPr/>
      </dsp:nvSpPr>
      <dsp:spPr>
        <a:xfrm>
          <a:off x="4969" y="1336669"/>
          <a:ext cx="2390110" cy="1782225"/>
        </a:xfrm>
        <a:prstGeom prst="round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Build trust slowly</a:t>
          </a:r>
        </a:p>
      </dsp:txBody>
      <dsp:txXfrm>
        <a:off x="91970" y="1423670"/>
        <a:ext cx="2216108" cy="1608223"/>
      </dsp:txXfrm>
    </dsp:sp>
    <dsp:sp modelId="{F7DCC638-D0F7-4CA8-9F1E-7580F20C01CA}">
      <dsp:nvSpPr>
        <dsp:cNvPr id="0" name=""/>
        <dsp:cNvSpPr/>
      </dsp:nvSpPr>
      <dsp:spPr>
        <a:xfrm>
          <a:off x="2514585" y="1336669"/>
          <a:ext cx="2390110" cy="1782225"/>
        </a:xfrm>
        <a:prstGeom prst="round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Focus on one measure at a time</a:t>
          </a:r>
        </a:p>
      </dsp:txBody>
      <dsp:txXfrm>
        <a:off x="2601586" y="1423670"/>
        <a:ext cx="2216108" cy="1608223"/>
      </dsp:txXfrm>
    </dsp:sp>
    <dsp:sp modelId="{4C8001F4-C26D-44EF-813F-42A874E014F0}">
      <dsp:nvSpPr>
        <dsp:cNvPr id="0" name=""/>
        <dsp:cNvSpPr/>
      </dsp:nvSpPr>
      <dsp:spPr>
        <a:xfrm>
          <a:off x="5024202" y="1336669"/>
          <a:ext cx="2390110" cy="1782225"/>
        </a:xfrm>
        <a:prstGeom prst="round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Start with case specific feedback</a:t>
          </a:r>
        </a:p>
      </dsp:txBody>
      <dsp:txXfrm>
        <a:off x="5111203" y="1423670"/>
        <a:ext cx="2216108" cy="1608223"/>
      </dsp:txXfrm>
    </dsp:sp>
    <dsp:sp modelId="{B80958C1-DBB5-4F1B-9726-ECA2793E14CD}">
      <dsp:nvSpPr>
        <dsp:cNvPr id="0" name=""/>
        <dsp:cNvSpPr/>
      </dsp:nvSpPr>
      <dsp:spPr>
        <a:xfrm>
          <a:off x="7533818" y="1336669"/>
          <a:ext cx="2390110" cy="1782225"/>
        </a:xfrm>
        <a:prstGeom prst="round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Then find opportunities for global education</a:t>
          </a:r>
        </a:p>
      </dsp:txBody>
      <dsp:txXfrm>
        <a:off x="7620819" y="1423670"/>
        <a:ext cx="2216108" cy="1608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89213-DF3F-472A-B411-9E904715E66F}">
      <dsp:nvSpPr>
        <dsp:cNvPr id="0" name=""/>
        <dsp:cNvSpPr/>
      </dsp:nvSpPr>
      <dsp:spPr>
        <a:xfrm>
          <a:off x="903" y="549930"/>
          <a:ext cx="1926141" cy="11556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Overwhelming number of measures</a:t>
          </a:r>
        </a:p>
      </dsp:txBody>
      <dsp:txXfrm>
        <a:off x="34752" y="583779"/>
        <a:ext cx="1858443" cy="1087986"/>
      </dsp:txXfrm>
    </dsp:sp>
    <dsp:sp modelId="{97D4CD5C-496C-4D2E-B9DF-21C2CC450C1D}">
      <dsp:nvSpPr>
        <dsp:cNvPr id="0" name=""/>
        <dsp:cNvSpPr/>
      </dsp:nvSpPr>
      <dsp:spPr>
        <a:xfrm>
          <a:off x="2119658" y="888931"/>
          <a:ext cx="408341" cy="477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119658" y="984467"/>
        <a:ext cx="285839" cy="286610"/>
      </dsp:txXfrm>
    </dsp:sp>
    <dsp:sp modelId="{8484DE75-3086-4F7A-8399-9B85C8D713FD}">
      <dsp:nvSpPr>
        <dsp:cNvPr id="0" name=""/>
        <dsp:cNvSpPr/>
      </dsp:nvSpPr>
      <dsp:spPr>
        <a:xfrm>
          <a:off x="2697500" y="549930"/>
          <a:ext cx="1926141" cy="11556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Pick just one to start with </a:t>
          </a:r>
        </a:p>
      </dsp:txBody>
      <dsp:txXfrm>
        <a:off x="2731349" y="583779"/>
        <a:ext cx="1858443" cy="10879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89213-DF3F-472A-B411-9E904715E66F}">
      <dsp:nvSpPr>
        <dsp:cNvPr id="0" name=""/>
        <dsp:cNvSpPr/>
      </dsp:nvSpPr>
      <dsp:spPr>
        <a:xfrm>
          <a:off x="855" y="580370"/>
          <a:ext cx="1824674" cy="10948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 Partnership between coding/CDI/Quality</a:t>
          </a:r>
        </a:p>
      </dsp:txBody>
      <dsp:txXfrm>
        <a:off x="32921" y="612436"/>
        <a:ext cx="1760542" cy="1030672"/>
      </dsp:txXfrm>
    </dsp:sp>
    <dsp:sp modelId="{97D4CD5C-496C-4D2E-B9DF-21C2CC450C1D}">
      <dsp:nvSpPr>
        <dsp:cNvPr id="0" name=""/>
        <dsp:cNvSpPr/>
      </dsp:nvSpPr>
      <dsp:spPr>
        <a:xfrm>
          <a:off x="2007997" y="901513"/>
          <a:ext cx="386830" cy="4525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07997" y="992017"/>
        <a:ext cx="270781" cy="271511"/>
      </dsp:txXfrm>
    </dsp:sp>
    <dsp:sp modelId="{8484DE75-3086-4F7A-8399-9B85C8D713FD}">
      <dsp:nvSpPr>
        <dsp:cNvPr id="0" name=""/>
        <dsp:cNvSpPr/>
      </dsp:nvSpPr>
      <dsp:spPr>
        <a:xfrm>
          <a:off x="2555399" y="580370"/>
          <a:ext cx="1824674" cy="10948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Reach out- start with case by case discussions</a:t>
          </a:r>
        </a:p>
      </dsp:txBody>
      <dsp:txXfrm>
        <a:off x="2587465" y="612436"/>
        <a:ext cx="1760542" cy="1030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89213-DF3F-472A-B411-9E904715E66F}">
      <dsp:nvSpPr>
        <dsp:cNvPr id="0" name=""/>
        <dsp:cNvSpPr/>
      </dsp:nvSpPr>
      <dsp:spPr>
        <a:xfrm>
          <a:off x="905" y="548651"/>
          <a:ext cx="1930403" cy="11582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Lack of a physician champion</a:t>
          </a:r>
        </a:p>
      </dsp:txBody>
      <dsp:txXfrm>
        <a:off x="34829" y="582575"/>
        <a:ext cx="1862555" cy="1090394"/>
      </dsp:txXfrm>
    </dsp:sp>
    <dsp:sp modelId="{97D4CD5C-496C-4D2E-B9DF-21C2CC450C1D}">
      <dsp:nvSpPr>
        <dsp:cNvPr id="0" name=""/>
        <dsp:cNvSpPr/>
      </dsp:nvSpPr>
      <dsp:spPr>
        <a:xfrm>
          <a:off x="2124349" y="888402"/>
          <a:ext cx="409245" cy="478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124349" y="984150"/>
        <a:ext cx="286472" cy="287244"/>
      </dsp:txXfrm>
    </dsp:sp>
    <dsp:sp modelId="{8484DE75-3086-4F7A-8399-9B85C8D713FD}">
      <dsp:nvSpPr>
        <dsp:cNvPr id="0" name=""/>
        <dsp:cNvSpPr/>
      </dsp:nvSpPr>
      <dsp:spPr>
        <a:xfrm>
          <a:off x="2703470" y="548651"/>
          <a:ext cx="1930403" cy="11582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Chiefs of staff </a:t>
          </a:r>
        </a:p>
      </dsp:txBody>
      <dsp:txXfrm>
        <a:off x="2737394" y="582575"/>
        <a:ext cx="1862555" cy="10903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89213-DF3F-472A-B411-9E904715E66F}">
      <dsp:nvSpPr>
        <dsp:cNvPr id="0" name=""/>
        <dsp:cNvSpPr/>
      </dsp:nvSpPr>
      <dsp:spPr>
        <a:xfrm>
          <a:off x="855" y="580370"/>
          <a:ext cx="1824674" cy="10948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Non-Collaborative personalities</a:t>
          </a:r>
        </a:p>
      </dsp:txBody>
      <dsp:txXfrm>
        <a:off x="32921" y="612436"/>
        <a:ext cx="1760542" cy="1030672"/>
      </dsp:txXfrm>
    </dsp:sp>
    <dsp:sp modelId="{97D4CD5C-496C-4D2E-B9DF-21C2CC450C1D}">
      <dsp:nvSpPr>
        <dsp:cNvPr id="0" name=""/>
        <dsp:cNvSpPr/>
      </dsp:nvSpPr>
      <dsp:spPr>
        <a:xfrm>
          <a:off x="2007997" y="901513"/>
          <a:ext cx="386830" cy="4525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007997" y="992017"/>
        <a:ext cx="270781" cy="271511"/>
      </dsp:txXfrm>
    </dsp:sp>
    <dsp:sp modelId="{8484DE75-3086-4F7A-8399-9B85C8D713FD}">
      <dsp:nvSpPr>
        <dsp:cNvPr id="0" name=""/>
        <dsp:cNvSpPr/>
      </dsp:nvSpPr>
      <dsp:spPr>
        <a:xfrm>
          <a:off x="2555399" y="580370"/>
          <a:ext cx="1824674" cy="10948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Find people you can work with </a:t>
          </a:r>
          <a:r>
            <a:rPr lang="en-US" sz="1400" kern="1200" dirty="0"/>
            <a:t>(even if not all roles represented)</a:t>
          </a:r>
        </a:p>
      </dsp:txBody>
      <dsp:txXfrm>
        <a:off x="2587465" y="612436"/>
        <a:ext cx="1760542" cy="103067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0.20529</cdr:x>
      <cdr:y>0.27226</cdr:y>
    </cdr:from>
    <cdr:to>
      <cdr:x>0.36739</cdr:x>
      <cdr:y>0.33525</cdr:y>
    </cdr:to>
    <cdr:sp macro="" textlink="">
      <cdr:nvSpPr>
        <cdr:cNvPr id="2" name="TextBox 1"/>
        <cdr:cNvSpPr txBox="1"/>
      </cdr:nvSpPr>
      <cdr:spPr>
        <a:xfrm xmlns:a="http://schemas.openxmlformats.org/drawingml/2006/main">
          <a:off x="2064878" y="1095241"/>
          <a:ext cx="1630496" cy="2533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0.202</cdr:x>
      <cdr:y>0.21749</cdr:y>
    </cdr:from>
    <cdr:to>
      <cdr:x>0.55031</cdr:x>
      <cdr:y>0.29691</cdr:y>
    </cdr:to>
    <cdr:sp macro="" textlink="">
      <cdr:nvSpPr>
        <cdr:cNvPr id="3" name="TextBox 2"/>
        <cdr:cNvSpPr txBox="1"/>
      </cdr:nvSpPr>
      <cdr:spPr>
        <a:xfrm xmlns:a="http://schemas.openxmlformats.org/drawingml/2006/main">
          <a:off x="2031827" y="874903"/>
          <a:ext cx="3503364" cy="319489"/>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n-US" sz="1100" dirty="0"/>
            <a:t>Medical Director of Surgical Quality began reviewing cases</a:t>
          </a:r>
        </a:p>
      </cdr:txBody>
    </cdr:sp>
  </cdr:relSizeAnchor>
  <cdr:relSizeAnchor xmlns:cdr="http://schemas.openxmlformats.org/drawingml/2006/chartDrawing">
    <cdr:from>
      <cdr:x>0.37016</cdr:x>
      <cdr:y>0.3626</cdr:y>
    </cdr:from>
    <cdr:to>
      <cdr:x>0.76107</cdr:x>
      <cdr:y>0.44378</cdr:y>
    </cdr:to>
    <cdr:sp macro="" textlink="">
      <cdr:nvSpPr>
        <cdr:cNvPr id="5" name="TextBox 4"/>
        <cdr:cNvSpPr txBox="1"/>
      </cdr:nvSpPr>
      <cdr:spPr>
        <a:xfrm xmlns:a="http://schemas.openxmlformats.org/drawingml/2006/main">
          <a:off x="3723231" y="1458639"/>
          <a:ext cx="3931920" cy="326572"/>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n-US" sz="1100" dirty="0"/>
            <a:t>Medical Director of Surgical Quality presentation to coding staff</a:t>
          </a:r>
        </a:p>
      </cdr:txBody>
    </cdr:sp>
  </cdr:relSizeAnchor>
  <cdr:relSizeAnchor xmlns:cdr="http://schemas.openxmlformats.org/drawingml/2006/chartDrawing">
    <cdr:from>
      <cdr:x>0.17925</cdr:x>
      <cdr:y>0.2572</cdr:y>
    </cdr:from>
    <cdr:to>
      <cdr:x>0.202</cdr:x>
      <cdr:y>0.32363</cdr:y>
    </cdr:to>
    <cdr:cxnSp macro="">
      <cdr:nvCxnSpPr>
        <cdr:cNvPr id="8" name="Straight Arrow Connector 7">
          <a:extLst xmlns:a="http://schemas.openxmlformats.org/drawingml/2006/main">
            <a:ext uri="{FF2B5EF4-FFF2-40B4-BE49-F238E27FC236}">
              <a16:creationId xmlns:a16="http://schemas.microsoft.com/office/drawing/2014/main" id="{2272ACF9-FAA3-BB5C-B049-1ED164DE49BD}"/>
            </a:ext>
          </a:extLst>
        </cdr:cNvPr>
        <cdr:cNvCxnSpPr>
          <a:stCxn xmlns:a="http://schemas.openxmlformats.org/drawingml/2006/main" id="3" idx="1"/>
        </cdr:cNvCxnSpPr>
      </cdr:nvCxnSpPr>
      <cdr:spPr>
        <a:xfrm xmlns:a="http://schemas.openxmlformats.org/drawingml/2006/main" flipH="1">
          <a:off x="1802991" y="1034648"/>
          <a:ext cx="228836" cy="267238"/>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0.64159</cdr:x>
      <cdr:y>0.52983</cdr:y>
    </cdr:from>
    <cdr:to>
      <cdr:x>0.79743</cdr:x>
      <cdr:y>0.59965</cdr:y>
    </cdr:to>
    <cdr:sp macro="" textlink="">
      <cdr:nvSpPr>
        <cdr:cNvPr id="9" name="TextBox 8"/>
        <cdr:cNvSpPr txBox="1"/>
      </cdr:nvSpPr>
      <cdr:spPr>
        <a:xfrm xmlns:a="http://schemas.openxmlformats.org/drawingml/2006/main">
          <a:off x="6453369" y="2131377"/>
          <a:ext cx="1567542" cy="280851"/>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n-US" sz="1100" dirty="0"/>
            <a:t>Ongoing review of cases</a:t>
          </a:r>
        </a:p>
      </cdr:txBody>
    </cdr:sp>
  </cdr:relSizeAnchor>
  <cdr:relSizeAnchor xmlns:cdr="http://schemas.openxmlformats.org/drawingml/2006/chartDrawing">
    <cdr:from>
      <cdr:x>0.55068</cdr:x>
      <cdr:y>0.56393</cdr:y>
    </cdr:from>
    <cdr:to>
      <cdr:x>0.64029</cdr:x>
      <cdr:y>0.68408</cdr:y>
    </cdr:to>
    <cdr:cxnSp macro="">
      <cdr:nvCxnSpPr>
        <cdr:cNvPr id="11" name="Straight Arrow Connector 10">
          <a:extLst xmlns:a="http://schemas.openxmlformats.org/drawingml/2006/main">
            <a:ext uri="{FF2B5EF4-FFF2-40B4-BE49-F238E27FC236}">
              <a16:creationId xmlns:a16="http://schemas.microsoft.com/office/drawing/2014/main" id="{1DB46015-3E72-C01C-8114-48FA3C9C73EE}"/>
            </a:ext>
          </a:extLst>
        </cdr:cNvPr>
        <cdr:cNvCxnSpPr/>
      </cdr:nvCxnSpPr>
      <cdr:spPr>
        <a:xfrm xmlns:a="http://schemas.openxmlformats.org/drawingml/2006/main" flipH="1">
          <a:off x="5538968" y="2268537"/>
          <a:ext cx="901338" cy="483326"/>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0.80003</cdr:x>
      <cdr:y>0.56718</cdr:y>
    </cdr:from>
    <cdr:to>
      <cdr:x>0.91951</cdr:x>
      <cdr:y>0.68408</cdr:y>
    </cdr:to>
    <cdr:cxnSp macro="">
      <cdr:nvCxnSpPr>
        <cdr:cNvPr id="13" name="Straight Arrow Connector 12">
          <a:extLst xmlns:a="http://schemas.openxmlformats.org/drawingml/2006/main">
            <a:ext uri="{FF2B5EF4-FFF2-40B4-BE49-F238E27FC236}">
              <a16:creationId xmlns:a16="http://schemas.microsoft.com/office/drawing/2014/main" id="{BF67D5FE-B84F-D3D4-3186-7CB6EFBF7D7D}"/>
            </a:ext>
          </a:extLst>
        </cdr:cNvPr>
        <cdr:cNvCxnSpPr/>
      </cdr:nvCxnSpPr>
      <cdr:spPr>
        <a:xfrm xmlns:a="http://schemas.openxmlformats.org/drawingml/2006/main">
          <a:off x="8047037" y="2281600"/>
          <a:ext cx="1201783" cy="470263"/>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A06359-3DC5-4F60-93E3-5E1228F870B9}" type="datetimeFigureOut">
              <a:rPr lang="en-US" smtClean="0"/>
              <a:t>5/6/2024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196116-CB2B-48C8-9FE6-7302C3D69BD7}" type="slidenum">
              <a:rPr lang="en-US" smtClean="0"/>
              <a:t>‹#›</a:t>
            </a:fld>
            <a:endParaRPr lang="en-US"/>
          </a:p>
        </p:txBody>
      </p:sp>
    </p:spTree>
    <p:extLst>
      <p:ext uri="{BB962C8B-B14F-4D97-AF65-F5344CB8AC3E}">
        <p14:creationId xmlns:p14="http://schemas.microsoft.com/office/powerpoint/2010/main" val="361711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FC520-14DF-4DD3-9D1D-E7EB2237A348}" type="datetimeFigureOut">
              <a:rPr lang="en-US" smtClean="0"/>
              <a:t>5/6/2024</a:t>
            </a:fld>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E334B1-492E-48E6-B628-003113D1A0FE}" type="slidenum">
              <a:rPr lang="en-US" smtClean="0"/>
              <a:t>‹#›</a:t>
            </a:fld>
            <a:endParaRPr lang="en-US" dirty="0"/>
          </a:p>
        </p:txBody>
      </p:sp>
      <p:sp>
        <p:nvSpPr>
          <p:cNvPr id="9" name="Slide Image Placeholder 8"/>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427455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334B1-492E-48E6-B628-003113D1A0FE}" type="slidenum">
              <a:rPr lang="en-US" smtClean="0"/>
              <a:t>1</a:t>
            </a:fld>
            <a:endParaRPr lang="en-US" dirty="0"/>
          </a:p>
        </p:txBody>
      </p:sp>
    </p:spTree>
    <p:extLst>
      <p:ext uri="{BB962C8B-B14F-4D97-AF65-F5344CB8AC3E}">
        <p14:creationId xmlns:p14="http://schemas.microsoft.com/office/powerpoint/2010/main" val="2631516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334B1-492E-48E6-B628-003113D1A0FE}" type="slidenum">
              <a:rPr lang="en-US" smtClean="0"/>
              <a:t>10</a:t>
            </a:fld>
            <a:endParaRPr lang="en-US" dirty="0"/>
          </a:p>
        </p:txBody>
      </p:sp>
    </p:spTree>
    <p:extLst>
      <p:ext uri="{BB962C8B-B14F-4D97-AF65-F5344CB8AC3E}">
        <p14:creationId xmlns:p14="http://schemas.microsoft.com/office/powerpoint/2010/main" val="956425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334B1-492E-48E6-B628-003113D1A0FE}" type="slidenum">
              <a:rPr lang="en-US" smtClean="0"/>
              <a:t>11</a:t>
            </a:fld>
            <a:endParaRPr lang="en-US" dirty="0"/>
          </a:p>
        </p:txBody>
      </p:sp>
    </p:spTree>
    <p:extLst>
      <p:ext uri="{BB962C8B-B14F-4D97-AF65-F5344CB8AC3E}">
        <p14:creationId xmlns:p14="http://schemas.microsoft.com/office/powerpoint/2010/main" val="3709383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334B1-492E-48E6-B628-003113D1A0FE}" type="slidenum">
              <a:rPr lang="en-US" smtClean="0"/>
              <a:t>12</a:t>
            </a:fld>
            <a:endParaRPr lang="en-US" dirty="0"/>
          </a:p>
        </p:txBody>
      </p:sp>
    </p:spTree>
    <p:extLst>
      <p:ext uri="{BB962C8B-B14F-4D97-AF65-F5344CB8AC3E}">
        <p14:creationId xmlns:p14="http://schemas.microsoft.com/office/powerpoint/2010/main" val="177138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334B1-492E-48E6-B628-003113D1A0FE}" type="slidenum">
              <a:rPr lang="en-US" smtClean="0"/>
              <a:t>13</a:t>
            </a:fld>
            <a:endParaRPr lang="en-US" dirty="0"/>
          </a:p>
        </p:txBody>
      </p:sp>
    </p:spTree>
    <p:extLst>
      <p:ext uri="{BB962C8B-B14F-4D97-AF65-F5344CB8AC3E}">
        <p14:creationId xmlns:p14="http://schemas.microsoft.com/office/powerpoint/2010/main" val="4279862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334B1-492E-48E6-B628-003113D1A0FE}" type="slidenum">
              <a:rPr lang="en-US" smtClean="0"/>
              <a:t>14</a:t>
            </a:fld>
            <a:endParaRPr lang="en-US" dirty="0"/>
          </a:p>
        </p:txBody>
      </p:sp>
    </p:spTree>
    <p:extLst>
      <p:ext uri="{BB962C8B-B14F-4D97-AF65-F5344CB8AC3E}">
        <p14:creationId xmlns:p14="http://schemas.microsoft.com/office/powerpoint/2010/main" val="2248755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Additional note: also nursing databases that track this metric,</a:t>
            </a:r>
            <a:r>
              <a:rPr lang="en-US" baseline="0" dirty="0"/>
              <a:t> however these are more time-sensitive (first 24 hours of admit)</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15</a:t>
            </a:fld>
            <a:endParaRPr lang="en-US" dirty="0"/>
          </a:p>
        </p:txBody>
      </p:sp>
    </p:spTree>
    <p:extLst>
      <p:ext uri="{BB962C8B-B14F-4D97-AF65-F5344CB8AC3E}">
        <p14:creationId xmlns:p14="http://schemas.microsoft.com/office/powerpoint/2010/main" val="2415004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334B1-492E-48E6-B628-003113D1A0FE}" type="slidenum">
              <a:rPr lang="en-US" smtClean="0"/>
              <a:t>16</a:t>
            </a:fld>
            <a:endParaRPr lang="en-US" dirty="0"/>
          </a:p>
        </p:txBody>
      </p:sp>
    </p:spTree>
    <p:extLst>
      <p:ext uri="{BB962C8B-B14F-4D97-AF65-F5344CB8AC3E}">
        <p14:creationId xmlns:p14="http://schemas.microsoft.com/office/powerpoint/2010/main" val="301139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17</a:t>
            </a:fld>
            <a:endParaRPr lang="en-US" dirty="0"/>
          </a:p>
        </p:txBody>
      </p:sp>
    </p:spTree>
    <p:extLst>
      <p:ext uri="{BB962C8B-B14F-4D97-AF65-F5344CB8AC3E}">
        <p14:creationId xmlns:p14="http://schemas.microsoft.com/office/powerpoint/2010/main" val="2604403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This is an</a:t>
            </a:r>
            <a:r>
              <a:rPr lang="en-US" baseline="0" dirty="0"/>
              <a:t> example of “trust” issue. When I first took the episiotomy rate to our OB committee they disregarded I had the time to work with them and with coders</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18</a:t>
            </a:fld>
            <a:endParaRPr lang="en-US" dirty="0"/>
          </a:p>
        </p:txBody>
      </p:sp>
    </p:spTree>
    <p:extLst>
      <p:ext uri="{BB962C8B-B14F-4D97-AF65-F5344CB8AC3E}">
        <p14:creationId xmlns:p14="http://schemas.microsoft.com/office/powerpoint/2010/main" val="4045071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This</a:t>
            </a:r>
            <a:r>
              <a:rPr lang="en-US" baseline="0" dirty="0"/>
              <a:t> is a can of worms. Have physicians and coders been incentivized to document and code sepsis? </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19</a:t>
            </a:fld>
            <a:endParaRPr lang="en-US" dirty="0"/>
          </a:p>
        </p:txBody>
      </p:sp>
    </p:spTree>
    <p:extLst>
      <p:ext uri="{BB962C8B-B14F-4D97-AF65-F5344CB8AC3E}">
        <p14:creationId xmlns:p14="http://schemas.microsoft.com/office/powerpoint/2010/main" val="298210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How</a:t>
            </a:r>
            <a:r>
              <a:rPr lang="en-US" sz="1200" b="0" i="0" u="none" strike="noStrike" kern="1200" baseline="0" dirty="0">
                <a:solidFill>
                  <a:schemeClr val="tx1"/>
                </a:solidFill>
                <a:effectLst/>
                <a:latin typeface="+mn-lt"/>
                <a:ea typeface="+mn-ea"/>
                <a:cs typeface="+mn-cs"/>
              </a:rPr>
              <a:t> many of you are coders? You know what you do is important, but do you truly appreciate the far reaching impact of the work you do? </a:t>
            </a:r>
            <a:r>
              <a:rPr lang="en-US" sz="1200" b="0" i="0" u="none" strike="noStrike" kern="1200" dirty="0">
                <a:solidFill>
                  <a:schemeClr val="tx1"/>
                </a:solidFill>
                <a:effectLst/>
                <a:latin typeface="+mn-lt"/>
                <a:ea typeface="+mn-ea"/>
                <a:cs typeface="+mn-cs"/>
              </a:rPr>
              <a:t>There is a multitude of</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uses for coded data, such as clinical research, population health, disease maintenance, registries (i.e. tumor, trauma, birth defects,  etc.), physician credentialing and privileging, as well as volume statistics for activities such as </a:t>
            </a:r>
            <a:r>
              <a:rPr lang="en-US" sz="1200" b="0" i="0" u="none" strike="noStrike" kern="1200" dirty="0" err="1">
                <a:solidFill>
                  <a:schemeClr val="tx1"/>
                </a:solidFill>
                <a:effectLst/>
                <a:latin typeface="+mn-lt"/>
                <a:ea typeface="+mn-ea"/>
                <a:cs typeface="+mn-cs"/>
              </a:rPr>
              <a:t>payor</a:t>
            </a:r>
            <a:r>
              <a:rPr lang="en-US" sz="1200" b="0" i="0" u="none" strike="noStrike" kern="1200" dirty="0">
                <a:solidFill>
                  <a:schemeClr val="tx1"/>
                </a:solidFill>
                <a:effectLst/>
                <a:latin typeface="+mn-lt"/>
                <a:ea typeface="+mn-ea"/>
                <a:cs typeface="+mn-cs"/>
              </a:rPr>
              <a:t> contract negotiations, market share analysis, and transparent pricing</a:t>
            </a:r>
          </a:p>
          <a:p>
            <a:r>
              <a:rPr lang="en-US" sz="1200" b="0" i="0" u="none" strike="noStrike" kern="1200" dirty="0">
                <a:solidFill>
                  <a:schemeClr val="tx1"/>
                </a:solidFill>
                <a:effectLst/>
                <a:latin typeface="+mn-lt"/>
                <a:ea typeface="+mn-ea"/>
                <a:cs typeface="+mn-cs"/>
              </a:rPr>
              <a:t>Maybe some action items if you want to start building that relationship</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2</a:t>
            </a:fld>
            <a:endParaRPr lang="en-US" dirty="0"/>
          </a:p>
        </p:txBody>
      </p:sp>
    </p:spTree>
    <p:extLst>
      <p:ext uri="{BB962C8B-B14F-4D97-AF65-F5344CB8AC3E}">
        <p14:creationId xmlns:p14="http://schemas.microsoft.com/office/powerpoint/2010/main" val="2612846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334B1-492E-48E6-B628-003113D1A0FE}" type="slidenum">
              <a:rPr lang="en-US" smtClean="0"/>
              <a:t>20</a:t>
            </a:fld>
            <a:endParaRPr lang="en-US" dirty="0"/>
          </a:p>
        </p:txBody>
      </p:sp>
    </p:spTree>
    <p:extLst>
      <p:ext uri="{BB962C8B-B14F-4D97-AF65-F5344CB8AC3E}">
        <p14:creationId xmlns:p14="http://schemas.microsoft.com/office/powerpoint/2010/main" val="962984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Language</a:t>
            </a:r>
            <a:r>
              <a:rPr lang="en-US" baseline="0" dirty="0"/>
              <a:t> of the physician as well as training of the coder contributed to over-use of the accidental puncture code. </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21</a:t>
            </a:fld>
            <a:endParaRPr lang="en-US" dirty="0"/>
          </a:p>
        </p:txBody>
      </p:sp>
    </p:spTree>
    <p:extLst>
      <p:ext uri="{BB962C8B-B14F-4D97-AF65-F5344CB8AC3E}">
        <p14:creationId xmlns:p14="http://schemas.microsoft.com/office/powerpoint/2010/main" val="830997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334B1-492E-48E6-B628-003113D1A0FE}" type="slidenum">
              <a:rPr lang="en-US" smtClean="0"/>
              <a:t>22</a:t>
            </a:fld>
            <a:endParaRPr lang="en-US" dirty="0"/>
          </a:p>
        </p:txBody>
      </p:sp>
    </p:spTree>
    <p:extLst>
      <p:ext uri="{BB962C8B-B14F-4D97-AF65-F5344CB8AC3E}">
        <p14:creationId xmlns:p14="http://schemas.microsoft.com/office/powerpoint/2010/main" val="3798160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Literature search</a:t>
            </a:r>
            <a:r>
              <a:rPr lang="en-US" baseline="0" dirty="0"/>
              <a:t> </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23</a:t>
            </a:fld>
            <a:endParaRPr lang="en-US" dirty="0"/>
          </a:p>
        </p:txBody>
      </p:sp>
    </p:spTree>
    <p:extLst>
      <p:ext uri="{BB962C8B-B14F-4D97-AF65-F5344CB8AC3E}">
        <p14:creationId xmlns:p14="http://schemas.microsoft.com/office/powerpoint/2010/main" val="1993169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334B1-492E-48E6-B628-003113D1A0FE}" type="slidenum">
              <a:rPr lang="en-US" smtClean="0"/>
              <a:t>24</a:t>
            </a:fld>
            <a:endParaRPr lang="en-US" dirty="0"/>
          </a:p>
        </p:txBody>
      </p:sp>
    </p:spTree>
    <p:extLst>
      <p:ext uri="{BB962C8B-B14F-4D97-AF65-F5344CB8AC3E}">
        <p14:creationId xmlns:p14="http://schemas.microsoft.com/office/powerpoint/2010/main" val="488824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It</a:t>
            </a:r>
            <a:r>
              <a:rPr lang="en-US" baseline="0" dirty="0"/>
              <a:t> is very common for significant improvements in metrics to be due to “cleaning up the data” </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25</a:t>
            </a:fld>
            <a:endParaRPr lang="en-US" dirty="0"/>
          </a:p>
        </p:txBody>
      </p:sp>
    </p:spTree>
    <p:extLst>
      <p:ext uri="{BB962C8B-B14F-4D97-AF65-F5344CB8AC3E}">
        <p14:creationId xmlns:p14="http://schemas.microsoft.com/office/powerpoint/2010/main" val="1574317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334B1-492E-48E6-B628-003113D1A0FE}" type="slidenum">
              <a:rPr lang="en-US" smtClean="0"/>
              <a:t>26</a:t>
            </a:fld>
            <a:endParaRPr lang="en-US" dirty="0"/>
          </a:p>
        </p:txBody>
      </p:sp>
    </p:spTree>
    <p:extLst>
      <p:ext uri="{BB962C8B-B14F-4D97-AF65-F5344CB8AC3E}">
        <p14:creationId xmlns:p14="http://schemas.microsoft.com/office/powerpoint/2010/main" val="3250765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Mitigates</a:t>
            </a:r>
            <a:r>
              <a:rPr lang="en-US" baseline="0" dirty="0"/>
              <a:t> the “us” vs. “them” that you may need to overcome at first </a:t>
            </a:r>
          </a:p>
          <a:p>
            <a:r>
              <a:rPr lang="en-US" baseline="0" dirty="0"/>
              <a:t>Come up along side them</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27</a:t>
            </a:fld>
            <a:endParaRPr lang="en-US" dirty="0"/>
          </a:p>
        </p:txBody>
      </p:sp>
    </p:spTree>
    <p:extLst>
      <p:ext uri="{BB962C8B-B14F-4D97-AF65-F5344CB8AC3E}">
        <p14:creationId xmlns:p14="http://schemas.microsoft.com/office/powerpoint/2010/main" val="842510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Without data “you surgeons</a:t>
            </a:r>
            <a:r>
              <a:rPr lang="en-US" baseline="0" dirty="0"/>
              <a:t> have too many accidental punctures, what is going on??!!!” Once we analyzed the data, we realized it was a documentation/coding problem, not a care problem </a:t>
            </a:r>
          </a:p>
          <a:p>
            <a:r>
              <a:rPr lang="en-US" baseline="0" dirty="0"/>
              <a:t>Will vary whether you want to invest in prospective mining or retrospective review. You will also have to judge if you want to correct/clean up, or educate going forward (depends upon current rate, impact, age of case etc.) </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28</a:t>
            </a:fld>
            <a:endParaRPr lang="en-US" dirty="0"/>
          </a:p>
        </p:txBody>
      </p:sp>
    </p:spTree>
    <p:extLst>
      <p:ext uri="{BB962C8B-B14F-4D97-AF65-F5344CB8AC3E}">
        <p14:creationId xmlns:p14="http://schemas.microsoft.com/office/powerpoint/2010/main" val="3086622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Did not happen overnight. Educate/give background during</a:t>
            </a:r>
            <a:r>
              <a:rPr lang="en-US" baseline="0" dirty="0"/>
              <a:t> the early development “this case currently falls into an early elective delivery population- but the addition of this code (</a:t>
            </a:r>
            <a:r>
              <a:rPr lang="en-US" baseline="0" dirty="0" err="1"/>
              <a:t>appropratley</a:t>
            </a:r>
            <a:r>
              <a:rPr lang="en-US" baseline="0" dirty="0"/>
              <a:t>) takes it out of that </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29</a:t>
            </a:fld>
            <a:endParaRPr lang="en-US" dirty="0"/>
          </a:p>
        </p:txBody>
      </p:sp>
    </p:spTree>
    <p:extLst>
      <p:ext uri="{BB962C8B-B14F-4D97-AF65-F5344CB8AC3E}">
        <p14:creationId xmlns:p14="http://schemas.microsoft.com/office/powerpoint/2010/main" val="193769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baseline="0" dirty="0"/>
              <a:t>Without drilling down- there is a layer of fog over metrics</a:t>
            </a:r>
          </a:p>
          <a:p>
            <a:r>
              <a:rPr lang="en-US" baseline="0" dirty="0"/>
              <a:t>When cases are </a:t>
            </a:r>
            <a:r>
              <a:rPr lang="en-US" baseline="0" dirty="0" err="1"/>
              <a:t>mis</a:t>
            </a:r>
            <a:r>
              <a:rPr lang="en-US" baseline="0" dirty="0"/>
              <a:t>-coded, rates are inaccurate and you can loose trust </a:t>
            </a:r>
          </a:p>
          <a:p>
            <a:r>
              <a:rPr lang="en-US" baseline="0" dirty="0"/>
              <a:t>CDI is not part of HIM</a:t>
            </a:r>
          </a:p>
          <a:p>
            <a:r>
              <a:rPr lang="en-US" baseline="0" dirty="0"/>
              <a:t>Big fish-little fish</a:t>
            </a:r>
          </a:p>
          <a:p>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3</a:t>
            </a:fld>
            <a:endParaRPr lang="en-US" dirty="0"/>
          </a:p>
        </p:txBody>
      </p:sp>
    </p:spTree>
    <p:extLst>
      <p:ext uri="{BB962C8B-B14F-4D97-AF65-F5344CB8AC3E}">
        <p14:creationId xmlns:p14="http://schemas.microsoft.com/office/powerpoint/2010/main" val="3644721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334B1-492E-48E6-B628-003113D1A0FE}" type="slidenum">
              <a:rPr lang="en-US" smtClean="0"/>
              <a:t>30</a:t>
            </a:fld>
            <a:endParaRPr lang="en-US" dirty="0"/>
          </a:p>
        </p:txBody>
      </p:sp>
    </p:spTree>
    <p:extLst>
      <p:ext uri="{BB962C8B-B14F-4D97-AF65-F5344CB8AC3E}">
        <p14:creationId xmlns:p14="http://schemas.microsoft.com/office/powerpoint/2010/main" val="1226801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It is important to understand</a:t>
            </a:r>
            <a:r>
              <a:rPr lang="en-US" baseline="0" dirty="0"/>
              <a:t> impact, but the common goal is appropriate documentation and coding </a:t>
            </a:r>
          </a:p>
          <a:p>
            <a:r>
              <a:rPr lang="en-US" baseline="0" dirty="0"/>
              <a:t>The great thing is that once you educate (whether it is a physician or coder or CDI)– it snowballs </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31</a:t>
            </a:fld>
            <a:endParaRPr lang="en-US" dirty="0"/>
          </a:p>
        </p:txBody>
      </p:sp>
    </p:spTree>
    <p:extLst>
      <p:ext uri="{BB962C8B-B14F-4D97-AF65-F5344CB8AC3E}">
        <p14:creationId xmlns:p14="http://schemas.microsoft.com/office/powerpoint/2010/main" val="2993746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334B1-492E-48E6-B628-003113D1A0FE}" type="slidenum">
              <a:rPr lang="en-US" smtClean="0"/>
              <a:t>32</a:t>
            </a:fld>
            <a:endParaRPr lang="en-US" dirty="0"/>
          </a:p>
        </p:txBody>
      </p:sp>
    </p:spTree>
    <p:extLst>
      <p:ext uri="{BB962C8B-B14F-4D97-AF65-F5344CB8AC3E}">
        <p14:creationId xmlns:p14="http://schemas.microsoft.com/office/powerpoint/2010/main" val="2471932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So</a:t>
            </a:r>
            <a:r>
              <a:rPr lang="en-US" baseline="0" dirty="0"/>
              <a:t> what I hoping you will do from here. At the bare minimum if you walk out of here with a increased sense of “wow, I play a huge role in the quality activities of my hospital” Yay! Hopefully after this information, if you are approached to review codes and you remember this information and go “oh yeah, I understand why you want to discuss this” –Bonus! If one of you goes back to your hospital and actually reaches out to the quality department, or to a committee that might be impacted by your data (maybe you code the OB charts, so you talk to the OB director) and says “hey, I know that sometimes documentation and coding can impact your C-section rates (</a:t>
            </a:r>
            <a:r>
              <a:rPr lang="en-US" baseline="0" dirty="0" err="1"/>
              <a:t>episiotmy</a:t>
            </a:r>
            <a:r>
              <a:rPr lang="en-US" baseline="0" dirty="0"/>
              <a:t> rates, SSI rates). Let me know if you ever want help drilling down the cases to make sure everything is documented and coded correctly. </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33</a:t>
            </a:fld>
            <a:endParaRPr lang="en-US" dirty="0"/>
          </a:p>
        </p:txBody>
      </p:sp>
    </p:spTree>
    <p:extLst>
      <p:ext uri="{BB962C8B-B14F-4D97-AF65-F5344CB8AC3E}">
        <p14:creationId xmlns:p14="http://schemas.microsoft.com/office/powerpoint/2010/main" val="132788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34</a:t>
            </a:fld>
            <a:endParaRPr lang="en-US" dirty="0"/>
          </a:p>
        </p:txBody>
      </p:sp>
    </p:spTree>
    <p:extLst>
      <p:ext uri="{BB962C8B-B14F-4D97-AF65-F5344CB8AC3E}">
        <p14:creationId xmlns:p14="http://schemas.microsoft.com/office/powerpoint/2010/main" val="3041968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When I said “</a:t>
            </a:r>
            <a:r>
              <a:rPr lang="en-US" dirty="0" err="1"/>
              <a:t>mis</a:t>
            </a:r>
            <a:r>
              <a:rPr lang="en-US" dirty="0"/>
              <a:t>-coded” I</a:t>
            </a:r>
            <a:r>
              <a:rPr lang="en-US" baseline="0" dirty="0"/>
              <a:t>’m not specifically talking about coder error. This is about the entire information flow</a:t>
            </a:r>
          </a:p>
          <a:p>
            <a:r>
              <a:rPr lang="en-US" baseline="0" dirty="0"/>
              <a:t>What kind of power partnering up to explore the data can have </a:t>
            </a:r>
          </a:p>
          <a:p>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4</a:t>
            </a:fld>
            <a:endParaRPr lang="en-US" dirty="0"/>
          </a:p>
        </p:txBody>
      </p:sp>
    </p:spTree>
    <p:extLst>
      <p:ext uri="{BB962C8B-B14F-4D97-AF65-F5344CB8AC3E}">
        <p14:creationId xmlns:p14="http://schemas.microsoft.com/office/powerpoint/2010/main" val="88253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We will look</a:t>
            </a:r>
            <a:r>
              <a:rPr lang="en-US" baseline="0" dirty="0"/>
              <a:t> at impact besides financial </a:t>
            </a:r>
            <a:r>
              <a:rPr lang="en-US" dirty="0"/>
              <a:t>- but of course monetary</a:t>
            </a:r>
            <a:r>
              <a:rPr lang="en-US" baseline="0" dirty="0"/>
              <a:t> impact</a:t>
            </a:r>
            <a:r>
              <a:rPr lang="en-US" dirty="0"/>
              <a:t> is where you can get</a:t>
            </a:r>
            <a:r>
              <a:rPr lang="en-US" baseline="0" dirty="0"/>
              <a:t> attention (and resources)</a:t>
            </a:r>
            <a:endParaRPr lang="en-US" dirty="0"/>
          </a:p>
          <a:p>
            <a:r>
              <a:rPr lang="en-US" dirty="0"/>
              <a:t>Note: this is a percentage of all reimbursement-</a:t>
            </a:r>
            <a:r>
              <a:rPr lang="en-US" baseline="0" dirty="0"/>
              <a:t> not just on any particular case </a:t>
            </a:r>
          </a:p>
          <a:p>
            <a:r>
              <a:rPr lang="en-US" baseline="0" dirty="0"/>
              <a:t>Tsunami slide</a:t>
            </a:r>
          </a:p>
          <a:p>
            <a:r>
              <a:rPr lang="en-US" sz="1200" b="0" i="0" u="none" strike="noStrike" kern="1200" dirty="0">
                <a:solidFill>
                  <a:schemeClr val="tx1"/>
                </a:solidFill>
                <a:effectLst/>
                <a:latin typeface="+mn-lt"/>
                <a:ea typeface="+mn-ea"/>
                <a:cs typeface="+mn-cs"/>
              </a:rPr>
              <a:t>HHS timeline that hopes to see 90% of traditional Medicare payments transformed into value-based reimbursement</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5</a:t>
            </a:fld>
            <a:endParaRPr lang="en-US" dirty="0"/>
          </a:p>
        </p:txBody>
      </p:sp>
    </p:spTree>
    <p:extLst>
      <p:ext uri="{BB962C8B-B14F-4D97-AF65-F5344CB8AC3E}">
        <p14:creationId xmlns:p14="http://schemas.microsoft.com/office/powerpoint/2010/main" val="78362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Just some examples- many more (WSHA)</a:t>
            </a:r>
            <a:r>
              <a:rPr lang="en-US" baseline="0" dirty="0"/>
              <a:t> </a:t>
            </a:r>
            <a:endParaRPr lang="en-US" dirty="0"/>
          </a:p>
          <a:p>
            <a:r>
              <a:rPr lang="en-US" dirty="0"/>
              <a:t>Ripple</a:t>
            </a:r>
            <a:r>
              <a:rPr lang="en-US" baseline="0" dirty="0"/>
              <a:t> effect- CMS measures are re-reported --- double dipping</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6</a:t>
            </a:fld>
            <a:endParaRPr lang="en-US" dirty="0"/>
          </a:p>
        </p:txBody>
      </p:sp>
    </p:spTree>
    <p:extLst>
      <p:ext uri="{BB962C8B-B14F-4D97-AF65-F5344CB8AC3E}">
        <p14:creationId xmlns:p14="http://schemas.microsoft.com/office/powerpoint/2010/main" val="50888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In</a:t>
            </a:r>
            <a:r>
              <a:rPr lang="en-US" baseline="0" dirty="0"/>
              <a:t> the old days of core measures, abstractors actually read the chart. If something didn’t look right, they could questions or fix. With </a:t>
            </a:r>
            <a:r>
              <a:rPr lang="en-US" baseline="0" dirty="0" err="1"/>
              <a:t>Ecqms</a:t>
            </a:r>
            <a:r>
              <a:rPr lang="en-US" baseline="0" dirty="0"/>
              <a:t>- it is automated and “out the door”</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7</a:t>
            </a:fld>
            <a:endParaRPr lang="en-US" dirty="0"/>
          </a:p>
        </p:txBody>
      </p:sp>
    </p:spTree>
    <p:extLst>
      <p:ext uri="{BB962C8B-B14F-4D97-AF65-F5344CB8AC3E}">
        <p14:creationId xmlns:p14="http://schemas.microsoft.com/office/powerpoint/2010/main" val="359900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Some metrics presented here may have changed </a:t>
            </a:r>
          </a:p>
          <a:p>
            <a:r>
              <a:rPr lang="en-US" dirty="0"/>
              <a:t>CMS loves to make a rule, then as soo</a:t>
            </a:r>
            <a:r>
              <a:rPr lang="en-US" baseline="0" dirty="0"/>
              <a:t>n as everyone meets it- OK that is now retired </a:t>
            </a:r>
          </a:p>
          <a:p>
            <a:r>
              <a:rPr lang="en-US" baseline="0" dirty="0"/>
              <a:t>A more recent game they like to play is “here is a new quality metric” and we are going to base your performance on last years claim data (before we told you the rules of the game) so b</a:t>
            </a:r>
            <a:r>
              <a:rPr lang="en-US" dirty="0"/>
              <a:t>aselines are often already past</a:t>
            </a:r>
          </a:p>
        </p:txBody>
      </p:sp>
      <p:sp>
        <p:nvSpPr>
          <p:cNvPr id="4" name="Slide Number Placeholder 3"/>
          <p:cNvSpPr>
            <a:spLocks noGrp="1"/>
          </p:cNvSpPr>
          <p:nvPr>
            <p:ph type="sldNum" sz="quarter" idx="10"/>
          </p:nvPr>
        </p:nvSpPr>
        <p:spPr/>
        <p:txBody>
          <a:bodyPr/>
          <a:lstStyle/>
          <a:p>
            <a:fld id="{1EE334B1-492E-48E6-B628-003113D1A0FE}" type="slidenum">
              <a:rPr lang="en-US" smtClean="0"/>
              <a:t>8</a:t>
            </a:fld>
            <a:endParaRPr lang="en-US" dirty="0"/>
          </a:p>
        </p:txBody>
      </p:sp>
    </p:spTree>
    <p:extLst>
      <p:ext uri="{BB962C8B-B14F-4D97-AF65-F5344CB8AC3E}">
        <p14:creationId xmlns:p14="http://schemas.microsoft.com/office/powerpoint/2010/main" val="238501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Without this code,</a:t>
            </a:r>
            <a:r>
              <a:rPr lang="en-US" baseline="0" dirty="0"/>
              <a:t> this case was counted as an early elective delivery</a:t>
            </a:r>
            <a:endParaRPr lang="en-US" dirty="0"/>
          </a:p>
        </p:txBody>
      </p:sp>
      <p:sp>
        <p:nvSpPr>
          <p:cNvPr id="4" name="Slide Number Placeholder 3"/>
          <p:cNvSpPr>
            <a:spLocks noGrp="1"/>
          </p:cNvSpPr>
          <p:nvPr>
            <p:ph type="sldNum" sz="quarter" idx="10"/>
          </p:nvPr>
        </p:nvSpPr>
        <p:spPr/>
        <p:txBody>
          <a:bodyPr/>
          <a:lstStyle/>
          <a:p>
            <a:fld id="{1EE334B1-492E-48E6-B628-003113D1A0FE}" type="slidenum">
              <a:rPr lang="en-US" smtClean="0"/>
              <a:t>9</a:t>
            </a:fld>
            <a:endParaRPr lang="en-US" dirty="0"/>
          </a:p>
        </p:txBody>
      </p:sp>
    </p:spTree>
    <p:extLst>
      <p:ext uri="{BB962C8B-B14F-4D97-AF65-F5344CB8AC3E}">
        <p14:creationId xmlns:p14="http://schemas.microsoft.com/office/powerpoint/2010/main" val="623247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CA331D-95CB-49F5-9050-B0B674BBBA98}" type="datetimeFigureOut">
              <a:rPr lang="en-US" smtClean="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A3174B-57BE-4BFC-8E49-129EE243C85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99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A331D-95CB-49F5-9050-B0B674BBBA98}" type="datetimeFigureOut">
              <a:rPr lang="en-US" smtClean="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A3174B-57BE-4BFC-8E49-129EE243C854}" type="slidenum">
              <a:rPr lang="en-US" smtClean="0"/>
              <a:t>‹#›</a:t>
            </a:fld>
            <a:endParaRPr lang="en-US" dirty="0"/>
          </a:p>
        </p:txBody>
      </p:sp>
    </p:spTree>
    <p:extLst>
      <p:ext uri="{BB962C8B-B14F-4D97-AF65-F5344CB8AC3E}">
        <p14:creationId xmlns:p14="http://schemas.microsoft.com/office/powerpoint/2010/main" val="3982369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A331D-95CB-49F5-9050-B0B674BBBA98}" type="datetimeFigureOut">
              <a:rPr lang="en-US" smtClean="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A3174B-57BE-4BFC-8E49-129EE243C854}" type="slidenum">
              <a:rPr lang="en-US" smtClean="0"/>
              <a:t>‹#›</a:t>
            </a:fld>
            <a:endParaRPr lang="en-US" dirty="0"/>
          </a:p>
        </p:txBody>
      </p:sp>
    </p:spTree>
    <p:extLst>
      <p:ext uri="{BB962C8B-B14F-4D97-AF65-F5344CB8AC3E}">
        <p14:creationId xmlns:p14="http://schemas.microsoft.com/office/powerpoint/2010/main" val="223854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A331D-95CB-49F5-9050-B0B674BBBA98}" type="datetimeFigureOut">
              <a:rPr lang="en-US" smtClean="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A3174B-57BE-4BFC-8E49-129EE243C854}" type="slidenum">
              <a:rPr lang="en-US" smtClean="0"/>
              <a:t>‹#›</a:t>
            </a:fld>
            <a:endParaRPr lang="en-US" dirty="0"/>
          </a:p>
        </p:txBody>
      </p:sp>
    </p:spTree>
    <p:extLst>
      <p:ext uri="{BB962C8B-B14F-4D97-AF65-F5344CB8AC3E}">
        <p14:creationId xmlns:p14="http://schemas.microsoft.com/office/powerpoint/2010/main" val="411831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CA331D-95CB-49F5-9050-B0B674BBBA98}" type="datetimeFigureOut">
              <a:rPr lang="en-US" smtClean="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A3174B-57BE-4BFC-8E49-129EE243C85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16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CA331D-95CB-49F5-9050-B0B674BBBA98}" type="datetimeFigureOut">
              <a:rPr lang="en-US" smtClean="0"/>
              <a:t>5/6/2024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A3174B-57BE-4BFC-8E49-129EE243C854}" type="slidenum">
              <a:rPr lang="en-US" smtClean="0"/>
              <a:t>‹#›</a:t>
            </a:fld>
            <a:endParaRPr lang="en-US" dirty="0"/>
          </a:p>
        </p:txBody>
      </p:sp>
    </p:spTree>
    <p:extLst>
      <p:ext uri="{BB962C8B-B14F-4D97-AF65-F5344CB8AC3E}">
        <p14:creationId xmlns:p14="http://schemas.microsoft.com/office/powerpoint/2010/main" val="23778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CA331D-95CB-49F5-9050-B0B674BBBA98}" type="datetimeFigureOut">
              <a:rPr lang="en-US" smtClean="0"/>
              <a:t>5/6/2024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A3174B-57BE-4BFC-8E49-129EE243C854}" type="slidenum">
              <a:rPr lang="en-US" smtClean="0"/>
              <a:t>‹#›</a:t>
            </a:fld>
            <a:endParaRPr lang="en-US" dirty="0"/>
          </a:p>
        </p:txBody>
      </p:sp>
    </p:spTree>
    <p:extLst>
      <p:ext uri="{BB962C8B-B14F-4D97-AF65-F5344CB8AC3E}">
        <p14:creationId xmlns:p14="http://schemas.microsoft.com/office/powerpoint/2010/main" val="293640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CA331D-95CB-49F5-9050-B0B674BBBA98}" type="datetimeFigureOut">
              <a:rPr lang="en-US" smtClean="0"/>
              <a:t>5/6/2024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A3174B-57BE-4BFC-8E49-129EE243C854}" type="slidenum">
              <a:rPr lang="en-US" smtClean="0"/>
              <a:t>‹#›</a:t>
            </a:fld>
            <a:endParaRPr lang="en-US" dirty="0"/>
          </a:p>
        </p:txBody>
      </p:sp>
    </p:spTree>
    <p:extLst>
      <p:ext uri="{BB962C8B-B14F-4D97-AF65-F5344CB8AC3E}">
        <p14:creationId xmlns:p14="http://schemas.microsoft.com/office/powerpoint/2010/main" val="363774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CA331D-95CB-49F5-9050-B0B674BBBA98}" type="datetimeFigureOut">
              <a:rPr lang="en-US" smtClean="0"/>
              <a:t>5/6/2024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2A3174B-57BE-4BFC-8E49-129EE243C854}" type="slidenum">
              <a:rPr lang="en-US" smtClean="0"/>
              <a:t>‹#›</a:t>
            </a:fld>
            <a:endParaRPr lang="en-US" dirty="0"/>
          </a:p>
        </p:txBody>
      </p:sp>
    </p:spTree>
    <p:extLst>
      <p:ext uri="{BB962C8B-B14F-4D97-AF65-F5344CB8AC3E}">
        <p14:creationId xmlns:p14="http://schemas.microsoft.com/office/powerpoint/2010/main" val="201474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BCA331D-95CB-49F5-9050-B0B674BBBA98}" type="datetimeFigureOut">
              <a:rPr lang="en-US" smtClean="0"/>
              <a:t>5/6/2024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A3174B-57BE-4BFC-8E49-129EE243C854}" type="slidenum">
              <a:rPr lang="en-US" smtClean="0"/>
              <a:t>‹#›</a:t>
            </a:fld>
            <a:endParaRPr lang="en-US" dirty="0"/>
          </a:p>
        </p:txBody>
      </p:sp>
    </p:spTree>
    <p:extLst>
      <p:ext uri="{BB962C8B-B14F-4D97-AF65-F5344CB8AC3E}">
        <p14:creationId xmlns:p14="http://schemas.microsoft.com/office/powerpoint/2010/main" val="50943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CA331D-95CB-49F5-9050-B0B674BBBA98}" type="datetimeFigureOut">
              <a:rPr lang="en-US" smtClean="0"/>
              <a:t>5/6/2024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A3174B-57BE-4BFC-8E49-129EE243C854}" type="slidenum">
              <a:rPr lang="en-US" smtClean="0"/>
              <a:t>‹#›</a:t>
            </a:fld>
            <a:endParaRPr lang="en-US" dirty="0"/>
          </a:p>
        </p:txBody>
      </p:sp>
    </p:spTree>
    <p:extLst>
      <p:ext uri="{BB962C8B-B14F-4D97-AF65-F5344CB8AC3E}">
        <p14:creationId xmlns:p14="http://schemas.microsoft.com/office/powerpoint/2010/main" val="311558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BCA331D-95CB-49F5-9050-B0B674BBBA98}" type="datetimeFigureOut">
              <a:rPr lang="en-US" smtClean="0"/>
              <a:t>5/6/2024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2A3174B-57BE-4BFC-8E49-129EE243C854}"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64020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ahospitalquality.org/"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1.gif"/><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1.gif"/><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1.gif"/><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1.gif"/><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1.gif"/><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1.gif"/><Relationship Id="rId5" Type="http://schemas.openxmlformats.org/officeDocument/2006/relationships/image" Target="../media/image21.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1.gif"/><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1.gif"/><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18" Type="http://schemas.microsoft.com/office/2007/relationships/diagramDrawing" Target="../diagrams/drawing8.xml"/><Relationship Id="rId3" Type="http://schemas.openxmlformats.org/officeDocument/2006/relationships/image" Target="../media/image27.jpg"/><Relationship Id="rId21" Type="http://schemas.openxmlformats.org/officeDocument/2006/relationships/diagramQuickStyle" Target="../diagrams/quickStyle9.xml"/><Relationship Id="rId7" Type="http://schemas.openxmlformats.org/officeDocument/2006/relationships/diagramColors" Target="../diagrams/colors6.xml"/><Relationship Id="rId12" Type="http://schemas.openxmlformats.org/officeDocument/2006/relationships/diagramColors" Target="../diagrams/colors7.xml"/><Relationship Id="rId17" Type="http://schemas.openxmlformats.org/officeDocument/2006/relationships/diagramColors" Target="../diagrams/colors8.xml"/><Relationship Id="rId2" Type="http://schemas.openxmlformats.org/officeDocument/2006/relationships/notesSlide" Target="../notesSlides/notesSlide32.xml"/><Relationship Id="rId16" Type="http://schemas.openxmlformats.org/officeDocument/2006/relationships/diagramQuickStyle" Target="../diagrams/quickStyle8.xml"/><Relationship Id="rId20" Type="http://schemas.openxmlformats.org/officeDocument/2006/relationships/diagramLayout" Target="../diagrams/layout9.xml"/><Relationship Id="rId1" Type="http://schemas.openxmlformats.org/officeDocument/2006/relationships/slideLayout" Target="../slideLayouts/slideLayout5.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diagramLayout" Target="../diagrams/layout8.xml"/><Relationship Id="rId23" Type="http://schemas.microsoft.com/office/2007/relationships/diagramDrawing" Target="../diagrams/drawing9.xml"/><Relationship Id="rId10" Type="http://schemas.openxmlformats.org/officeDocument/2006/relationships/diagramLayout" Target="../diagrams/layout7.xml"/><Relationship Id="rId19" Type="http://schemas.openxmlformats.org/officeDocument/2006/relationships/diagramData" Target="../diagrams/data9.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diagramData" Target="../diagrams/data8.xml"/><Relationship Id="rId22" Type="http://schemas.openxmlformats.org/officeDocument/2006/relationships/diagramColors" Target="../diagrams/colors9.xml"/></Relationships>
</file>

<file path=ppt/slides/_rels/slide3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8.jpg"/><Relationship Id="rId7" Type="http://schemas.openxmlformats.org/officeDocument/2006/relationships/diagramColors" Target="../diagrams/colors1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wahospitalquality.org/"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Moving the Needle: </a:t>
            </a:r>
            <a:br>
              <a:rPr lang="en-US" dirty="0"/>
            </a:br>
            <a:r>
              <a:rPr lang="en-US" dirty="0"/>
              <a:t>Where Coding Meets Quality</a:t>
            </a:r>
          </a:p>
        </p:txBody>
      </p:sp>
      <p:sp>
        <p:nvSpPr>
          <p:cNvPr id="3" name="Subtitle 2"/>
          <p:cNvSpPr>
            <a:spLocks noGrp="1"/>
          </p:cNvSpPr>
          <p:nvPr>
            <p:ph type="subTitle" idx="1"/>
          </p:nvPr>
        </p:nvSpPr>
        <p:spPr/>
        <p:txBody>
          <a:bodyPr>
            <a:normAutofit fontScale="85000" lnSpcReduction="20000"/>
          </a:bodyPr>
          <a:lstStyle/>
          <a:p>
            <a:r>
              <a:rPr lang="en-US" dirty="0"/>
              <a:t>Toni McKay, RHIA</a:t>
            </a:r>
          </a:p>
          <a:p>
            <a:r>
              <a:rPr lang="en-US" dirty="0"/>
              <a:t>Program manager, Accreditation </a:t>
            </a:r>
          </a:p>
          <a:p>
            <a:r>
              <a:rPr lang="en-US" dirty="0"/>
              <a:t>Swedish Medical Center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635" y="3439024"/>
            <a:ext cx="2572959" cy="1418351"/>
          </a:xfrm>
          <a:prstGeom prst="rect">
            <a:avLst/>
          </a:prstGeom>
        </p:spPr>
      </p:pic>
    </p:spTree>
    <p:extLst>
      <p:ext uri="{BB962C8B-B14F-4D97-AF65-F5344CB8AC3E}">
        <p14:creationId xmlns:p14="http://schemas.microsoft.com/office/powerpoint/2010/main" val="110539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34" y="731520"/>
            <a:ext cx="3932237" cy="1148795"/>
          </a:xfrm>
        </p:spPr>
        <p:txBody>
          <a:bodyPr>
            <a:noAutofit/>
          </a:bodyPr>
          <a:lstStyle/>
          <a:p>
            <a:r>
              <a:rPr lang="en-US" b="1" dirty="0">
                <a:solidFill>
                  <a:schemeClr val="tx1"/>
                </a:solidFill>
              </a:rPr>
              <a:t>NTSV Cesarean Section Rate </a:t>
            </a:r>
            <a:endParaRPr lang="en-US" sz="2400" b="1" dirty="0">
              <a:solidFill>
                <a:schemeClr val="tx1"/>
              </a:solidFill>
            </a:endParaRPr>
          </a:p>
        </p:txBody>
      </p:sp>
      <p:sp>
        <p:nvSpPr>
          <p:cNvPr id="3" name="Content Placeholder 2"/>
          <p:cNvSpPr>
            <a:spLocks noGrp="1"/>
          </p:cNvSpPr>
          <p:nvPr>
            <p:ph idx="1"/>
          </p:nvPr>
        </p:nvSpPr>
        <p:spPr>
          <a:xfrm>
            <a:off x="5627076" y="731520"/>
            <a:ext cx="5679831" cy="5257800"/>
          </a:xfrm>
        </p:spPr>
        <p:txBody>
          <a:bodyPr>
            <a:normAutofit/>
          </a:bodyPr>
          <a:lstStyle/>
          <a:p>
            <a:r>
              <a:rPr lang="en-US" sz="2800" dirty="0"/>
              <a:t>What is Measured</a:t>
            </a:r>
          </a:p>
          <a:p>
            <a:pPr lvl="1"/>
            <a:r>
              <a:rPr lang="en-US" sz="2400" dirty="0"/>
              <a:t>Cesarean Section rate in NTSV (Nulliparous Term Singleton Vertex) deliveries </a:t>
            </a:r>
          </a:p>
          <a:p>
            <a:r>
              <a:rPr lang="en-US" sz="2800" dirty="0"/>
              <a:t>Impact </a:t>
            </a:r>
          </a:p>
          <a:p>
            <a:pPr lvl="1"/>
            <a:r>
              <a:rPr lang="en-US" sz="2400" dirty="0"/>
              <a:t>Washington State Medicaid Initiative</a:t>
            </a:r>
          </a:p>
          <a:p>
            <a:pPr lvl="1"/>
            <a:r>
              <a:rPr lang="en-US" sz="2400" dirty="0">
                <a:hlinkClick r:id="rId3"/>
              </a:rPr>
              <a:t>http://www.wahospitalquality.org</a:t>
            </a:r>
            <a:r>
              <a:rPr lang="en-US" sz="2400" dirty="0"/>
              <a:t> </a:t>
            </a:r>
          </a:p>
          <a:p>
            <a:r>
              <a:rPr lang="en-US" sz="2800" dirty="0"/>
              <a:t>Case Study</a:t>
            </a:r>
          </a:p>
          <a:p>
            <a:pPr lvl="1"/>
            <a:r>
              <a:rPr lang="en-US" sz="2400" dirty="0"/>
              <a:t>Not including Z370 (Single live birth) on coding profile will not add the patient to the denominator. An inaccurately small denominator will create a higher C-section rate.</a:t>
            </a:r>
          </a:p>
          <a:p>
            <a:pPr lvl="1"/>
            <a:endParaRPr lang="en-US" sz="20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761" y="2262320"/>
            <a:ext cx="4681728" cy="31211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0222" y="2387146"/>
            <a:ext cx="354397" cy="51796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5825" y="2905111"/>
            <a:ext cx="354397" cy="517965"/>
          </a:xfrm>
          <a:prstGeom prst="rect">
            <a:avLst/>
          </a:prstGeom>
        </p:spPr>
      </p:pic>
    </p:spTree>
    <p:extLst>
      <p:ext uri="{BB962C8B-B14F-4D97-AF65-F5344CB8AC3E}">
        <p14:creationId xmlns:p14="http://schemas.microsoft.com/office/powerpoint/2010/main" val="68494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34" y="731520"/>
            <a:ext cx="3932237" cy="1005841"/>
          </a:xfrm>
        </p:spPr>
        <p:txBody>
          <a:bodyPr>
            <a:noAutofit/>
          </a:bodyPr>
          <a:lstStyle/>
          <a:p>
            <a:r>
              <a:rPr lang="en-US" b="1" dirty="0">
                <a:solidFill>
                  <a:schemeClr val="tx1"/>
                </a:solidFill>
              </a:rPr>
              <a:t>Falls and Trauma</a:t>
            </a:r>
          </a:p>
        </p:txBody>
      </p:sp>
      <p:sp>
        <p:nvSpPr>
          <p:cNvPr id="3" name="Content Placeholder 2"/>
          <p:cNvSpPr>
            <a:spLocks noGrp="1"/>
          </p:cNvSpPr>
          <p:nvPr>
            <p:ph idx="1"/>
          </p:nvPr>
        </p:nvSpPr>
        <p:spPr>
          <a:xfrm>
            <a:off x="5627076" y="731520"/>
            <a:ext cx="5679831" cy="5257800"/>
          </a:xfrm>
        </p:spPr>
        <p:txBody>
          <a:bodyPr>
            <a:normAutofit lnSpcReduction="10000"/>
          </a:bodyPr>
          <a:lstStyle/>
          <a:p>
            <a:r>
              <a:rPr lang="en-US" sz="2800" dirty="0"/>
              <a:t>What is Measured</a:t>
            </a:r>
          </a:p>
          <a:p>
            <a:pPr lvl="1"/>
            <a:r>
              <a:rPr lang="en-US" sz="2400" dirty="0"/>
              <a:t>Patients who suffer a hip fracture after admission to the hospital</a:t>
            </a:r>
          </a:p>
          <a:p>
            <a:pPr lvl="1"/>
            <a:endParaRPr lang="en-US" sz="2400" dirty="0"/>
          </a:p>
          <a:p>
            <a:r>
              <a:rPr lang="en-US" sz="2800" dirty="0"/>
              <a:t>Impact </a:t>
            </a:r>
          </a:p>
          <a:p>
            <a:pPr lvl="1"/>
            <a:r>
              <a:rPr lang="en-US" sz="2400" dirty="0"/>
              <a:t>Value Based Purchasing </a:t>
            </a:r>
          </a:p>
          <a:p>
            <a:pPr lvl="1"/>
            <a:r>
              <a:rPr lang="en-US" sz="2400" dirty="0"/>
              <a:t>Hospital Acquired Conditions</a:t>
            </a:r>
          </a:p>
          <a:p>
            <a:pPr lvl="1"/>
            <a:r>
              <a:rPr lang="en-US" sz="2400" dirty="0"/>
              <a:t>Medicare Hospital Compare </a:t>
            </a:r>
          </a:p>
          <a:p>
            <a:r>
              <a:rPr lang="en-US" sz="2800" dirty="0"/>
              <a:t>Case Study</a:t>
            </a:r>
          </a:p>
          <a:p>
            <a:pPr lvl="1"/>
            <a:r>
              <a:rPr lang="en-US" sz="2400" dirty="0"/>
              <a:t>Patient with peri-prosthetic fracture in the setting of a recent TKA. This was documented in the ED note on arrival, but fracture was coded as POA-”N”</a:t>
            </a:r>
          </a:p>
          <a:p>
            <a:pPr lvl="1"/>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212" y="3000951"/>
            <a:ext cx="359469" cy="3594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2946" y="2641482"/>
            <a:ext cx="359469" cy="3594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471" y="1849370"/>
            <a:ext cx="4292600" cy="42926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2901" y="3436761"/>
            <a:ext cx="354397" cy="517965"/>
          </a:xfrm>
          <a:prstGeom prst="rect">
            <a:avLst/>
          </a:prstGeom>
        </p:spPr>
      </p:pic>
    </p:spTree>
    <p:extLst>
      <p:ext uri="{BB962C8B-B14F-4D97-AF65-F5344CB8AC3E}">
        <p14:creationId xmlns:p14="http://schemas.microsoft.com/office/powerpoint/2010/main" val="405878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34" y="731520"/>
            <a:ext cx="3932237" cy="1005841"/>
          </a:xfrm>
        </p:spPr>
        <p:txBody>
          <a:bodyPr>
            <a:noAutofit/>
          </a:bodyPr>
          <a:lstStyle/>
          <a:p>
            <a:r>
              <a:rPr lang="en-US" b="1" dirty="0">
                <a:solidFill>
                  <a:schemeClr val="tx1"/>
                </a:solidFill>
              </a:rPr>
              <a:t>Postoperative Respiratory Failure</a:t>
            </a:r>
          </a:p>
        </p:txBody>
      </p:sp>
      <p:sp>
        <p:nvSpPr>
          <p:cNvPr id="3" name="Content Placeholder 2"/>
          <p:cNvSpPr>
            <a:spLocks noGrp="1"/>
          </p:cNvSpPr>
          <p:nvPr>
            <p:ph idx="1"/>
          </p:nvPr>
        </p:nvSpPr>
        <p:spPr>
          <a:xfrm>
            <a:off x="5627076" y="731520"/>
            <a:ext cx="5679831" cy="5537078"/>
          </a:xfrm>
        </p:spPr>
        <p:txBody>
          <a:bodyPr>
            <a:normAutofit/>
          </a:bodyPr>
          <a:lstStyle/>
          <a:p>
            <a:r>
              <a:rPr lang="en-US" sz="2400" dirty="0"/>
              <a:t>What is Measured</a:t>
            </a:r>
          </a:p>
          <a:p>
            <a:pPr lvl="1"/>
            <a:r>
              <a:rPr lang="en-US" sz="2000" dirty="0"/>
              <a:t>Patients with respiratory failure after a procedure, not present on admission</a:t>
            </a:r>
          </a:p>
          <a:p>
            <a:pPr lvl="1"/>
            <a:endParaRPr lang="en-US" sz="2000" dirty="0"/>
          </a:p>
          <a:p>
            <a:r>
              <a:rPr lang="en-US" sz="2400" dirty="0"/>
              <a:t>Impact </a:t>
            </a:r>
          </a:p>
          <a:p>
            <a:pPr lvl="1"/>
            <a:r>
              <a:rPr lang="en-US" sz="2000" dirty="0"/>
              <a:t>Value Based Purchasing </a:t>
            </a:r>
          </a:p>
          <a:p>
            <a:pPr lvl="1"/>
            <a:r>
              <a:rPr lang="en-US" sz="2000" dirty="0"/>
              <a:t>Hospital Acquired Conditions</a:t>
            </a:r>
          </a:p>
          <a:p>
            <a:r>
              <a:rPr lang="en-US" sz="2400" dirty="0"/>
              <a:t>Case Study</a:t>
            </a:r>
          </a:p>
          <a:p>
            <a:pPr lvl="1"/>
            <a:r>
              <a:rPr lang="en-US" sz="2000" dirty="0"/>
              <a:t>Physician documented “Post-operative respiratory failure”, although the patient underwent surgery, the respiratory failure was not directly related to surgery. Medical Director of Surgical Quality reviewed case and consulted with documenting physician. Encouraged documentation of “Acute Respiratory Failure, due to …” when unrelated to surgery events.</a:t>
            </a:r>
          </a:p>
          <a:p>
            <a:pPr lvl="1"/>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896" y="2918162"/>
            <a:ext cx="359469" cy="3594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2117" y="2558693"/>
            <a:ext cx="359469" cy="3594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252" y="2240377"/>
            <a:ext cx="4274342" cy="2846778"/>
          </a:xfrm>
          <a:prstGeom prst="rect">
            <a:avLst/>
          </a:prstGeom>
        </p:spPr>
      </p:pic>
    </p:spTree>
    <p:extLst>
      <p:ext uri="{BB962C8B-B14F-4D97-AF65-F5344CB8AC3E}">
        <p14:creationId xmlns:p14="http://schemas.microsoft.com/office/powerpoint/2010/main" val="16438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34" y="731520"/>
            <a:ext cx="3932237" cy="1233758"/>
          </a:xfrm>
        </p:spPr>
        <p:txBody>
          <a:bodyPr>
            <a:noAutofit/>
          </a:bodyPr>
          <a:lstStyle/>
          <a:p>
            <a:r>
              <a:rPr lang="en-US" b="1" dirty="0">
                <a:solidFill>
                  <a:schemeClr val="tx1"/>
                </a:solidFill>
              </a:rPr>
              <a:t>Postoperative Respiratory Failure</a:t>
            </a:r>
            <a:br>
              <a:rPr lang="en-US" b="1" dirty="0">
                <a:solidFill>
                  <a:schemeClr val="tx1"/>
                </a:solidFill>
              </a:rPr>
            </a:br>
            <a:r>
              <a:rPr lang="en-US" b="1" dirty="0">
                <a:solidFill>
                  <a:schemeClr val="tx1"/>
                </a:solidFill>
              </a:rPr>
              <a:t>Cont.</a:t>
            </a:r>
          </a:p>
        </p:txBody>
      </p:sp>
      <p:sp>
        <p:nvSpPr>
          <p:cNvPr id="3" name="Content Placeholder 2"/>
          <p:cNvSpPr>
            <a:spLocks noGrp="1"/>
          </p:cNvSpPr>
          <p:nvPr>
            <p:ph idx="1"/>
          </p:nvPr>
        </p:nvSpPr>
        <p:spPr>
          <a:xfrm>
            <a:off x="5627076" y="1296536"/>
            <a:ext cx="5679831" cy="4972061"/>
          </a:xfrm>
        </p:spPr>
        <p:txBody>
          <a:bodyPr>
            <a:normAutofit/>
          </a:bodyPr>
          <a:lstStyle/>
          <a:p>
            <a:r>
              <a:rPr lang="en-US" sz="2400" dirty="0"/>
              <a:t>Distinction</a:t>
            </a:r>
          </a:p>
          <a:p>
            <a:pPr lvl="1"/>
            <a:r>
              <a:rPr lang="en-US" sz="2000" dirty="0"/>
              <a:t>Post-op respiratory failure is about cause- not simply about timing</a:t>
            </a:r>
          </a:p>
          <a:p>
            <a:pPr lvl="1"/>
            <a:endParaRPr lang="en-US" sz="2000" dirty="0"/>
          </a:p>
          <a:p>
            <a:r>
              <a:rPr lang="en-US" sz="2400" dirty="0"/>
              <a:t>Example of post-op respiratory failure </a:t>
            </a:r>
          </a:p>
          <a:p>
            <a:pPr lvl="1"/>
            <a:r>
              <a:rPr lang="en-US" sz="2000" dirty="0"/>
              <a:t>Patient with long operation who needs lots of IV fluids in trendelenburg position without baseline lung or cardiac disease</a:t>
            </a:r>
          </a:p>
          <a:p>
            <a:r>
              <a:rPr lang="en-US" sz="2400" dirty="0"/>
              <a:t>Example of acute respiratory failure due to volume overload</a:t>
            </a:r>
          </a:p>
          <a:p>
            <a:pPr lvl="1"/>
            <a:r>
              <a:rPr lang="en-US" sz="2000" dirty="0"/>
              <a:t>Person with CHF who gets normal IVF but develops pulmonary edema after uncomplicated operation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52" y="2240377"/>
            <a:ext cx="4274342" cy="2846778"/>
          </a:xfrm>
          <a:prstGeom prst="rect">
            <a:avLst/>
          </a:prstGeom>
        </p:spPr>
      </p:pic>
    </p:spTree>
    <p:extLst>
      <p:ext uri="{BB962C8B-B14F-4D97-AF65-F5344CB8AC3E}">
        <p14:creationId xmlns:p14="http://schemas.microsoft.com/office/powerpoint/2010/main" val="74745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34" y="731520"/>
            <a:ext cx="3932237" cy="1005841"/>
          </a:xfrm>
        </p:spPr>
        <p:txBody>
          <a:bodyPr>
            <a:noAutofit/>
          </a:bodyPr>
          <a:lstStyle/>
          <a:p>
            <a:r>
              <a:rPr lang="en-US" b="1" dirty="0">
                <a:solidFill>
                  <a:schemeClr val="tx1"/>
                </a:solidFill>
              </a:rPr>
              <a:t>Perioperative </a:t>
            </a:r>
            <a:br>
              <a:rPr lang="en-US" b="1" dirty="0">
                <a:solidFill>
                  <a:schemeClr val="tx1"/>
                </a:solidFill>
              </a:rPr>
            </a:br>
            <a:r>
              <a:rPr lang="en-US" b="1" dirty="0">
                <a:solidFill>
                  <a:schemeClr val="tx1"/>
                </a:solidFill>
              </a:rPr>
              <a:t>PE/DVT</a:t>
            </a:r>
          </a:p>
        </p:txBody>
      </p:sp>
      <p:sp>
        <p:nvSpPr>
          <p:cNvPr id="3" name="Content Placeholder 2"/>
          <p:cNvSpPr>
            <a:spLocks noGrp="1"/>
          </p:cNvSpPr>
          <p:nvPr>
            <p:ph idx="1"/>
          </p:nvPr>
        </p:nvSpPr>
        <p:spPr>
          <a:xfrm>
            <a:off x="5627076" y="731520"/>
            <a:ext cx="5679831" cy="5257800"/>
          </a:xfrm>
        </p:spPr>
        <p:txBody>
          <a:bodyPr>
            <a:normAutofit lnSpcReduction="10000"/>
          </a:bodyPr>
          <a:lstStyle/>
          <a:p>
            <a:r>
              <a:rPr lang="en-US" sz="2800" dirty="0"/>
              <a:t>What is Measured</a:t>
            </a:r>
          </a:p>
          <a:p>
            <a:pPr lvl="1"/>
            <a:r>
              <a:rPr lang="en-US" sz="2400" dirty="0"/>
              <a:t>Patients with Deep Vein Thrombosis after a procedure, not present on admission</a:t>
            </a:r>
          </a:p>
          <a:p>
            <a:pPr lvl="1"/>
            <a:endParaRPr lang="en-US" sz="2400" dirty="0"/>
          </a:p>
          <a:p>
            <a:r>
              <a:rPr lang="en-US" sz="2800" dirty="0"/>
              <a:t>Impact </a:t>
            </a:r>
          </a:p>
          <a:p>
            <a:pPr lvl="1"/>
            <a:r>
              <a:rPr lang="en-US" sz="2400" dirty="0"/>
              <a:t>Value Based Purchasing </a:t>
            </a:r>
          </a:p>
          <a:p>
            <a:pPr lvl="1"/>
            <a:r>
              <a:rPr lang="en-US" sz="2400" dirty="0"/>
              <a:t>Hospital Acquired Conditions</a:t>
            </a:r>
          </a:p>
          <a:p>
            <a:r>
              <a:rPr lang="en-US" sz="2800" dirty="0"/>
              <a:t>Case Study</a:t>
            </a:r>
          </a:p>
          <a:p>
            <a:pPr lvl="1"/>
            <a:r>
              <a:rPr lang="en-US" sz="2400" dirty="0"/>
              <a:t>Testing revealed a DVT 2 days after admission. Physician did not document whether present on admission. Upon query, physician was able to confirm and document that condition was thought to be present upon admission.</a:t>
            </a:r>
          </a:p>
          <a:p>
            <a:pPr lvl="1"/>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6511" y="3000951"/>
            <a:ext cx="359469" cy="3594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4597" y="2641482"/>
            <a:ext cx="359469" cy="3594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834" y="2402084"/>
            <a:ext cx="3738531" cy="3319976"/>
          </a:xfrm>
          <a:prstGeom prst="rect">
            <a:avLst/>
          </a:prstGeom>
          <a:ln>
            <a:solidFill>
              <a:schemeClr val="tx1"/>
            </a:solidFill>
          </a:ln>
        </p:spPr>
      </p:pic>
    </p:spTree>
    <p:extLst>
      <p:ext uri="{BB962C8B-B14F-4D97-AF65-F5344CB8AC3E}">
        <p14:creationId xmlns:p14="http://schemas.microsoft.com/office/powerpoint/2010/main" val="267989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34" y="731520"/>
            <a:ext cx="3932237" cy="1005841"/>
          </a:xfrm>
        </p:spPr>
        <p:txBody>
          <a:bodyPr>
            <a:noAutofit/>
          </a:bodyPr>
          <a:lstStyle/>
          <a:p>
            <a:r>
              <a:rPr lang="en-US" b="1" dirty="0">
                <a:solidFill>
                  <a:schemeClr val="tx1"/>
                </a:solidFill>
              </a:rPr>
              <a:t>Pressure Ulcers</a:t>
            </a:r>
          </a:p>
        </p:txBody>
      </p:sp>
      <p:sp>
        <p:nvSpPr>
          <p:cNvPr id="3" name="Content Placeholder 2"/>
          <p:cNvSpPr>
            <a:spLocks noGrp="1"/>
          </p:cNvSpPr>
          <p:nvPr>
            <p:ph idx="1"/>
          </p:nvPr>
        </p:nvSpPr>
        <p:spPr>
          <a:xfrm>
            <a:off x="5627076" y="731520"/>
            <a:ext cx="5679831" cy="5257800"/>
          </a:xfrm>
        </p:spPr>
        <p:txBody>
          <a:bodyPr>
            <a:normAutofit fontScale="92500"/>
          </a:bodyPr>
          <a:lstStyle/>
          <a:p>
            <a:r>
              <a:rPr lang="en-US" sz="2800" dirty="0"/>
              <a:t>What is Measured</a:t>
            </a:r>
          </a:p>
          <a:p>
            <a:pPr lvl="1"/>
            <a:r>
              <a:rPr lang="en-US" sz="2400" dirty="0"/>
              <a:t>Patients who have a new pressure ulcer after admission to the hospital, or a pressure ulcer that increases in staging during admission</a:t>
            </a:r>
          </a:p>
          <a:p>
            <a:r>
              <a:rPr lang="en-US" sz="2800" dirty="0"/>
              <a:t>Impact </a:t>
            </a:r>
          </a:p>
          <a:p>
            <a:pPr lvl="1"/>
            <a:r>
              <a:rPr lang="en-US" sz="2400" dirty="0"/>
              <a:t>Value Based Purchasing </a:t>
            </a:r>
          </a:p>
          <a:p>
            <a:pPr lvl="1"/>
            <a:r>
              <a:rPr lang="en-US" sz="2400" dirty="0"/>
              <a:t>Hospital Acquired Conditions</a:t>
            </a:r>
          </a:p>
          <a:p>
            <a:pPr lvl="1"/>
            <a:r>
              <a:rPr lang="en-US" sz="2400" dirty="0"/>
              <a:t>Medicare Hospital Compare </a:t>
            </a:r>
          </a:p>
          <a:p>
            <a:r>
              <a:rPr lang="en-US" sz="2800" dirty="0"/>
              <a:t>Case Study</a:t>
            </a:r>
          </a:p>
          <a:p>
            <a:pPr lvl="1"/>
            <a:r>
              <a:rPr lang="en-US" sz="2400" dirty="0"/>
              <a:t>Pressure ulcer documented,  but physician did not document whether present on admission. Upon query, physician was able to confirm and document that condition was thought to be present upon admission.</a:t>
            </a:r>
          </a:p>
          <a:p>
            <a:pPr lvl="1"/>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5220" y="3000951"/>
            <a:ext cx="359469" cy="3594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8427" y="2641482"/>
            <a:ext cx="359469" cy="35946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348" y="2308562"/>
            <a:ext cx="4294723" cy="302329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3390" y="3442311"/>
            <a:ext cx="354397" cy="517965"/>
          </a:xfrm>
          <a:prstGeom prst="rect">
            <a:avLst/>
          </a:prstGeom>
        </p:spPr>
      </p:pic>
    </p:spTree>
    <p:extLst>
      <p:ext uri="{BB962C8B-B14F-4D97-AF65-F5344CB8AC3E}">
        <p14:creationId xmlns:p14="http://schemas.microsoft.com/office/powerpoint/2010/main" val="250461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34" y="731520"/>
            <a:ext cx="3932237" cy="1005841"/>
          </a:xfrm>
        </p:spPr>
        <p:txBody>
          <a:bodyPr>
            <a:noAutofit/>
          </a:bodyPr>
          <a:lstStyle/>
          <a:p>
            <a:r>
              <a:rPr lang="en-US" b="1" dirty="0">
                <a:solidFill>
                  <a:schemeClr val="tx1"/>
                </a:solidFill>
              </a:rPr>
              <a:t>CAUTI/CLABSI</a:t>
            </a:r>
          </a:p>
        </p:txBody>
      </p:sp>
      <p:sp>
        <p:nvSpPr>
          <p:cNvPr id="3" name="Content Placeholder 2"/>
          <p:cNvSpPr>
            <a:spLocks noGrp="1"/>
          </p:cNvSpPr>
          <p:nvPr>
            <p:ph idx="1"/>
          </p:nvPr>
        </p:nvSpPr>
        <p:spPr>
          <a:xfrm>
            <a:off x="5627076" y="731520"/>
            <a:ext cx="5679831" cy="5778462"/>
          </a:xfrm>
        </p:spPr>
        <p:txBody>
          <a:bodyPr>
            <a:normAutofit lnSpcReduction="10000"/>
          </a:bodyPr>
          <a:lstStyle/>
          <a:p>
            <a:r>
              <a:rPr lang="en-US" sz="2800" dirty="0"/>
              <a:t>What is Measured</a:t>
            </a:r>
          </a:p>
          <a:p>
            <a:pPr lvl="1"/>
            <a:r>
              <a:rPr lang="en-US" sz="2400" dirty="0"/>
              <a:t>Patients who develop a Catheter Associated Urinary Tract Infection or a Central Line Associated Blood Stream Infection during admission</a:t>
            </a:r>
          </a:p>
          <a:p>
            <a:r>
              <a:rPr lang="en-US" sz="2800" dirty="0"/>
              <a:t>Impact </a:t>
            </a:r>
          </a:p>
          <a:p>
            <a:pPr lvl="1"/>
            <a:r>
              <a:rPr lang="en-US" sz="2400" dirty="0"/>
              <a:t>Value Based Purchasing </a:t>
            </a:r>
          </a:p>
          <a:p>
            <a:pPr lvl="1"/>
            <a:r>
              <a:rPr lang="en-US" sz="2400" dirty="0"/>
              <a:t>Hospital Acquired Conditions</a:t>
            </a:r>
          </a:p>
          <a:p>
            <a:pPr lvl="1"/>
            <a:r>
              <a:rPr lang="en-US" sz="2400" dirty="0"/>
              <a:t>Medicare Hospital Compare </a:t>
            </a:r>
          </a:p>
          <a:p>
            <a:r>
              <a:rPr lang="en-US" sz="2800" dirty="0"/>
              <a:t>Case Study</a:t>
            </a:r>
          </a:p>
          <a:p>
            <a:pPr lvl="1"/>
            <a:r>
              <a:rPr lang="en-US" sz="2400" dirty="0"/>
              <a:t>Patient presents with signs of infectious process during admission. Has central line. Initially coded as a central line infection, however upon query, physician states that source of infection is not thought to be central line.</a:t>
            </a:r>
          </a:p>
          <a:p>
            <a:pPr lvl="1"/>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896" y="2874094"/>
            <a:ext cx="359469" cy="3594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4689" y="3233563"/>
            <a:ext cx="359469" cy="3594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13" y="2161991"/>
            <a:ext cx="3932237" cy="3276864"/>
          </a:xfrm>
          <a:prstGeom prst="rect">
            <a:avLst/>
          </a:prstGeom>
          <a:ln>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5521" y="3633382"/>
            <a:ext cx="354397" cy="517965"/>
          </a:xfrm>
          <a:prstGeom prst="rect">
            <a:avLst/>
          </a:prstGeom>
        </p:spPr>
      </p:pic>
    </p:spTree>
    <p:extLst>
      <p:ext uri="{BB962C8B-B14F-4D97-AF65-F5344CB8AC3E}">
        <p14:creationId xmlns:p14="http://schemas.microsoft.com/office/powerpoint/2010/main" val="72704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34" y="731520"/>
            <a:ext cx="3932237" cy="1005841"/>
          </a:xfrm>
        </p:spPr>
        <p:txBody>
          <a:bodyPr>
            <a:noAutofit/>
          </a:bodyPr>
          <a:lstStyle/>
          <a:p>
            <a:r>
              <a:rPr lang="en-US" b="1" dirty="0">
                <a:solidFill>
                  <a:schemeClr val="tx1"/>
                </a:solidFill>
              </a:rPr>
              <a:t>Mortality Rates</a:t>
            </a:r>
          </a:p>
        </p:txBody>
      </p:sp>
      <p:sp>
        <p:nvSpPr>
          <p:cNvPr id="3" name="Content Placeholder 2"/>
          <p:cNvSpPr>
            <a:spLocks noGrp="1"/>
          </p:cNvSpPr>
          <p:nvPr>
            <p:ph idx="1"/>
          </p:nvPr>
        </p:nvSpPr>
        <p:spPr>
          <a:xfrm>
            <a:off x="5627076" y="731520"/>
            <a:ext cx="5679831" cy="5696576"/>
          </a:xfrm>
        </p:spPr>
        <p:txBody>
          <a:bodyPr>
            <a:normAutofit lnSpcReduction="10000"/>
          </a:bodyPr>
          <a:lstStyle/>
          <a:p>
            <a:r>
              <a:rPr lang="en-US" sz="2800" dirty="0"/>
              <a:t>What is Measured</a:t>
            </a:r>
          </a:p>
          <a:p>
            <a:pPr lvl="1"/>
            <a:r>
              <a:rPr lang="en-US" sz="2400" dirty="0"/>
              <a:t>The percentage of patients who die within 30 days after hospital admission for certain conditions</a:t>
            </a:r>
          </a:p>
          <a:p>
            <a:pPr lvl="1"/>
            <a:endParaRPr lang="en-US" sz="2400" dirty="0"/>
          </a:p>
          <a:p>
            <a:r>
              <a:rPr lang="en-US" sz="2800" dirty="0"/>
              <a:t>Impact </a:t>
            </a:r>
          </a:p>
          <a:p>
            <a:pPr lvl="1"/>
            <a:r>
              <a:rPr lang="en-US" sz="2400" dirty="0"/>
              <a:t>Value Based Purchasing </a:t>
            </a:r>
          </a:p>
          <a:p>
            <a:pPr lvl="1"/>
            <a:r>
              <a:rPr lang="en-US" sz="2400" dirty="0"/>
              <a:t>Medicare Hospital Compare </a:t>
            </a:r>
          </a:p>
          <a:p>
            <a:r>
              <a:rPr lang="en-US" sz="2800" dirty="0"/>
              <a:t>Case Study</a:t>
            </a:r>
          </a:p>
          <a:p>
            <a:pPr lvl="1"/>
            <a:r>
              <a:rPr lang="en-US" sz="2400" dirty="0"/>
              <a:t>Mortality statistics are based on an expected vs. observed rate (how many patients were expected to die based on diagnosis, severity etc.) Appropriate use of the code for palliative care when a patient is on comfort care, increases the expected mortality rate</a:t>
            </a:r>
          </a:p>
          <a:p>
            <a:pPr lvl="1"/>
            <a:endParaRPr lang="en-US" sz="2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8028" y="2953243"/>
            <a:ext cx="359469" cy="359469"/>
          </a:xfrm>
          <a:prstGeom prst="rect">
            <a:avLst/>
          </a:prstGeom>
        </p:spPr>
      </p:pic>
      <p:pic>
        <p:nvPicPr>
          <p:cNvPr id="4" name="Picture 3"/>
          <p:cNvPicPr>
            <a:picLocks noChangeAspect="1"/>
          </p:cNvPicPr>
          <p:nvPr/>
        </p:nvPicPr>
        <p:blipFill>
          <a:blip r:embed="rId4"/>
          <a:stretch>
            <a:fillRect/>
          </a:stretch>
        </p:blipFill>
        <p:spPr>
          <a:xfrm>
            <a:off x="127888" y="2657968"/>
            <a:ext cx="4752183" cy="590550"/>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127888" y="3471587"/>
            <a:ext cx="4752183" cy="2116133"/>
          </a:xfrm>
          <a:prstGeom prst="rect">
            <a:avLst/>
          </a:prstGeom>
          <a:ln>
            <a:solidFill>
              <a:schemeClr val="tx1"/>
            </a:solid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39997" y="3312712"/>
            <a:ext cx="354397" cy="517965"/>
          </a:xfrm>
          <a:prstGeom prst="rect">
            <a:avLst/>
          </a:prstGeom>
        </p:spPr>
      </p:pic>
    </p:spTree>
    <p:extLst>
      <p:ext uri="{BB962C8B-B14F-4D97-AF65-F5344CB8AC3E}">
        <p14:creationId xmlns:p14="http://schemas.microsoft.com/office/powerpoint/2010/main" val="358782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34" y="731520"/>
            <a:ext cx="3932237" cy="1005841"/>
          </a:xfrm>
        </p:spPr>
        <p:txBody>
          <a:bodyPr>
            <a:noAutofit/>
          </a:bodyPr>
          <a:lstStyle/>
          <a:p>
            <a:r>
              <a:rPr lang="en-US" b="1" dirty="0">
                <a:solidFill>
                  <a:schemeClr val="tx1"/>
                </a:solidFill>
              </a:rPr>
              <a:t>Episiotomy Rate</a:t>
            </a:r>
          </a:p>
        </p:txBody>
      </p:sp>
      <p:sp>
        <p:nvSpPr>
          <p:cNvPr id="3" name="Content Placeholder 2"/>
          <p:cNvSpPr>
            <a:spLocks noGrp="1"/>
          </p:cNvSpPr>
          <p:nvPr>
            <p:ph idx="1"/>
          </p:nvPr>
        </p:nvSpPr>
        <p:spPr>
          <a:xfrm>
            <a:off x="5627076" y="731519"/>
            <a:ext cx="5679831" cy="5505507"/>
          </a:xfrm>
        </p:spPr>
        <p:txBody>
          <a:bodyPr>
            <a:normAutofit/>
          </a:bodyPr>
          <a:lstStyle/>
          <a:p>
            <a:r>
              <a:rPr lang="en-US" sz="2400" dirty="0"/>
              <a:t>What is Measured</a:t>
            </a:r>
          </a:p>
          <a:p>
            <a:pPr lvl="1"/>
            <a:r>
              <a:rPr lang="en-US" sz="2000" dirty="0"/>
              <a:t>Percentage of women giving birth vaginally who have an episiotomy performed</a:t>
            </a:r>
          </a:p>
          <a:p>
            <a:r>
              <a:rPr lang="en-US" sz="2400" dirty="0"/>
              <a:t>Impact </a:t>
            </a:r>
          </a:p>
          <a:p>
            <a:pPr lvl="1"/>
            <a:r>
              <a:rPr lang="en-US" sz="2000" dirty="0"/>
              <a:t>Value Based Purchasing </a:t>
            </a:r>
          </a:p>
          <a:p>
            <a:pPr lvl="1"/>
            <a:r>
              <a:rPr lang="en-US" sz="2000" dirty="0"/>
              <a:t>Hospital Acquired Conditions</a:t>
            </a:r>
          </a:p>
          <a:p>
            <a:pPr lvl="1"/>
            <a:r>
              <a:rPr lang="en-US" sz="2000" dirty="0"/>
              <a:t>Medicare Hospital Compare </a:t>
            </a:r>
          </a:p>
          <a:p>
            <a:r>
              <a:rPr lang="en-US" sz="2400" dirty="0"/>
              <a:t>Case Study</a:t>
            </a:r>
          </a:p>
          <a:p>
            <a:pPr lvl="1"/>
            <a:r>
              <a:rPr lang="en-US" sz="2000" dirty="0"/>
              <a:t>Delivery note template led some coders to assign an episiotomy code when an episiotomy was not actually performed </a:t>
            </a:r>
          </a:p>
          <a:p>
            <a:pPr lvl="1"/>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8682" y="2561081"/>
            <a:ext cx="359469" cy="3594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103" y="2187062"/>
            <a:ext cx="359469" cy="3594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71" y="1963626"/>
            <a:ext cx="4114800" cy="3600450"/>
          </a:xfrm>
          <a:prstGeom prst="rect">
            <a:avLst/>
          </a:prstGeom>
        </p:spPr>
      </p:pic>
      <p:pic>
        <p:nvPicPr>
          <p:cNvPr id="5" name="Picture 4"/>
          <p:cNvPicPr>
            <a:picLocks noChangeAspect="1"/>
          </p:cNvPicPr>
          <p:nvPr/>
        </p:nvPicPr>
        <p:blipFill>
          <a:blip r:embed="rId5"/>
          <a:stretch>
            <a:fillRect/>
          </a:stretch>
        </p:blipFill>
        <p:spPr>
          <a:xfrm>
            <a:off x="7796568" y="4702063"/>
            <a:ext cx="3695700" cy="1724025"/>
          </a:xfrm>
          <a:prstGeom prst="rect">
            <a:avLst/>
          </a:prstGeom>
          <a:ln>
            <a:solidFill>
              <a:schemeClr val="tx1"/>
            </a:solidFill>
          </a:ln>
        </p:spPr>
      </p:pic>
      <p:cxnSp>
        <p:nvCxnSpPr>
          <p:cNvPr id="10" name="Straight Arrow Connector 9"/>
          <p:cNvCxnSpPr/>
          <p:nvPr/>
        </p:nvCxnSpPr>
        <p:spPr>
          <a:xfrm flipV="1">
            <a:off x="6515690" y="5759775"/>
            <a:ext cx="1095517" cy="136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7738" y="2993415"/>
            <a:ext cx="354397" cy="517965"/>
          </a:xfrm>
          <a:prstGeom prst="rect">
            <a:avLst/>
          </a:prstGeom>
        </p:spPr>
      </p:pic>
    </p:spTree>
    <p:extLst>
      <p:ext uri="{BB962C8B-B14F-4D97-AF65-F5344CB8AC3E}">
        <p14:creationId xmlns:p14="http://schemas.microsoft.com/office/powerpoint/2010/main" val="249990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34" y="731520"/>
            <a:ext cx="3932237" cy="1005841"/>
          </a:xfrm>
        </p:spPr>
        <p:txBody>
          <a:bodyPr>
            <a:noAutofit/>
          </a:bodyPr>
          <a:lstStyle/>
          <a:p>
            <a:r>
              <a:rPr lang="en-US" b="1" dirty="0">
                <a:solidFill>
                  <a:schemeClr val="tx1"/>
                </a:solidFill>
              </a:rPr>
              <a:t>Sepsis</a:t>
            </a:r>
          </a:p>
        </p:txBody>
      </p:sp>
      <p:sp>
        <p:nvSpPr>
          <p:cNvPr id="3" name="Content Placeholder 2"/>
          <p:cNvSpPr>
            <a:spLocks noGrp="1"/>
          </p:cNvSpPr>
          <p:nvPr>
            <p:ph idx="1"/>
          </p:nvPr>
        </p:nvSpPr>
        <p:spPr>
          <a:xfrm>
            <a:off x="5627076" y="731520"/>
            <a:ext cx="5679831" cy="5682928"/>
          </a:xfrm>
        </p:spPr>
        <p:txBody>
          <a:bodyPr>
            <a:normAutofit/>
          </a:bodyPr>
          <a:lstStyle/>
          <a:p>
            <a:r>
              <a:rPr lang="en-US" sz="2800" dirty="0"/>
              <a:t>What is Measured</a:t>
            </a:r>
          </a:p>
          <a:p>
            <a:pPr lvl="1"/>
            <a:r>
              <a:rPr lang="en-US" sz="2400" dirty="0"/>
              <a:t>Appropriate interventions for patients with severe sepsis or septic shock</a:t>
            </a:r>
          </a:p>
          <a:p>
            <a:pPr lvl="1"/>
            <a:r>
              <a:rPr lang="en-US" sz="2400" dirty="0"/>
              <a:t>Patients who develop sepsis after a procedure</a:t>
            </a:r>
          </a:p>
          <a:p>
            <a:pPr lvl="1"/>
            <a:endParaRPr lang="en-US" sz="2400" dirty="0"/>
          </a:p>
          <a:p>
            <a:r>
              <a:rPr lang="en-US" sz="2800" dirty="0"/>
              <a:t>Impact </a:t>
            </a:r>
          </a:p>
          <a:p>
            <a:pPr lvl="1"/>
            <a:r>
              <a:rPr lang="en-US" sz="2400" dirty="0"/>
              <a:t>Value Based Purchasing </a:t>
            </a:r>
          </a:p>
          <a:p>
            <a:pPr lvl="1"/>
            <a:r>
              <a:rPr lang="en-US" sz="2400" dirty="0"/>
              <a:t>Hospital Acquired Conditions</a:t>
            </a:r>
          </a:p>
          <a:p>
            <a:pPr lvl="1"/>
            <a:r>
              <a:rPr lang="en-US" sz="2400" dirty="0"/>
              <a:t>Medicare Hospital Compare </a:t>
            </a:r>
          </a:p>
          <a:p>
            <a:r>
              <a:rPr lang="en-US" sz="2800" dirty="0"/>
              <a:t>Case Study</a:t>
            </a:r>
          </a:p>
          <a:p>
            <a:pPr lvl="1"/>
            <a:r>
              <a:rPr lang="en-US" sz="2400" dirty="0"/>
              <a:t>Physician documents “Sepsis” when patient truly only meets SIRS criteria.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9396" y="4023771"/>
            <a:ext cx="359469" cy="3594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488" y="3664302"/>
            <a:ext cx="359469" cy="3594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003" y="2022828"/>
            <a:ext cx="4289725" cy="3257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5523" y="4411313"/>
            <a:ext cx="354397" cy="517965"/>
          </a:xfrm>
          <a:prstGeom prst="rect">
            <a:avLst/>
          </a:prstGeom>
        </p:spPr>
      </p:pic>
    </p:spTree>
    <p:extLst>
      <p:ext uri="{BB962C8B-B14F-4D97-AF65-F5344CB8AC3E}">
        <p14:creationId xmlns:p14="http://schemas.microsoft.com/office/powerpoint/2010/main" val="328513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78" y="302102"/>
            <a:ext cx="10058400" cy="1142952"/>
          </a:xfrm>
        </p:spPr>
        <p:txBody>
          <a:bodyPr>
            <a:normAutofit/>
          </a:bodyPr>
          <a:lstStyle/>
          <a:p>
            <a:r>
              <a:rPr lang="en-US" sz="4000" dirty="0"/>
              <a:t>Welcome</a:t>
            </a:r>
            <a:r>
              <a:rPr lang="en-US" sz="3600" dirty="0"/>
              <a:t>	</a:t>
            </a:r>
          </a:p>
        </p:txBody>
      </p:sp>
      <p:sp>
        <p:nvSpPr>
          <p:cNvPr id="3" name="Content Placeholder 2"/>
          <p:cNvSpPr>
            <a:spLocks noGrp="1"/>
          </p:cNvSpPr>
          <p:nvPr>
            <p:ph idx="1"/>
          </p:nvPr>
        </p:nvSpPr>
        <p:spPr>
          <a:xfrm>
            <a:off x="1112778" y="1845734"/>
            <a:ext cx="10058400" cy="4023360"/>
          </a:xfrm>
        </p:spPr>
        <p:txBody>
          <a:bodyPr>
            <a:normAutofit lnSpcReduction="10000"/>
          </a:bodyPr>
          <a:lstStyle/>
          <a:p>
            <a:pPr lvl="1"/>
            <a:r>
              <a:rPr lang="en-US" sz="2400" dirty="0"/>
              <a:t>Objective</a:t>
            </a:r>
          </a:p>
          <a:p>
            <a:pPr lvl="2"/>
            <a:r>
              <a:rPr lang="en-US" sz="1800" dirty="0"/>
              <a:t>Demonstrate the impact of coding on quality initiatives (and the subsequent impact on reimbursement, public perception, and contracting)</a:t>
            </a:r>
          </a:p>
          <a:p>
            <a:pPr lvl="1"/>
            <a:r>
              <a:rPr lang="en-US" sz="2400" dirty="0"/>
              <a:t>Today we will </a:t>
            </a:r>
          </a:p>
          <a:p>
            <a:pPr lvl="2"/>
            <a:r>
              <a:rPr lang="en-US" sz="1800" dirty="0"/>
              <a:t>Review examples of different initiatives that rely on accurate coding</a:t>
            </a:r>
          </a:p>
          <a:p>
            <a:pPr lvl="2"/>
            <a:r>
              <a:rPr lang="en-US" sz="1800" dirty="0"/>
              <a:t>Follow the downstream effects when coding impacts performance in these metrics</a:t>
            </a:r>
          </a:p>
          <a:p>
            <a:pPr lvl="2"/>
            <a:r>
              <a:rPr lang="en-US" sz="1800" dirty="0"/>
              <a:t>Take a deep-dive into a measure where on Swedish facility (Swedish Edmonds) was able to “move the needle”</a:t>
            </a:r>
          </a:p>
          <a:p>
            <a:pPr lvl="2"/>
            <a:r>
              <a:rPr lang="en-US" sz="1800" dirty="0"/>
              <a:t>Discuss how a successful partnership between quality, coding, CDI and providers was established at Swedish Edmonds</a:t>
            </a:r>
          </a:p>
          <a:p>
            <a:pPr lvl="1"/>
            <a:r>
              <a:rPr lang="en-US" sz="2400" dirty="0"/>
              <a:t>At the conclusion, you will</a:t>
            </a:r>
          </a:p>
          <a:p>
            <a:pPr lvl="2"/>
            <a:r>
              <a:rPr lang="en-US" sz="1800" dirty="0"/>
              <a:t>Be familiar with some of the quality programs impacted by coding data </a:t>
            </a:r>
          </a:p>
          <a:p>
            <a:pPr lvl="2"/>
            <a:r>
              <a:rPr lang="en-US" sz="1800" dirty="0"/>
              <a:t>Be able to describe a successful partnership between the quality and coding departments</a:t>
            </a:r>
          </a:p>
        </p:txBody>
      </p:sp>
    </p:spTree>
    <p:extLst>
      <p:ext uri="{BB962C8B-B14F-4D97-AF65-F5344CB8AC3E}">
        <p14:creationId xmlns:p14="http://schemas.microsoft.com/office/powerpoint/2010/main" val="273865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495543"/>
            <a:ext cx="10113264" cy="822960"/>
          </a:xfrm>
        </p:spPr>
        <p:txBody>
          <a:bodyPr/>
          <a:lstStyle/>
          <a:p>
            <a:r>
              <a:rPr lang="en-US" dirty="0"/>
              <a:t>Let’s take a deep dive into ... Accidental punctures and lacerations</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851" t="605" r="2055" b="46711"/>
          <a:stretch/>
        </p:blipFill>
        <p:spPr>
          <a:xfrm>
            <a:off x="342302" y="95450"/>
            <a:ext cx="11623219" cy="4915076"/>
          </a:xfrm>
        </p:spPr>
      </p:pic>
    </p:spTree>
    <p:extLst>
      <p:ext uri="{BB962C8B-B14F-4D97-AF65-F5344CB8AC3E}">
        <p14:creationId xmlns:p14="http://schemas.microsoft.com/office/powerpoint/2010/main" val="265042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34" y="731520"/>
            <a:ext cx="2954465" cy="1005841"/>
          </a:xfrm>
        </p:spPr>
        <p:txBody>
          <a:bodyPr>
            <a:noAutofit/>
          </a:bodyPr>
          <a:lstStyle/>
          <a:p>
            <a:r>
              <a:rPr lang="en-US" b="1" dirty="0">
                <a:solidFill>
                  <a:schemeClr val="tx1"/>
                </a:solidFill>
              </a:rPr>
              <a:t>Accidental Punctures and Lacerations</a:t>
            </a:r>
          </a:p>
        </p:txBody>
      </p:sp>
      <p:sp>
        <p:nvSpPr>
          <p:cNvPr id="3" name="Content Placeholder 2"/>
          <p:cNvSpPr>
            <a:spLocks noGrp="1"/>
          </p:cNvSpPr>
          <p:nvPr>
            <p:ph idx="1"/>
          </p:nvPr>
        </p:nvSpPr>
        <p:spPr>
          <a:xfrm>
            <a:off x="5627076" y="731520"/>
            <a:ext cx="5679831" cy="5257800"/>
          </a:xfrm>
        </p:spPr>
        <p:txBody>
          <a:bodyPr>
            <a:normAutofit/>
          </a:bodyPr>
          <a:lstStyle/>
          <a:p>
            <a:r>
              <a:rPr lang="en-US" sz="2800" dirty="0"/>
              <a:t>What is Measured</a:t>
            </a:r>
          </a:p>
          <a:p>
            <a:pPr lvl="1"/>
            <a:r>
              <a:rPr lang="en-US" sz="2400" dirty="0"/>
              <a:t>Patients who encountered an accidental puncture or laceration during a procedure.</a:t>
            </a:r>
          </a:p>
          <a:p>
            <a:pPr lvl="1"/>
            <a:endParaRPr lang="en-US" sz="2400" dirty="0"/>
          </a:p>
          <a:p>
            <a:r>
              <a:rPr lang="en-US" sz="2800" dirty="0"/>
              <a:t>Impact </a:t>
            </a:r>
          </a:p>
          <a:p>
            <a:pPr lvl="1"/>
            <a:r>
              <a:rPr lang="en-US" sz="2400" dirty="0"/>
              <a:t>Value Based Purchasing </a:t>
            </a:r>
          </a:p>
          <a:p>
            <a:pPr lvl="1"/>
            <a:r>
              <a:rPr lang="en-US" sz="2400" dirty="0"/>
              <a:t>CMS Hospital Acquired Condition Program</a:t>
            </a:r>
          </a:p>
          <a:p>
            <a:pPr lvl="1"/>
            <a:r>
              <a:rPr lang="en-US" sz="2400" dirty="0"/>
              <a:t>Medicare Hospital Compare </a:t>
            </a:r>
          </a:p>
          <a:p>
            <a:r>
              <a:rPr lang="en-US" sz="2800" dirty="0"/>
              <a:t>Case Study</a:t>
            </a:r>
          </a:p>
          <a:p>
            <a:pPr lvl="1"/>
            <a:r>
              <a:rPr lang="en-US" sz="2400" dirty="0"/>
              <a:t>Difficult bowel resection resulted in an enterotomy, coded as an accidental puncture. </a:t>
            </a:r>
          </a:p>
          <a:p>
            <a:pPr lvl="1"/>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3259" y="3275545"/>
            <a:ext cx="359469" cy="3594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7084" y="2902428"/>
            <a:ext cx="359469" cy="3594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14" y="2256629"/>
            <a:ext cx="4278956" cy="348734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8227" y="3647030"/>
            <a:ext cx="354397" cy="517965"/>
          </a:xfrm>
          <a:prstGeom prst="rect">
            <a:avLst/>
          </a:prstGeom>
        </p:spPr>
      </p:pic>
    </p:spTree>
    <p:extLst>
      <p:ext uri="{BB962C8B-B14F-4D97-AF65-F5344CB8AC3E}">
        <p14:creationId xmlns:p14="http://schemas.microsoft.com/office/powerpoint/2010/main" val="263754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Swedish Edmonds Hospital Performance</a:t>
            </a:r>
            <a:br>
              <a:rPr lang="en-US" dirty="0"/>
            </a:br>
            <a:r>
              <a:rPr lang="en-US" dirty="0"/>
              <a:t>     </a:t>
            </a:r>
            <a:r>
              <a:rPr lang="en-US" sz="2400" dirty="0"/>
              <a:t>PSI-15 Accidental Puncture and Lacerations</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64104915"/>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423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What did we do?</a:t>
            </a:r>
          </a:p>
        </p:txBody>
      </p:sp>
      <p:graphicFrame>
        <p:nvGraphicFramePr>
          <p:cNvPr id="4" name="Diagram 3"/>
          <p:cNvGraphicFramePr/>
          <p:nvPr>
            <p:extLst>
              <p:ext uri="{D42A27DB-BD31-4B8C-83A1-F6EECF244321}">
                <p14:modId xmlns:p14="http://schemas.microsoft.com/office/powerpoint/2010/main" val="1589295078"/>
              </p:ext>
            </p:extLst>
          </p:nvPr>
        </p:nvGraphicFramePr>
        <p:xfrm>
          <a:off x="2062480" y="1965278"/>
          <a:ext cx="8128000" cy="4063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9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What did we do? (Cont.)</a:t>
            </a:r>
          </a:p>
        </p:txBody>
      </p:sp>
      <p:graphicFrame>
        <p:nvGraphicFramePr>
          <p:cNvPr id="4" name="Diagram 3"/>
          <p:cNvGraphicFramePr/>
          <p:nvPr>
            <p:extLst>
              <p:ext uri="{D42A27DB-BD31-4B8C-83A1-F6EECF244321}">
                <p14:modId xmlns:p14="http://schemas.microsoft.com/office/powerpoint/2010/main" val="2612183884"/>
              </p:ext>
            </p:extLst>
          </p:nvPr>
        </p:nvGraphicFramePr>
        <p:xfrm>
          <a:off x="2032000" y="1842448"/>
          <a:ext cx="8128000" cy="4295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262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05469"/>
          </a:xfrm>
        </p:spPr>
        <p:txBody>
          <a:bodyPr>
            <a:normAutofit/>
          </a:bodyPr>
          <a:lstStyle/>
          <a:p>
            <a:r>
              <a:rPr lang="en-US" sz="4400" dirty="0"/>
              <a:t>Interventions</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6739020"/>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a:xfrm>
            <a:off x="4924697" y="3631475"/>
            <a:ext cx="0" cy="9666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62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834373789"/>
              </p:ext>
            </p:extLst>
          </p:nvPr>
        </p:nvGraphicFramePr>
        <p:xfrm>
          <a:off x="776404" y="596834"/>
          <a:ext cx="735766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820167" y="2580790"/>
            <a:ext cx="3731298" cy="1450757"/>
          </a:xfrm>
        </p:spPr>
        <p:txBody>
          <a:bodyPr>
            <a:normAutofit fontScale="90000"/>
          </a:bodyPr>
          <a:lstStyle/>
          <a:p>
            <a:r>
              <a:rPr lang="en-US" sz="4400" dirty="0"/>
              <a:t>Swedish Edmonds was Fortunate</a:t>
            </a:r>
          </a:p>
        </p:txBody>
      </p:sp>
    </p:spTree>
    <p:extLst>
      <p:ext uri="{BB962C8B-B14F-4D97-AF65-F5344CB8AC3E}">
        <p14:creationId xmlns:p14="http://schemas.microsoft.com/office/powerpoint/2010/main" val="172013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most powerful element- The Physician Champion</a:t>
            </a:r>
          </a:p>
        </p:txBody>
      </p:sp>
      <p:sp>
        <p:nvSpPr>
          <p:cNvPr id="3" name="Content Placeholder 2"/>
          <p:cNvSpPr>
            <a:spLocks noGrp="1"/>
          </p:cNvSpPr>
          <p:nvPr>
            <p:ph idx="1"/>
          </p:nvPr>
        </p:nvSpPr>
        <p:spPr>
          <a:xfrm>
            <a:off x="1097280" y="2282462"/>
            <a:ext cx="6886660" cy="3395007"/>
          </a:xfrm>
        </p:spPr>
        <p:txBody>
          <a:bodyPr/>
          <a:lstStyle/>
          <a:p>
            <a:r>
              <a:rPr lang="en-US" sz="3200" dirty="0"/>
              <a:t>Has dedicated time for quality projects</a:t>
            </a:r>
          </a:p>
          <a:p>
            <a:r>
              <a:rPr lang="en-US" sz="3200" dirty="0"/>
              <a:t>Clinical expertise </a:t>
            </a:r>
          </a:p>
          <a:p>
            <a:r>
              <a:rPr lang="en-US" sz="3200" dirty="0"/>
              <a:t>Peer to peer communication </a:t>
            </a:r>
          </a:p>
          <a:p>
            <a:r>
              <a:rPr lang="en-US" sz="3200" dirty="0"/>
              <a:t>Speaks the provider’s language/understands their perspective  </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076" y="2833394"/>
            <a:ext cx="3124413" cy="2079036"/>
          </a:xfrm>
          <a:prstGeom prst="rect">
            <a:avLst/>
          </a:prstGeom>
        </p:spPr>
      </p:pic>
    </p:spTree>
    <p:extLst>
      <p:ext uri="{BB962C8B-B14F-4D97-AF65-F5344CB8AC3E}">
        <p14:creationId xmlns:p14="http://schemas.microsoft.com/office/powerpoint/2010/main" val="69091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You need the right tools </a:t>
            </a:r>
          </a:p>
        </p:txBody>
      </p:sp>
      <p:sp>
        <p:nvSpPr>
          <p:cNvPr id="3" name="Content Placeholder 2"/>
          <p:cNvSpPr>
            <a:spLocks noGrp="1"/>
          </p:cNvSpPr>
          <p:nvPr>
            <p:ph idx="1"/>
          </p:nvPr>
        </p:nvSpPr>
        <p:spPr>
          <a:xfrm>
            <a:off x="4468277" y="2309758"/>
            <a:ext cx="6886660" cy="3395007"/>
          </a:xfrm>
        </p:spPr>
        <p:txBody>
          <a:bodyPr>
            <a:normAutofit/>
          </a:bodyPr>
          <a:lstStyle/>
          <a:p>
            <a:r>
              <a:rPr lang="en-US" sz="3200" dirty="0"/>
              <a:t>You can’t improve the data if you can’t analyze it</a:t>
            </a:r>
          </a:p>
          <a:p>
            <a:r>
              <a:rPr lang="en-US" sz="3200" dirty="0"/>
              <a:t>May be published reports (after the fact) or internal reports (preview/monitoring) </a:t>
            </a:r>
          </a:p>
          <a:p>
            <a:r>
              <a:rPr lang="en-US" sz="3200" dirty="0"/>
              <a:t>Monitoring reports may be from external software or within EMR</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27" y="2454465"/>
            <a:ext cx="4057650" cy="2686050"/>
          </a:xfrm>
          <a:prstGeom prst="rect">
            <a:avLst/>
          </a:prstGeom>
        </p:spPr>
      </p:pic>
    </p:spTree>
    <p:extLst>
      <p:ext uri="{BB962C8B-B14F-4D97-AF65-F5344CB8AC3E}">
        <p14:creationId xmlns:p14="http://schemas.microsoft.com/office/powerpoint/2010/main" val="7036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Building a successful partnership</a:t>
            </a:r>
          </a:p>
        </p:txBody>
      </p:sp>
      <p:graphicFrame>
        <p:nvGraphicFramePr>
          <p:cNvPr id="5" name="Diagram 4"/>
          <p:cNvGraphicFramePr/>
          <p:nvPr>
            <p:extLst>
              <p:ext uri="{D42A27DB-BD31-4B8C-83A1-F6EECF244321}">
                <p14:modId xmlns:p14="http://schemas.microsoft.com/office/powerpoint/2010/main" val="2705444975"/>
              </p:ext>
            </p:extLst>
          </p:nvPr>
        </p:nvGraphicFramePr>
        <p:xfrm>
          <a:off x="1226781" y="1737360"/>
          <a:ext cx="9928899" cy="445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1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42952"/>
          </a:xfrm>
        </p:spPr>
        <p:txBody>
          <a:bodyPr>
            <a:normAutofit/>
          </a:bodyPr>
          <a:lstStyle/>
          <a:p>
            <a:r>
              <a:rPr lang="en-US" sz="4000" dirty="0"/>
              <a:t>Introduction</a:t>
            </a:r>
            <a:r>
              <a:rPr lang="en-US" sz="3600" dirty="0"/>
              <a:t>	</a:t>
            </a:r>
          </a:p>
        </p:txBody>
      </p:sp>
      <p:sp>
        <p:nvSpPr>
          <p:cNvPr id="3" name="Content Placeholder 2"/>
          <p:cNvSpPr>
            <a:spLocks noGrp="1"/>
          </p:cNvSpPr>
          <p:nvPr>
            <p:ph idx="1"/>
          </p:nvPr>
        </p:nvSpPr>
        <p:spPr>
          <a:xfrm>
            <a:off x="1097280" y="1845733"/>
            <a:ext cx="10058400" cy="4241167"/>
          </a:xfrm>
        </p:spPr>
        <p:txBody>
          <a:bodyPr>
            <a:normAutofit fontScale="92500" lnSpcReduction="10000"/>
          </a:bodyPr>
          <a:lstStyle/>
          <a:p>
            <a:pPr lvl="1"/>
            <a:r>
              <a:rPr lang="en-US" sz="2800" dirty="0"/>
              <a:t>Who am I</a:t>
            </a:r>
          </a:p>
          <a:p>
            <a:pPr lvl="2"/>
            <a:r>
              <a:rPr lang="en-US" sz="2000" dirty="0"/>
              <a:t>Over 25 years experience in the HIM field</a:t>
            </a:r>
          </a:p>
          <a:p>
            <a:pPr lvl="2"/>
            <a:r>
              <a:rPr lang="en-US" sz="2000" dirty="0"/>
              <a:t>Various settings including home health, hospice, surgeon’s clinic, behavioral health, integrity &amp; compliance</a:t>
            </a:r>
          </a:p>
          <a:p>
            <a:pPr lvl="2"/>
            <a:r>
              <a:rPr lang="en-US" sz="2000" dirty="0"/>
              <a:t>Currently Program Manager in the Accreditation Department</a:t>
            </a:r>
          </a:p>
          <a:p>
            <a:pPr lvl="3"/>
            <a:r>
              <a:rPr lang="en-US" sz="2000" dirty="0"/>
              <a:t>Disclaimer – I developed this presentation while a member of the Quality Department. Some measures may have changed, but core concepts still apply.</a:t>
            </a:r>
          </a:p>
          <a:p>
            <a:pPr lvl="1"/>
            <a:r>
              <a:rPr lang="en-US" sz="2800" dirty="0"/>
              <a:t>Why I chose this topic</a:t>
            </a:r>
          </a:p>
          <a:p>
            <a:pPr lvl="2"/>
            <a:r>
              <a:rPr lang="en-US" sz="2000" dirty="0"/>
              <a:t>Coding staff should know the wide-spread impact of the work they do</a:t>
            </a:r>
          </a:p>
          <a:p>
            <a:pPr lvl="1"/>
            <a:r>
              <a:rPr lang="en-US" sz="2800" dirty="0"/>
              <a:t>Swedish Edmonds </a:t>
            </a:r>
          </a:p>
          <a:p>
            <a:pPr lvl="2"/>
            <a:r>
              <a:rPr lang="en-US" sz="2000" dirty="0"/>
              <a:t>216 bed hospital in Edmonds, WA</a:t>
            </a:r>
          </a:p>
          <a:p>
            <a:pPr lvl="2"/>
            <a:r>
              <a:rPr lang="en-US" sz="2000" dirty="0"/>
              <a:t>Part of the Swedish Health system, affiliated with Providence Health System</a:t>
            </a:r>
          </a:p>
          <a:p>
            <a:pPr lvl="2"/>
            <a:r>
              <a:rPr lang="en-US" sz="2000" dirty="0"/>
              <a:t>Currently separate (but affiliated) quality department, HIM Department and medical staff</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2436" y="3818215"/>
            <a:ext cx="1679812" cy="1679812"/>
          </a:xfrm>
          <a:prstGeom prst="rect">
            <a:avLst/>
          </a:prstGeom>
        </p:spPr>
      </p:pic>
    </p:spTree>
    <p:extLst>
      <p:ext uri="{BB962C8B-B14F-4D97-AF65-F5344CB8AC3E}">
        <p14:creationId xmlns:p14="http://schemas.microsoft.com/office/powerpoint/2010/main" val="72576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Building a successful partnership (cont.)</a:t>
            </a:r>
          </a:p>
        </p:txBody>
      </p:sp>
      <p:sp>
        <p:nvSpPr>
          <p:cNvPr id="3" name="Content Placeholder 2"/>
          <p:cNvSpPr>
            <a:spLocks noGrp="1"/>
          </p:cNvSpPr>
          <p:nvPr>
            <p:ph idx="1"/>
          </p:nvPr>
        </p:nvSpPr>
        <p:spPr>
          <a:xfrm>
            <a:off x="1897038" y="1845734"/>
            <a:ext cx="9258641" cy="4023360"/>
          </a:xfrm>
        </p:spPr>
        <p:txBody>
          <a:bodyPr>
            <a:noAutofit/>
          </a:bodyPr>
          <a:lstStyle/>
          <a:p>
            <a:r>
              <a:rPr lang="en-US" sz="3600" dirty="0"/>
              <a:t>It takes a village, for optimal results involve </a:t>
            </a:r>
          </a:p>
          <a:p>
            <a:pPr lvl="1"/>
            <a:r>
              <a:rPr lang="en-US" sz="3200" dirty="0"/>
              <a:t>Quality </a:t>
            </a:r>
          </a:p>
          <a:p>
            <a:pPr lvl="1"/>
            <a:r>
              <a:rPr lang="en-US" sz="3200" dirty="0"/>
              <a:t>Coding</a:t>
            </a:r>
          </a:p>
          <a:p>
            <a:pPr lvl="1"/>
            <a:r>
              <a:rPr lang="en-US" sz="3200" dirty="0"/>
              <a:t>CDI</a:t>
            </a:r>
          </a:p>
          <a:p>
            <a:pPr lvl="1"/>
            <a:r>
              <a:rPr lang="en-US" sz="3200" dirty="0"/>
              <a:t>Physician champion</a:t>
            </a:r>
          </a:p>
          <a:p>
            <a:pPr lvl="1"/>
            <a:r>
              <a:rPr lang="en-US" sz="3200" dirty="0"/>
              <a:t>Perhaps even IT/clinical informatics </a:t>
            </a:r>
          </a:p>
        </p:txBody>
      </p:sp>
    </p:spTree>
    <p:extLst>
      <p:ext uri="{BB962C8B-B14F-4D97-AF65-F5344CB8AC3E}">
        <p14:creationId xmlns:p14="http://schemas.microsoft.com/office/powerpoint/2010/main" val="309766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Building a successful partnership (cont.)</a:t>
            </a:r>
          </a:p>
        </p:txBody>
      </p:sp>
      <p:sp>
        <p:nvSpPr>
          <p:cNvPr id="3" name="Content Placeholder 2"/>
          <p:cNvSpPr>
            <a:spLocks noGrp="1"/>
          </p:cNvSpPr>
          <p:nvPr>
            <p:ph idx="1"/>
          </p:nvPr>
        </p:nvSpPr>
        <p:spPr>
          <a:xfrm>
            <a:off x="1801504" y="1845734"/>
            <a:ext cx="9354176" cy="4023360"/>
          </a:xfrm>
        </p:spPr>
        <p:txBody>
          <a:bodyPr>
            <a:noAutofit/>
          </a:bodyPr>
          <a:lstStyle/>
          <a:p>
            <a:r>
              <a:rPr lang="en-US" sz="3200" dirty="0"/>
              <a:t>Keep a collaborative attitude</a:t>
            </a:r>
          </a:p>
          <a:p>
            <a:pPr lvl="1"/>
            <a:r>
              <a:rPr lang="en-US" sz="2800" dirty="0"/>
              <a:t>We are all in this together- focus on accurate and appropriate documentation and coding</a:t>
            </a:r>
          </a:p>
          <a:p>
            <a:pPr lvl="1"/>
            <a:r>
              <a:rPr lang="en-US" sz="2800" dirty="0"/>
              <a:t>Avoid punitive approach</a:t>
            </a:r>
          </a:p>
          <a:p>
            <a:pPr lvl="1"/>
            <a:r>
              <a:rPr lang="en-US" sz="2800" dirty="0"/>
              <a:t>Key elements are collaboration, communication and respect</a:t>
            </a:r>
          </a:p>
          <a:p>
            <a:pPr lvl="1"/>
            <a:r>
              <a:rPr lang="en-US" sz="2800" dirty="0"/>
              <a:t>Partnerships may need to be built slowly-it takes time to build trust</a:t>
            </a:r>
          </a:p>
          <a:p>
            <a:pPr lvl="1"/>
            <a:r>
              <a:rPr lang="en-US" sz="2800" dirty="0"/>
              <a:t>Effective partnerships understand and respect each member’s expertise</a:t>
            </a:r>
          </a:p>
        </p:txBody>
      </p:sp>
    </p:spTree>
    <p:extLst>
      <p:ext uri="{BB962C8B-B14F-4D97-AF65-F5344CB8AC3E}">
        <p14:creationId xmlns:p14="http://schemas.microsoft.com/office/powerpoint/2010/main" val="54111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23256"/>
          </a:xfrm>
        </p:spPr>
        <p:txBody>
          <a:bodyPr>
            <a:normAutofit/>
          </a:bodyPr>
          <a:lstStyle/>
          <a:p>
            <a:r>
              <a:rPr lang="en-US" sz="4400" dirty="0"/>
              <a:t>What might be holding you back?</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2159" y="417305"/>
            <a:ext cx="2066401" cy="1756441"/>
          </a:xfrm>
          <a:prstGeom prst="rect">
            <a:avLst/>
          </a:prstGeom>
        </p:spPr>
      </p:pic>
      <p:graphicFrame>
        <p:nvGraphicFramePr>
          <p:cNvPr id="4" name="Diagram 3"/>
          <p:cNvGraphicFramePr/>
          <p:nvPr>
            <p:extLst>
              <p:ext uri="{D42A27DB-BD31-4B8C-83A1-F6EECF244321}">
                <p14:modId xmlns:p14="http://schemas.microsoft.com/office/powerpoint/2010/main" val="3825950564"/>
              </p:ext>
            </p:extLst>
          </p:nvPr>
        </p:nvGraphicFramePr>
        <p:xfrm>
          <a:off x="1107515" y="1868041"/>
          <a:ext cx="4624545" cy="2255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544144410"/>
              </p:ext>
            </p:extLst>
          </p:nvPr>
        </p:nvGraphicFramePr>
        <p:xfrm>
          <a:off x="6400801" y="1868041"/>
          <a:ext cx="4380930" cy="22555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4" name="Diagram 13"/>
          <p:cNvGraphicFramePr/>
          <p:nvPr>
            <p:extLst>
              <p:ext uri="{D42A27DB-BD31-4B8C-83A1-F6EECF244321}">
                <p14:modId xmlns:p14="http://schemas.microsoft.com/office/powerpoint/2010/main" val="3758844037"/>
              </p:ext>
            </p:extLst>
          </p:nvPr>
        </p:nvGraphicFramePr>
        <p:xfrm>
          <a:off x="1097280" y="3968288"/>
          <a:ext cx="4634780" cy="225554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 14"/>
          <p:cNvGraphicFramePr/>
          <p:nvPr>
            <p:extLst>
              <p:ext uri="{D42A27DB-BD31-4B8C-83A1-F6EECF244321}">
                <p14:modId xmlns:p14="http://schemas.microsoft.com/office/powerpoint/2010/main" val="1588508850"/>
              </p:ext>
            </p:extLst>
          </p:nvPr>
        </p:nvGraphicFramePr>
        <p:xfrm>
          <a:off x="6400801" y="3968288"/>
          <a:ext cx="4380930" cy="225554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317142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with improved metrics?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284" y="2501635"/>
            <a:ext cx="2107502" cy="2002127"/>
          </a:xfrm>
          <a:prstGeom prst="rect">
            <a:avLst/>
          </a:prstGeom>
        </p:spPr>
      </p:pic>
      <p:graphicFrame>
        <p:nvGraphicFramePr>
          <p:cNvPr id="5" name="Diagram 4"/>
          <p:cNvGraphicFramePr/>
          <p:nvPr>
            <p:extLst>
              <p:ext uri="{D42A27DB-BD31-4B8C-83A1-F6EECF244321}">
                <p14:modId xmlns:p14="http://schemas.microsoft.com/office/powerpoint/2010/main" val="433309325"/>
              </p:ext>
            </p:extLst>
          </p:nvPr>
        </p:nvGraphicFramePr>
        <p:xfrm>
          <a:off x="1226782" y="1641826"/>
          <a:ext cx="8128000" cy="4400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402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6438" y="145976"/>
            <a:ext cx="11336357" cy="6371575"/>
          </a:xfrm>
          <a:prstGeom prst="rect">
            <a:avLst/>
          </a:prstGeom>
        </p:spPr>
      </p:pic>
      <p:sp>
        <p:nvSpPr>
          <p:cNvPr id="4" name="TextBox 3"/>
          <p:cNvSpPr txBox="1"/>
          <p:nvPr/>
        </p:nvSpPr>
        <p:spPr>
          <a:xfrm>
            <a:off x="1333040" y="5058000"/>
            <a:ext cx="9243151" cy="1077218"/>
          </a:xfrm>
          <a:prstGeom prst="rect">
            <a:avLst/>
          </a:prstGeom>
          <a:solidFill>
            <a:schemeClr val="bg2">
              <a:lumMod val="50000"/>
              <a:alpha val="61000"/>
            </a:schemeClr>
          </a:solidFill>
        </p:spPr>
        <p:txBody>
          <a:bodyPr wrap="square" rtlCol="0">
            <a:spAutoFit/>
          </a:bodyPr>
          <a:lstStyle/>
          <a:p>
            <a:r>
              <a:rPr lang="en-US" sz="3200" b="1" dirty="0">
                <a:solidFill>
                  <a:schemeClr val="bg1"/>
                </a:solidFill>
              </a:rPr>
              <a:t>Questions?:</a:t>
            </a:r>
          </a:p>
          <a:p>
            <a:r>
              <a:rPr lang="en-US" sz="3200" b="1" dirty="0">
                <a:solidFill>
                  <a:schemeClr val="bg1"/>
                </a:solidFill>
              </a:rPr>
              <a:t>Toni.mckay@Swedish.org</a:t>
            </a:r>
          </a:p>
        </p:txBody>
      </p:sp>
      <p:sp>
        <p:nvSpPr>
          <p:cNvPr id="5" name="TextBox 4"/>
          <p:cNvSpPr txBox="1"/>
          <p:nvPr/>
        </p:nvSpPr>
        <p:spPr>
          <a:xfrm>
            <a:off x="4961838" y="847405"/>
            <a:ext cx="1985554" cy="584775"/>
          </a:xfrm>
          <a:prstGeom prst="rect">
            <a:avLst/>
          </a:prstGeom>
          <a:solidFill>
            <a:schemeClr val="bg2">
              <a:lumMod val="50000"/>
              <a:alpha val="61000"/>
            </a:schemeClr>
          </a:solidFill>
        </p:spPr>
        <p:txBody>
          <a:bodyPr wrap="square" rtlCol="0">
            <a:spAutoFit/>
          </a:bodyPr>
          <a:lstStyle/>
          <a:p>
            <a:r>
              <a:rPr lang="en-US" sz="3200" b="1" dirty="0">
                <a:solidFill>
                  <a:schemeClr val="bg1"/>
                </a:solidFill>
              </a:rPr>
              <a:t>Thank You</a:t>
            </a:r>
          </a:p>
        </p:txBody>
      </p:sp>
    </p:spTree>
    <p:extLst>
      <p:ext uri="{BB962C8B-B14F-4D97-AF65-F5344CB8AC3E}">
        <p14:creationId xmlns:p14="http://schemas.microsoft.com/office/powerpoint/2010/main" val="15158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01284"/>
          </a:xfrm>
        </p:spPr>
        <p:txBody>
          <a:bodyPr>
            <a:normAutofit/>
          </a:bodyPr>
          <a:lstStyle/>
          <a:p>
            <a:r>
              <a:rPr lang="en-US" sz="4000" dirty="0"/>
              <a:t>Important Disclaimers</a:t>
            </a:r>
          </a:p>
        </p:txBody>
      </p:sp>
      <p:graphicFrame>
        <p:nvGraphicFramePr>
          <p:cNvPr id="4" name="Diagram 3"/>
          <p:cNvGraphicFramePr/>
          <p:nvPr>
            <p:extLst>
              <p:ext uri="{D42A27DB-BD31-4B8C-83A1-F6EECF244321}">
                <p14:modId xmlns:p14="http://schemas.microsoft.com/office/powerpoint/2010/main" val="2758028657"/>
              </p:ext>
            </p:extLst>
          </p:nvPr>
        </p:nvGraphicFramePr>
        <p:xfrm>
          <a:off x="1037230" y="1873030"/>
          <a:ext cx="10118450" cy="429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8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There are  many Quality Initiatives that Depend Upon Coded Data</a:t>
            </a:r>
          </a:p>
        </p:txBody>
      </p:sp>
      <p:sp>
        <p:nvSpPr>
          <p:cNvPr id="3" name="Content Placeholder 2"/>
          <p:cNvSpPr>
            <a:spLocks noGrp="1"/>
          </p:cNvSpPr>
          <p:nvPr>
            <p:ph idx="1"/>
          </p:nvPr>
        </p:nvSpPr>
        <p:spPr>
          <a:xfrm>
            <a:off x="1097280" y="1845734"/>
            <a:ext cx="6295038" cy="4023360"/>
          </a:xfrm>
        </p:spPr>
        <p:txBody>
          <a:bodyPr>
            <a:normAutofit/>
          </a:bodyPr>
          <a:lstStyle/>
          <a:p>
            <a:r>
              <a:rPr lang="en-US" sz="2400" dirty="0"/>
              <a:t>Reimbursement Impact (beyond patient claims)</a:t>
            </a:r>
          </a:p>
          <a:p>
            <a:endParaRPr lang="en-US" dirty="0"/>
          </a:p>
          <a:p>
            <a:pPr lvl="1"/>
            <a:r>
              <a:rPr lang="en-US" sz="2000" dirty="0"/>
              <a:t>Hospital Acquired Conditions (CMS)</a:t>
            </a:r>
          </a:p>
          <a:p>
            <a:pPr lvl="2"/>
            <a:r>
              <a:rPr lang="en-US" sz="1600" dirty="0"/>
              <a:t>Lowest quartile hospitals will be subject to a 1% payment reduction</a:t>
            </a:r>
          </a:p>
          <a:p>
            <a:pPr lvl="1"/>
            <a:r>
              <a:rPr lang="en-US" sz="2000" dirty="0"/>
              <a:t>Value Based Purchasing (CMS)</a:t>
            </a:r>
          </a:p>
          <a:p>
            <a:pPr lvl="2"/>
            <a:r>
              <a:rPr lang="en-US" sz="1600" dirty="0"/>
              <a:t>2% “hold back” with hospitals having the ability to earn back based on performance</a:t>
            </a:r>
          </a:p>
          <a:p>
            <a:pPr lvl="1"/>
            <a:r>
              <a:rPr lang="en-US" sz="2000" dirty="0"/>
              <a:t>Readmissions Penalty (CMS)</a:t>
            </a:r>
          </a:p>
          <a:p>
            <a:pPr lvl="2"/>
            <a:r>
              <a:rPr lang="en-US" sz="1600" dirty="0"/>
              <a:t>Potential of 3% penalty if your readmission rate is higher than expected med</a:t>
            </a:r>
          </a:p>
          <a:p>
            <a:pPr lvl="1"/>
            <a:r>
              <a:rPr lang="en-US" sz="2000" dirty="0"/>
              <a:t>Medicaid Incentive Program (Medicaid) </a:t>
            </a:r>
          </a:p>
          <a:p>
            <a:pPr lvl="2"/>
            <a:r>
              <a:rPr lang="en-US" sz="1600" dirty="0"/>
              <a:t>Hospitals meeting quality threshold can earn a 1% incentive payment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516" y="2314364"/>
            <a:ext cx="4064000" cy="3086100"/>
          </a:xfrm>
          <a:prstGeom prst="rect">
            <a:avLst/>
          </a:prstGeom>
        </p:spPr>
      </p:pic>
    </p:spTree>
    <p:extLst>
      <p:ext uri="{BB962C8B-B14F-4D97-AF65-F5344CB8AC3E}">
        <p14:creationId xmlns:p14="http://schemas.microsoft.com/office/powerpoint/2010/main" val="22767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42536"/>
            <a:ext cx="10058400" cy="1450757"/>
          </a:xfrm>
        </p:spPr>
        <p:txBody>
          <a:bodyPr>
            <a:normAutofit/>
          </a:bodyPr>
          <a:lstStyle/>
          <a:p>
            <a:pPr algn="ctr"/>
            <a:r>
              <a:rPr lang="en-US" sz="4000" dirty="0"/>
              <a:t>Publically Reported Data </a:t>
            </a:r>
          </a:p>
        </p:txBody>
      </p:sp>
      <p:pic>
        <p:nvPicPr>
          <p:cNvPr id="3" name="Picture 2"/>
          <p:cNvPicPr>
            <a:picLocks noChangeAspect="1"/>
          </p:cNvPicPr>
          <p:nvPr/>
        </p:nvPicPr>
        <p:blipFill>
          <a:blip r:embed="rId3"/>
          <a:stretch>
            <a:fillRect/>
          </a:stretch>
        </p:blipFill>
        <p:spPr>
          <a:xfrm>
            <a:off x="520234" y="1834980"/>
            <a:ext cx="4796863" cy="2345133"/>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235350" y="4430059"/>
            <a:ext cx="6086652" cy="2010823"/>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6724965" y="1824707"/>
            <a:ext cx="5147489" cy="2355406"/>
          </a:xfrm>
          <a:prstGeom prst="rect">
            <a:avLst/>
          </a:prstGeom>
          <a:ln>
            <a:solidFill>
              <a:schemeClr val="tx1"/>
            </a:solidFill>
          </a:ln>
        </p:spPr>
      </p:pic>
    </p:spTree>
    <p:extLst>
      <p:ext uri="{BB962C8B-B14F-4D97-AF65-F5344CB8AC3E}">
        <p14:creationId xmlns:p14="http://schemas.microsoft.com/office/powerpoint/2010/main" val="63605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3165" y="505702"/>
            <a:ext cx="1305635" cy="4967050"/>
          </a:xfrm>
        </p:spPr>
        <p:txBody>
          <a:bodyPr vert="vert270">
            <a:normAutofit/>
          </a:bodyPr>
          <a:lstStyle/>
          <a:p>
            <a:r>
              <a:rPr lang="en-US" sz="6000" dirty="0"/>
              <a:t>Current Trends </a:t>
            </a:r>
          </a:p>
        </p:txBody>
      </p:sp>
      <p:sp>
        <p:nvSpPr>
          <p:cNvPr id="3" name="Content Placeholder 2"/>
          <p:cNvSpPr>
            <a:spLocks noGrp="1"/>
          </p:cNvSpPr>
          <p:nvPr>
            <p:ph idx="4294967295"/>
          </p:nvPr>
        </p:nvSpPr>
        <p:spPr>
          <a:xfrm>
            <a:off x="2474795" y="1497084"/>
            <a:ext cx="7993038" cy="4466988"/>
          </a:xfrm>
        </p:spPr>
        <p:txBody>
          <a:bodyPr/>
          <a:lstStyle/>
          <a:p>
            <a:pPr>
              <a:buFont typeface="Arial" panose="020B0604020202020204" pitchFamily="34" charset="0"/>
              <a:buChar char="•"/>
            </a:pPr>
            <a:r>
              <a:rPr lang="en-US" sz="3200" dirty="0"/>
              <a:t>Contracting</a:t>
            </a:r>
          </a:p>
          <a:p>
            <a:pPr lvl="1">
              <a:buFont typeface="Arial" panose="020B0604020202020204" pitchFamily="34" charset="0"/>
              <a:buChar char="•"/>
            </a:pPr>
            <a:r>
              <a:rPr lang="en-US" sz="2800" dirty="0"/>
              <a:t>More private payers are using quality metrics for decision making and rate setting</a:t>
            </a:r>
          </a:p>
          <a:p>
            <a:pPr>
              <a:buFont typeface="Arial" panose="020B0604020202020204" pitchFamily="34" charset="0"/>
              <a:buChar char="•"/>
            </a:pPr>
            <a:r>
              <a:rPr lang="en-US" sz="3200" dirty="0"/>
              <a:t>Automation</a:t>
            </a:r>
          </a:p>
          <a:p>
            <a:pPr lvl="1">
              <a:buFont typeface="Arial" panose="020B0604020202020204" pitchFamily="34" charset="0"/>
              <a:buChar char="•"/>
            </a:pPr>
            <a:r>
              <a:rPr lang="en-US" sz="2800" dirty="0"/>
              <a:t>Quality data is moving away from manually collected and self reported data towards coded, automated or claims based data</a:t>
            </a:r>
          </a:p>
          <a:p>
            <a:pPr marL="384048" lvl="2" indent="0">
              <a:buNone/>
            </a:pPr>
            <a:endParaRPr lang="en-US" dirty="0"/>
          </a:p>
        </p:txBody>
      </p:sp>
    </p:spTree>
    <p:extLst>
      <p:ext uri="{BB962C8B-B14F-4D97-AF65-F5344CB8AC3E}">
        <p14:creationId xmlns:p14="http://schemas.microsoft.com/office/powerpoint/2010/main" val="90104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42536"/>
            <a:ext cx="10058400" cy="1326957"/>
          </a:xfrm>
        </p:spPr>
        <p:txBody>
          <a:bodyPr>
            <a:normAutofit/>
          </a:bodyPr>
          <a:lstStyle/>
          <a:p>
            <a:pPr algn="ctr"/>
            <a:r>
              <a:rPr lang="en-US" sz="4000" dirty="0"/>
              <a:t>It is a moving target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646" y="1972019"/>
            <a:ext cx="5207306" cy="3905480"/>
          </a:xfrm>
          <a:prstGeom prst="rect">
            <a:avLst/>
          </a:prstGeom>
        </p:spPr>
      </p:pic>
      <p:sp>
        <p:nvSpPr>
          <p:cNvPr id="7" name="TextBox 6"/>
          <p:cNvSpPr txBox="1"/>
          <p:nvPr/>
        </p:nvSpPr>
        <p:spPr>
          <a:xfrm>
            <a:off x="1097279" y="1972019"/>
            <a:ext cx="4006984" cy="4431983"/>
          </a:xfrm>
          <a:prstGeom prst="rect">
            <a:avLst/>
          </a:prstGeom>
          <a:noFill/>
        </p:spPr>
        <p:txBody>
          <a:bodyPr wrap="square" rtlCol="0">
            <a:spAutoFit/>
          </a:bodyPr>
          <a:lstStyle/>
          <a:p>
            <a:pPr marL="285750" indent="-285750">
              <a:buFont typeface="Arial" panose="020B0604020202020204" pitchFamily="34" charset="0"/>
              <a:buChar char="•"/>
            </a:pPr>
            <a:r>
              <a:rPr lang="en-US" sz="2400" dirty="0"/>
              <a:t>Measures are constantly being added and retired- and definitions change</a:t>
            </a:r>
          </a:p>
          <a:p>
            <a:pPr marL="285750" indent="-285750">
              <a:buFont typeface="Arial" panose="020B0604020202020204" pitchFamily="34" charset="0"/>
              <a:buChar char="•"/>
            </a:pPr>
            <a:r>
              <a:rPr lang="en-US" sz="2400" dirty="0"/>
              <a:t>Work with Quality Department and senior management to determine which measures to focus on</a:t>
            </a:r>
          </a:p>
          <a:p>
            <a:pPr marL="285750" indent="-285750">
              <a:buFont typeface="Arial" panose="020B0604020202020204" pitchFamily="34" charset="0"/>
              <a:buChar char="•"/>
            </a:pPr>
            <a:r>
              <a:rPr lang="en-US" sz="2400" dirty="0"/>
              <a:t>Efforts to ensure appropriate documentation and coding are never wasted</a:t>
            </a:r>
          </a:p>
          <a:p>
            <a:endParaRPr lang="en-US" dirty="0"/>
          </a:p>
        </p:txBody>
      </p:sp>
    </p:spTree>
    <p:extLst>
      <p:ext uri="{BB962C8B-B14F-4D97-AF65-F5344CB8AC3E}">
        <p14:creationId xmlns:p14="http://schemas.microsoft.com/office/powerpoint/2010/main" val="18792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34" y="731520"/>
            <a:ext cx="3932237" cy="1005841"/>
          </a:xfrm>
        </p:spPr>
        <p:txBody>
          <a:bodyPr>
            <a:noAutofit/>
          </a:bodyPr>
          <a:lstStyle/>
          <a:p>
            <a:r>
              <a:rPr lang="en-US" b="1" dirty="0">
                <a:solidFill>
                  <a:schemeClr val="tx1"/>
                </a:solidFill>
              </a:rPr>
              <a:t>Early Elective Delivery</a:t>
            </a:r>
          </a:p>
        </p:txBody>
      </p:sp>
      <p:sp>
        <p:nvSpPr>
          <p:cNvPr id="3" name="Content Placeholder 2"/>
          <p:cNvSpPr>
            <a:spLocks noGrp="1"/>
          </p:cNvSpPr>
          <p:nvPr>
            <p:ph idx="1"/>
          </p:nvPr>
        </p:nvSpPr>
        <p:spPr>
          <a:xfrm>
            <a:off x="5627076" y="731520"/>
            <a:ext cx="5679831" cy="5257800"/>
          </a:xfrm>
        </p:spPr>
        <p:txBody>
          <a:bodyPr>
            <a:noAutofit/>
          </a:bodyPr>
          <a:lstStyle/>
          <a:p>
            <a:r>
              <a:rPr lang="en-US" sz="2800" dirty="0"/>
              <a:t>What is Measured</a:t>
            </a:r>
          </a:p>
          <a:p>
            <a:pPr lvl="1"/>
            <a:r>
              <a:rPr lang="en-US" sz="2400" dirty="0"/>
              <a:t>Mothers who are delivered prior to 39 weeks without going into labor on their own (and without having a medical reason for early delivery)</a:t>
            </a:r>
          </a:p>
          <a:p>
            <a:r>
              <a:rPr lang="en-US" sz="2800" dirty="0"/>
              <a:t>Impact </a:t>
            </a:r>
          </a:p>
          <a:p>
            <a:pPr lvl="1"/>
            <a:r>
              <a:rPr lang="en-US" sz="2400" dirty="0"/>
              <a:t>Value Based Purchasing </a:t>
            </a:r>
          </a:p>
          <a:p>
            <a:pPr lvl="1"/>
            <a:r>
              <a:rPr lang="en-US" sz="2400" dirty="0"/>
              <a:t>Washington State Medicaid Initiative</a:t>
            </a:r>
          </a:p>
          <a:p>
            <a:pPr lvl="1"/>
            <a:r>
              <a:rPr lang="en-US" sz="2400" dirty="0">
                <a:hlinkClick r:id="rId3"/>
              </a:rPr>
              <a:t>http://www.wahospitalquality.org</a:t>
            </a:r>
            <a:endParaRPr lang="en-US" sz="2400" dirty="0"/>
          </a:p>
          <a:p>
            <a:pPr lvl="1"/>
            <a:r>
              <a:rPr lang="en-US" sz="2400" dirty="0"/>
              <a:t>Medicare Hospital Compare </a:t>
            </a:r>
          </a:p>
          <a:p>
            <a:r>
              <a:rPr lang="en-US" sz="2800" dirty="0"/>
              <a:t>Case Study</a:t>
            </a:r>
          </a:p>
          <a:p>
            <a:pPr lvl="1"/>
            <a:r>
              <a:rPr lang="en-US" sz="2400" dirty="0"/>
              <a:t>A mother was admitted with premature rupture of membranes. Code O4212 not assigned.</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7920" t="24723" r="8619" b="17518"/>
          <a:stretch/>
        </p:blipFill>
        <p:spPr>
          <a:xfrm>
            <a:off x="644718" y="2194559"/>
            <a:ext cx="4538470" cy="314598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6781" y="3546873"/>
            <a:ext cx="359469" cy="35946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3437" y="3153389"/>
            <a:ext cx="359469" cy="35946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0624" y="3906342"/>
            <a:ext cx="354397" cy="51796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2724" y="4290754"/>
            <a:ext cx="354397" cy="517965"/>
          </a:xfrm>
          <a:prstGeom prst="rect">
            <a:avLst/>
          </a:prstGeom>
        </p:spPr>
      </p:pic>
    </p:spTree>
    <p:extLst>
      <p:ext uri="{BB962C8B-B14F-4D97-AF65-F5344CB8AC3E}">
        <p14:creationId xmlns:p14="http://schemas.microsoft.com/office/powerpoint/2010/main" val="298156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5608</TotalTime>
  <Words>2638</Words>
  <Application>Microsoft Office PowerPoint</Application>
  <PresentationFormat>Widescreen</PresentationFormat>
  <Paragraphs>308</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Retrospect</vt:lpstr>
      <vt:lpstr>Moving the Needle:  Where Coding Meets Quality</vt:lpstr>
      <vt:lpstr>Welcome </vt:lpstr>
      <vt:lpstr>Introduction </vt:lpstr>
      <vt:lpstr>Important Disclaimers</vt:lpstr>
      <vt:lpstr>There are  many Quality Initiatives that Depend Upon Coded Data</vt:lpstr>
      <vt:lpstr>Publically Reported Data </vt:lpstr>
      <vt:lpstr>Current Trends </vt:lpstr>
      <vt:lpstr>It is a moving target</vt:lpstr>
      <vt:lpstr>Early Elective Delivery</vt:lpstr>
      <vt:lpstr>NTSV Cesarean Section Rate </vt:lpstr>
      <vt:lpstr>Falls and Trauma</vt:lpstr>
      <vt:lpstr>Postoperative Respiratory Failure</vt:lpstr>
      <vt:lpstr>Postoperative Respiratory Failure Cont.</vt:lpstr>
      <vt:lpstr>Perioperative  PE/DVT</vt:lpstr>
      <vt:lpstr>Pressure Ulcers</vt:lpstr>
      <vt:lpstr>CAUTI/CLABSI</vt:lpstr>
      <vt:lpstr>Mortality Rates</vt:lpstr>
      <vt:lpstr>Episiotomy Rate</vt:lpstr>
      <vt:lpstr>Sepsis</vt:lpstr>
      <vt:lpstr>Let’s take a deep dive into ... Accidental punctures and lacerations</vt:lpstr>
      <vt:lpstr>Accidental Punctures and Lacerations</vt:lpstr>
      <vt:lpstr>Swedish Edmonds Hospital Performance      PSI-15 Accidental Puncture and Lacerations</vt:lpstr>
      <vt:lpstr>What did we do?</vt:lpstr>
      <vt:lpstr>What did we do? (Cont.)</vt:lpstr>
      <vt:lpstr>Interventions</vt:lpstr>
      <vt:lpstr>Swedish Edmonds was Fortunate</vt:lpstr>
      <vt:lpstr>The most powerful element- The Physician Champion</vt:lpstr>
      <vt:lpstr>You need the right tools </vt:lpstr>
      <vt:lpstr>Building a successful partnership</vt:lpstr>
      <vt:lpstr>Building a successful partnership (cont.)</vt:lpstr>
      <vt:lpstr>Building a successful partnership (cont.)</vt:lpstr>
      <vt:lpstr>What might be holding you back?</vt:lpstr>
      <vt:lpstr>What happens with improved metrics?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the Needle:  Where Coding Meets Quality</dc:title>
  <dc:creator>Toni McKay</dc:creator>
  <cp:lastModifiedBy>Toni McKay</cp:lastModifiedBy>
  <cp:revision>104</cp:revision>
  <dcterms:created xsi:type="dcterms:W3CDTF">2018-02-10T17:45:55Z</dcterms:created>
  <dcterms:modified xsi:type="dcterms:W3CDTF">2024-05-06T21:25:47Z</dcterms:modified>
</cp:coreProperties>
</file>