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63" r:id="rId2"/>
    <p:sldId id="264" r:id="rId3"/>
    <p:sldId id="265" r:id="rId4"/>
    <p:sldId id="266" r:id="rId5"/>
    <p:sldId id="260" r:id="rId6"/>
    <p:sldId id="258" r:id="rId7"/>
    <p:sldId id="267" r:id="rId8"/>
    <p:sldId id="268" r:id="rId9"/>
    <p:sldId id="269" r:id="rId10"/>
    <p:sldId id="272" r:id="rId11"/>
    <p:sldId id="270" r:id="rId12"/>
    <p:sldId id="275" r:id="rId13"/>
    <p:sldId id="271" r:id="rId14"/>
    <p:sldId id="273" r:id="rId15"/>
    <p:sldId id="274" r:id="rId16"/>
    <p:sldId id="276" r:id="rId17"/>
    <p:sldId id="277" r:id="rId18"/>
    <p:sldId id="1054" r:id="rId19"/>
    <p:sldId id="279" r:id="rId20"/>
    <p:sldId id="280" r:id="rId21"/>
    <p:sldId id="281" r:id="rId22"/>
    <p:sldId id="282" r:id="rId23"/>
    <p:sldId id="283" r:id="rId24"/>
    <p:sldId id="284" r:id="rId25"/>
    <p:sldId id="286" r:id="rId26"/>
    <p:sldId id="285" r:id="rId27"/>
    <p:sldId id="1055" r:id="rId28"/>
  </p:sldIdLst>
  <p:sldSz cx="9144000" cy="6858000" type="screen4x3"/>
  <p:notesSz cx="6858000" cy="9144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4660"/>
  </p:normalViewPr>
  <p:slideViewPr>
    <p:cSldViewPr snapToGrid="0">
      <p:cViewPr varScale="1">
        <p:scale>
          <a:sx n="64" d="100"/>
          <a:sy n="64" d="100"/>
        </p:scale>
        <p:origin x="15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95B53-F04E-45FA-B690-D6044BD198F0}" type="datetimeFigureOut">
              <a:rPr lang="en-US" smtClean="0"/>
              <a:t>5/30/2024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B7626-C3FB-44A4-8E75-75B59835EC86}" type="slidenum">
              <a:rPr lang="en-US" smtClean="0"/>
              <a:t>‹#›</a:t>
            </a:fld>
            <a:endParaRPr lang="en-US"/>
          </a:p>
        </p:txBody>
      </p:sp>
    </p:spTree>
    <p:extLst>
      <p:ext uri="{BB962C8B-B14F-4D97-AF65-F5344CB8AC3E}">
        <p14:creationId xmlns:p14="http://schemas.microsoft.com/office/powerpoint/2010/main" val="332726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Amy and I went to Community Colleges.</a:t>
            </a:r>
          </a:p>
        </p:txBody>
      </p:sp>
      <p:sp>
        <p:nvSpPr>
          <p:cNvPr id="4" name="Slide Number Placeholder 3"/>
          <p:cNvSpPr>
            <a:spLocks noGrp="1"/>
          </p:cNvSpPr>
          <p:nvPr>
            <p:ph type="sldNum" sz="quarter" idx="5"/>
          </p:nvPr>
        </p:nvSpPr>
        <p:spPr/>
        <p:txBody>
          <a:bodyPr/>
          <a:lstStyle/>
          <a:p>
            <a:fld id="{FB7B7626-C3FB-44A4-8E75-75B59835EC86}" type="slidenum">
              <a:rPr lang="en-US" smtClean="0"/>
              <a:t>3</a:t>
            </a:fld>
            <a:endParaRPr lang="en-US"/>
          </a:p>
        </p:txBody>
      </p:sp>
    </p:spTree>
    <p:extLst>
      <p:ext uri="{BB962C8B-B14F-4D97-AF65-F5344CB8AC3E}">
        <p14:creationId xmlns:p14="http://schemas.microsoft.com/office/powerpoint/2010/main" val="3178094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0" y="238760"/>
            <a:ext cx="9144000" cy="162560"/>
          </a:xfrm>
          <a:prstGeom prst="rect">
            <a:avLst/>
          </a:prstGeom>
          <a:noFill/>
          <a:ln w="0" cmpd="sng">
            <a:noFill/>
            <a:prstDash val="solid"/>
          </a:ln>
        </p:spPr>
        <p:txBody>
          <a:bodyPr vert="horz" lIns="0" tIns="14605" rIns="0" bIns="0" anchor="t"/>
          <a:lstStyle/>
          <a:p>
            <a:pPr marL="0" marR="114300" indent="0" algn="r">
              <a:lnSpc>
                <a:spcPts val="1100"/>
              </a:lnSpc>
              <a:spcAft>
                <a:spcPts val="0"/>
              </a:spcAft>
            </a:pPr>
            <a:r>
              <a:rPr lang="en-US" sz="1050" spc="0">
                <a:solidFill>
                  <a:srgbClr val="7E7E7E"/>
                </a:solidFill>
                <a:latin typeface="Calibri" panose="02020603050405020304" pitchFamily="2"/>
              </a:rPr>
              <a:t>3 </a:t>
            </a:r>
          </a:p>
        </p:txBody>
      </p:sp>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75000"/>
          </a:bodyPr>
          <a:lstStyle/>
          <a:p>
            <a:pPr marL="320040" marR="0" indent="0" algn="l">
              <a:lnSpc>
                <a:spcPts val="3000"/>
              </a:lnSpc>
              <a:spcAft>
                <a:spcPts val="0"/>
              </a:spcAft>
            </a:pPr>
            <a:r>
              <a:rPr lang="en-US" sz="2800" spc="-5">
                <a:solidFill>
                  <a:srgbClr val="003366"/>
                </a:solidFill>
                <a:latin typeface="Arial" panose="02020603050405020304" pitchFamily="2"/>
              </a:rPr>
              <a:t>Purpose of Contingency Program Plan </a:t>
            </a:r>
          </a:p>
          <a:p>
            <a:pPr marL="777240" marR="0" indent="0" algn="l">
              <a:lnSpc>
                <a:spcPts val="5100"/>
              </a:lnSpc>
              <a:spcBef>
                <a:spcPts val="0"/>
              </a:spcBef>
              <a:spcAft>
                <a:spcPts val="0"/>
              </a:spcAft>
            </a:pPr>
            <a:r>
              <a:rPr lang="en-US" sz="1600" b="1" spc="0">
                <a:solidFill>
                  <a:srgbClr val="003366"/>
                </a:solidFill>
                <a:latin typeface="Lucida Console" panose="02020603050405020304"/>
              </a:rPr>
              <a:t> </a:t>
            </a:r>
            <a:r>
              <a:rPr lang="en-US" sz="2000" b="1" spc="0">
                <a:solidFill>
                  <a:srgbClr val="003366"/>
                </a:solidFill>
                <a:latin typeface="Arial" panose="02020603050405020304" pitchFamily="2"/>
              </a:rPr>
              <a:t>MTF Site Specific Contingency Program Plan </a:t>
            </a:r>
            <a:br/>
            <a:r>
              <a:rPr lang="en-US" sz="1600" spc="0">
                <a:solidFill>
                  <a:srgbClr val="003366"/>
                </a:solidFill>
                <a:latin typeface="Arial" panose="02020603050405020304" pitchFamily="2"/>
              </a:rPr>
              <a:t>– </a:t>
            </a:r>
            <a:r>
              <a:rPr lang="en-US" sz="2000" spc="0">
                <a:solidFill>
                  <a:srgbClr val="003366"/>
                </a:solidFill>
                <a:latin typeface="Arial" panose="02020603050405020304" pitchFamily="2"/>
              </a:rPr>
              <a:t>Documentation of local contingency site plan </a:t>
            </a:r>
          </a:p>
          <a:p>
            <a:pPr marL="1051560" marR="1463040" indent="0" algn="l">
              <a:lnSpc>
                <a:spcPts val="2400"/>
              </a:lnSpc>
              <a:spcBef>
                <a:spcPts val="480"/>
              </a:spcBef>
              <a:spcAft>
                <a:spcPts val="0"/>
              </a:spcAft>
            </a:pPr>
            <a:r>
              <a:rPr lang="en-US" sz="1600" spc="0">
                <a:solidFill>
                  <a:srgbClr val="003366"/>
                </a:solidFill>
                <a:latin typeface="Arial" panose="02020603050405020304" pitchFamily="2"/>
              </a:rPr>
              <a:t>– </a:t>
            </a:r>
            <a:r>
              <a:rPr lang="en-US" sz="2000" spc="0">
                <a:solidFill>
                  <a:srgbClr val="003366"/>
                </a:solidFill>
                <a:latin typeface="Arial" panose="02020603050405020304" pitchFamily="2"/>
              </a:rPr>
              <a:t>Identify process and procedures in response to emergency situations </a:t>
            </a:r>
          </a:p>
          <a:p>
            <a:pPr marL="777240" marR="0" indent="0" algn="l">
              <a:lnSpc>
                <a:spcPts val="2300"/>
              </a:lnSpc>
              <a:spcBef>
                <a:spcPts val="600"/>
              </a:spcBef>
              <a:spcAft>
                <a:spcPts val="0"/>
              </a:spcAft>
            </a:pPr>
            <a:r>
              <a:rPr lang="en-US" sz="1600" spc="35">
                <a:solidFill>
                  <a:srgbClr val="003366"/>
                </a:solidFill>
                <a:latin typeface="Arial" panose="02020603050405020304" pitchFamily="2"/>
              </a:rPr>
              <a:t>– </a:t>
            </a:r>
            <a:r>
              <a:rPr lang="en-US" sz="2000" spc="35">
                <a:solidFill>
                  <a:srgbClr val="003366"/>
                </a:solidFill>
                <a:latin typeface="Arial" panose="02020603050405020304" pitchFamily="2"/>
              </a:rPr>
              <a:t>Identification of Key Players </a:t>
            </a:r>
          </a:p>
          <a:p>
            <a:pPr marL="777240" marR="0" indent="0" algn="l">
              <a:lnSpc>
                <a:spcPts val="2300"/>
              </a:lnSpc>
              <a:spcBef>
                <a:spcPts val="600"/>
              </a:spcBef>
              <a:spcAft>
                <a:spcPts val="0"/>
              </a:spcAft>
            </a:pPr>
            <a:r>
              <a:rPr lang="en-US" sz="1600" spc="20">
                <a:solidFill>
                  <a:srgbClr val="003366"/>
                </a:solidFill>
                <a:latin typeface="Arial" panose="02020603050405020304" pitchFamily="2"/>
              </a:rPr>
              <a:t>– </a:t>
            </a:r>
            <a:r>
              <a:rPr lang="en-US" sz="2000" spc="20">
                <a:solidFill>
                  <a:srgbClr val="003366"/>
                </a:solidFill>
                <a:latin typeface="Arial" panose="02020603050405020304" pitchFamily="2"/>
              </a:rPr>
              <a:t>Site plan is a joint effort between HNFS and MTF </a:t>
            </a:r>
          </a:p>
          <a:p>
            <a:pPr marL="777240" marR="0" indent="0" algn="l">
              <a:lnSpc>
                <a:spcPts val="2300"/>
              </a:lnSpc>
              <a:spcBef>
                <a:spcPts val="600"/>
              </a:spcBef>
              <a:spcAft>
                <a:spcPts val="0"/>
              </a:spcAft>
            </a:pPr>
            <a:r>
              <a:rPr lang="en-US" sz="1600" spc="15">
                <a:solidFill>
                  <a:srgbClr val="003366"/>
                </a:solidFill>
                <a:latin typeface="Arial" panose="02020603050405020304" pitchFamily="2"/>
              </a:rPr>
              <a:t>– </a:t>
            </a:r>
            <a:r>
              <a:rPr lang="en-US" sz="2000" spc="15">
                <a:solidFill>
                  <a:srgbClr val="003366"/>
                </a:solidFill>
                <a:latin typeface="Arial" panose="02020603050405020304" pitchFamily="2"/>
              </a:rPr>
              <a:t>Information of Plan feeds CDRL APO50 requirement. </a:t>
            </a:r>
          </a:p>
          <a:p>
            <a:pPr marL="777240" marR="0" indent="0" algn="l">
              <a:lnSpc>
                <a:spcPts val="2300"/>
              </a:lnSpc>
              <a:spcBef>
                <a:spcPts val="600"/>
              </a:spcBef>
              <a:spcAft>
                <a:spcPts val="15450"/>
              </a:spcAft>
            </a:pPr>
            <a:r>
              <a:rPr lang="en-US" sz="1600" spc="20">
                <a:solidFill>
                  <a:srgbClr val="003366"/>
                </a:solidFill>
                <a:latin typeface="Arial" panose="02020603050405020304" pitchFamily="2"/>
              </a:rPr>
              <a:t>– </a:t>
            </a:r>
            <a:r>
              <a:rPr lang="en-US" sz="2000" spc="20">
                <a:solidFill>
                  <a:srgbClr val="003366"/>
                </a:solidFill>
                <a:latin typeface="Arial" panose="02020603050405020304" pitchFamily="2"/>
              </a:rPr>
              <a:t>Simulation of emergency situations requiring a response </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spaceforce.mil/" TargetMode="External"/><Relationship Id="rId3" Type="http://schemas.openxmlformats.org/officeDocument/2006/relationships/hyperlink" Target="https://www.af.mil/" TargetMode="External"/><Relationship Id="rId7" Type="http://schemas.openxmlformats.org/officeDocument/2006/relationships/hyperlink" Target="https://www.navy.mil/"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marines.mil/" TargetMode="External"/><Relationship Id="rId5" Type="http://schemas.openxmlformats.org/officeDocument/2006/relationships/hyperlink" Target="https://www.uscg.mil/" TargetMode="External"/><Relationship Id="rId4" Type="http://schemas.openxmlformats.org/officeDocument/2006/relationships/hyperlink" Target="https://www.army.mil/"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en.wikipedia.org/wiki/Utah_State_Prison" TargetMode="External"/><Relationship Id="rId5" Type="http://schemas.openxmlformats.org/officeDocument/2006/relationships/image" Target="../media/image4.jpeg"/><Relationship Id="rId4" Type="http://schemas.openxmlformats.org/officeDocument/2006/relationships/hyperlink" Target="https://blogdemajeperez.blogspot.com/2016/09/welcome-to-3rd-grade.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3A823-44DD-692D-3460-C817134F87FD}"/>
              </a:ext>
            </a:extLst>
          </p:cNvPr>
          <p:cNvSpPr>
            <a:spLocks noGrp="1"/>
          </p:cNvSpPr>
          <p:nvPr>
            <p:ph type="body" idx="10"/>
          </p:nvPr>
        </p:nvSpPr>
        <p:spPr>
          <a:xfrm>
            <a:off x="0" y="363613"/>
            <a:ext cx="9144000" cy="5761990"/>
          </a:xfrm>
          <a:solidFill>
            <a:srgbClr val="00B0F0"/>
          </a:solidFill>
        </p:spPr>
        <p:txBody>
          <a:bodyPr>
            <a:normAutofit fontScale="97500"/>
          </a:bodyPr>
          <a:lstStyle/>
          <a:p>
            <a:pPr algn="ctr"/>
            <a:endParaRPr lang="en-US" sz="3200" dirty="0">
              <a:latin typeface="+mn-lt"/>
            </a:endParaRPr>
          </a:p>
          <a:p>
            <a:pPr algn="ctr"/>
            <a:endParaRPr lang="en-US" sz="3200" dirty="0">
              <a:latin typeface="+mn-lt"/>
            </a:endParaRPr>
          </a:p>
          <a:p>
            <a:pPr algn="ctr"/>
            <a:r>
              <a:rPr lang="en-US" sz="2900" b="1" dirty="0">
                <a:solidFill>
                  <a:schemeClr val="bg1"/>
                </a:solidFill>
                <a:latin typeface="+mn-lt"/>
              </a:rPr>
              <a:t>Bruce Smith, Manager Field Operations for Alaska, </a:t>
            </a:r>
          </a:p>
          <a:p>
            <a:pPr algn="ctr"/>
            <a:r>
              <a:rPr lang="en-US" sz="2900" b="1" dirty="0">
                <a:solidFill>
                  <a:schemeClr val="bg1"/>
                </a:solidFill>
                <a:latin typeface="+mn-lt"/>
              </a:rPr>
              <a:t>Idaho, Montana and Utah </a:t>
            </a:r>
          </a:p>
          <a:p>
            <a:pPr algn="ctr"/>
            <a:r>
              <a:rPr lang="en-US" sz="2900" b="1" dirty="0">
                <a:solidFill>
                  <a:schemeClr val="bg1"/>
                </a:solidFill>
                <a:latin typeface="+mn-lt"/>
              </a:rPr>
              <a:t>Works for a company which supports the Department of Defense (DoD)</a:t>
            </a:r>
          </a:p>
        </p:txBody>
      </p:sp>
      <p:pic>
        <p:nvPicPr>
          <p:cNvPr id="2" name="Picture 1">
            <a:extLst>
              <a:ext uri="{FF2B5EF4-FFF2-40B4-BE49-F238E27FC236}">
                <a16:creationId xmlns:a16="http://schemas.microsoft.com/office/drawing/2014/main" id="{12C51BC0-720B-8E27-6CDD-22F69F6ECA6A}"/>
              </a:ext>
            </a:extLst>
          </p:cNvPr>
          <p:cNvPicPr>
            <a:picLocks noChangeAspect="1"/>
          </p:cNvPicPr>
          <p:nvPr/>
        </p:nvPicPr>
        <p:blipFill>
          <a:blip r:embed="rId2"/>
          <a:stretch>
            <a:fillRect/>
          </a:stretch>
        </p:blipFill>
        <p:spPr>
          <a:xfrm>
            <a:off x="3742441" y="3311009"/>
            <a:ext cx="1659118" cy="2601108"/>
          </a:xfrm>
          <a:prstGeom prst="rect">
            <a:avLst/>
          </a:prstGeom>
        </p:spPr>
      </p:pic>
    </p:spTree>
    <p:extLst>
      <p:ext uri="{BB962C8B-B14F-4D97-AF65-F5344CB8AC3E}">
        <p14:creationId xmlns:p14="http://schemas.microsoft.com/office/powerpoint/2010/main" val="323475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What is TRICARE?</a:t>
            </a:r>
          </a:p>
          <a:p>
            <a:pPr marL="320040" marR="0" indent="0" algn="l">
              <a:lnSpc>
                <a:spcPts val="3000"/>
              </a:lnSpc>
              <a:spcAft>
                <a:spcPts val="0"/>
              </a:spcAft>
            </a:pPr>
            <a:endParaRPr lang="en-US" sz="2900" b="1" spc="-5" dirty="0">
              <a:solidFill>
                <a:schemeClr val="tx1"/>
              </a:solidFill>
              <a:latin typeface="Arial" panose="02020603050405020304" pitchFamily="2"/>
            </a:endParaRPr>
          </a:p>
          <a:p>
            <a:pPr marL="320040" marR="0" indent="0" algn="l">
              <a:spcAft>
                <a:spcPts val="0"/>
              </a:spcAft>
            </a:pPr>
            <a:r>
              <a:rPr lang="en-US" sz="1600" spc="-5" dirty="0">
                <a:solidFill>
                  <a:srgbClr val="003366"/>
                </a:solidFill>
                <a:latin typeface="+mn-lt"/>
              </a:rPr>
              <a:t>TRICARE is the uniformed services health care program for active-duty service members (ADSMs), active-duty family members (ADFMs), National Guard and Reserve members and their family members, retirees and retiree family members, survivors, and certain former spouses worldwide controlled the Department of Defense (DoD) and Defense Health Agency (DHA).</a:t>
            </a:r>
          </a:p>
          <a:p>
            <a:pPr marL="320040" marR="0" indent="0" algn="l">
              <a:spcAft>
                <a:spcPts val="0"/>
              </a:spcAft>
            </a:pPr>
            <a:endParaRPr lang="en-US" sz="1600" spc="-5" dirty="0">
              <a:solidFill>
                <a:srgbClr val="003366"/>
              </a:solidFill>
              <a:latin typeface="+mn-lt"/>
            </a:endParaRPr>
          </a:p>
          <a:p>
            <a:pPr marL="320040" marR="0" indent="0" algn="l">
              <a:spcAft>
                <a:spcPts val="0"/>
              </a:spcAft>
            </a:pPr>
            <a:r>
              <a:rPr lang="en-US" sz="1600" spc="-5" dirty="0">
                <a:solidFill>
                  <a:srgbClr val="003366"/>
                </a:solidFill>
                <a:latin typeface="+mn-lt"/>
              </a:rPr>
              <a:t>TRICARE brings together the health care resources of the Military Health System—such as military hospitals and clinics—with a network of civilian health care professionals, institutions, pharmacies, and suppliers to foster, protect, sustain, and restore health for those entrusted to their care.</a:t>
            </a:r>
          </a:p>
        </p:txBody>
      </p:sp>
      <p:pic>
        <p:nvPicPr>
          <p:cNvPr id="2" name="Picture 1">
            <a:extLst>
              <a:ext uri="{FF2B5EF4-FFF2-40B4-BE49-F238E27FC236}">
                <a16:creationId xmlns:a16="http://schemas.microsoft.com/office/drawing/2014/main" id="{168A437E-FD82-C0C8-8B27-751C51D363C9}"/>
              </a:ext>
            </a:extLst>
          </p:cNvPr>
          <p:cNvPicPr>
            <a:picLocks noChangeAspect="1"/>
          </p:cNvPicPr>
          <p:nvPr/>
        </p:nvPicPr>
        <p:blipFill>
          <a:blip r:embed="rId3"/>
          <a:stretch>
            <a:fillRect/>
          </a:stretch>
        </p:blipFill>
        <p:spPr>
          <a:xfrm>
            <a:off x="5683127" y="3178618"/>
            <a:ext cx="2403598" cy="3203132"/>
          </a:xfrm>
          <a:prstGeom prst="rect">
            <a:avLst/>
          </a:prstGeom>
        </p:spPr>
      </p:pic>
    </p:spTree>
    <p:extLst>
      <p:ext uri="{BB962C8B-B14F-4D97-AF65-F5344CB8AC3E}">
        <p14:creationId xmlns:p14="http://schemas.microsoft.com/office/powerpoint/2010/main" val="826362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Defense Health Agency (DHA)</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indent="0" algn="l">
              <a:spcAft>
                <a:spcPts val="0"/>
              </a:spcAft>
            </a:pPr>
            <a:r>
              <a:rPr lang="en-US" sz="1600" spc="-5" dirty="0">
                <a:solidFill>
                  <a:srgbClr val="003366"/>
                </a:solidFill>
                <a:latin typeface="+mn-lt"/>
              </a:rPr>
              <a:t>The Defense Health Agency is a joint, integrated Combat Support Agency that enables the Army, Navy, and Air Force medical services to provide a medically ready force and ready medical force to Combatant Commands in both peacetime and wartime. The DHA uses the principles of Ready Reliable Care to advance high reliability practices across the Military Health System by improving our system operations, driving innovative solutions, and cultivating a culture of safety. </a:t>
            </a:r>
          </a:p>
        </p:txBody>
      </p:sp>
      <p:pic>
        <p:nvPicPr>
          <p:cNvPr id="2" name="Picture 1">
            <a:extLst>
              <a:ext uri="{FF2B5EF4-FFF2-40B4-BE49-F238E27FC236}">
                <a16:creationId xmlns:a16="http://schemas.microsoft.com/office/drawing/2014/main" id="{68D16D18-AE19-79D0-D747-3F2BC85CDD67}"/>
              </a:ext>
            </a:extLst>
          </p:cNvPr>
          <p:cNvPicPr>
            <a:picLocks noChangeAspect="1"/>
          </p:cNvPicPr>
          <p:nvPr/>
        </p:nvPicPr>
        <p:blipFill>
          <a:blip r:embed="rId3"/>
          <a:stretch>
            <a:fillRect/>
          </a:stretch>
        </p:blipFill>
        <p:spPr>
          <a:xfrm>
            <a:off x="3496754" y="2918866"/>
            <a:ext cx="1943100" cy="1828800"/>
          </a:xfrm>
          <a:prstGeom prst="rect">
            <a:avLst/>
          </a:prstGeom>
        </p:spPr>
      </p:pic>
    </p:spTree>
    <p:extLst>
      <p:ext uri="{BB962C8B-B14F-4D97-AF65-F5344CB8AC3E}">
        <p14:creationId xmlns:p14="http://schemas.microsoft.com/office/powerpoint/2010/main" val="4098795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Branches of the Military</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p:txBody>
      </p:sp>
      <p:graphicFrame>
        <p:nvGraphicFramePr>
          <p:cNvPr id="2" name="Table 1">
            <a:extLst>
              <a:ext uri="{FF2B5EF4-FFF2-40B4-BE49-F238E27FC236}">
                <a16:creationId xmlns:a16="http://schemas.microsoft.com/office/drawing/2014/main" id="{F58CD814-ABEF-5C13-14E1-0102DF5537AF}"/>
              </a:ext>
            </a:extLst>
          </p:cNvPr>
          <p:cNvGraphicFramePr>
            <a:graphicFrameLocks noGrp="1"/>
          </p:cNvGraphicFramePr>
          <p:nvPr>
            <p:extLst>
              <p:ext uri="{D42A27DB-BD31-4B8C-83A1-F6EECF244321}">
                <p14:modId xmlns:p14="http://schemas.microsoft.com/office/powerpoint/2010/main" val="3042134760"/>
              </p:ext>
            </p:extLst>
          </p:nvPr>
        </p:nvGraphicFramePr>
        <p:xfrm>
          <a:off x="772998" y="867267"/>
          <a:ext cx="4345755" cy="5403612"/>
        </p:xfrm>
        <a:graphic>
          <a:graphicData uri="http://schemas.openxmlformats.org/drawingml/2006/table">
            <a:tbl>
              <a:tblPr/>
              <a:tblGrid>
                <a:gridCol w="869151">
                  <a:extLst>
                    <a:ext uri="{9D8B030D-6E8A-4147-A177-3AD203B41FA5}">
                      <a16:colId xmlns:a16="http://schemas.microsoft.com/office/drawing/2014/main" val="2408440691"/>
                    </a:ext>
                  </a:extLst>
                </a:gridCol>
                <a:gridCol w="869151">
                  <a:extLst>
                    <a:ext uri="{9D8B030D-6E8A-4147-A177-3AD203B41FA5}">
                      <a16:colId xmlns:a16="http://schemas.microsoft.com/office/drawing/2014/main" val="2686207317"/>
                    </a:ext>
                  </a:extLst>
                </a:gridCol>
                <a:gridCol w="869151">
                  <a:extLst>
                    <a:ext uri="{9D8B030D-6E8A-4147-A177-3AD203B41FA5}">
                      <a16:colId xmlns:a16="http://schemas.microsoft.com/office/drawing/2014/main" val="744328813"/>
                    </a:ext>
                  </a:extLst>
                </a:gridCol>
                <a:gridCol w="869151">
                  <a:extLst>
                    <a:ext uri="{9D8B030D-6E8A-4147-A177-3AD203B41FA5}">
                      <a16:colId xmlns:a16="http://schemas.microsoft.com/office/drawing/2014/main" val="51752780"/>
                    </a:ext>
                  </a:extLst>
                </a:gridCol>
                <a:gridCol w="869151">
                  <a:extLst>
                    <a:ext uri="{9D8B030D-6E8A-4147-A177-3AD203B41FA5}">
                      <a16:colId xmlns:a16="http://schemas.microsoft.com/office/drawing/2014/main" val="2555806652"/>
                    </a:ext>
                  </a:extLst>
                </a:gridCol>
              </a:tblGrid>
              <a:tr h="336529">
                <a:tc>
                  <a:txBody>
                    <a:bodyPr/>
                    <a:lstStyle/>
                    <a:p>
                      <a:r>
                        <a:rPr lang="en-US" sz="800" b="1">
                          <a:solidFill>
                            <a:srgbClr val="1B1B1B"/>
                          </a:solidFill>
                          <a:effectLst/>
                        </a:rPr>
                        <a:t>Military Branch</a:t>
                      </a:r>
                    </a:p>
                  </a:txBody>
                  <a:tcPr marL="38851" marR="38851" marT="19426" marB="19426" anchor="ctr">
                    <a:lnL>
                      <a:noFill/>
                    </a:lnL>
                    <a:lnR>
                      <a:noFill/>
                    </a:lnR>
                    <a:lnT>
                      <a:noFill/>
                    </a:lnT>
                    <a:lnB w="7620" cap="flat" cmpd="sng" algn="ctr">
                      <a:solidFill>
                        <a:srgbClr val="1B1B1B"/>
                      </a:solidFill>
                      <a:prstDash val="solid"/>
                      <a:round/>
                      <a:headEnd type="none" w="med" len="med"/>
                      <a:tailEnd type="none" w="med" len="med"/>
                    </a:lnB>
                  </a:tcPr>
                </a:tc>
                <a:tc>
                  <a:txBody>
                    <a:bodyPr/>
                    <a:lstStyle/>
                    <a:p>
                      <a:r>
                        <a:rPr lang="en-US" sz="800" b="1">
                          <a:solidFill>
                            <a:srgbClr val="1B1B1B"/>
                          </a:solidFill>
                          <a:effectLst/>
                        </a:rPr>
                        <a:t>Responsibilities</a:t>
                      </a:r>
                    </a:p>
                  </a:txBody>
                  <a:tcPr marL="38851" marR="38851" marT="19426" marB="19426" anchor="ctr">
                    <a:lnL>
                      <a:noFill/>
                    </a:lnL>
                    <a:lnR>
                      <a:noFill/>
                    </a:lnR>
                    <a:lnT>
                      <a:noFill/>
                    </a:lnT>
                    <a:lnB w="7620" cap="flat" cmpd="sng" algn="ctr">
                      <a:solidFill>
                        <a:srgbClr val="1B1B1B"/>
                      </a:solidFill>
                      <a:prstDash val="solid"/>
                      <a:round/>
                      <a:headEnd type="none" w="med" len="med"/>
                      <a:tailEnd type="none" w="med" len="med"/>
                    </a:lnB>
                  </a:tcPr>
                </a:tc>
                <a:tc>
                  <a:txBody>
                    <a:bodyPr/>
                    <a:lstStyle/>
                    <a:p>
                      <a:r>
                        <a:rPr lang="en-US" sz="800" b="1">
                          <a:solidFill>
                            <a:srgbClr val="1B1B1B"/>
                          </a:solidFill>
                          <a:effectLst/>
                        </a:rPr>
                        <a:t>Members</a:t>
                      </a:r>
                    </a:p>
                  </a:txBody>
                  <a:tcPr marL="38851" marR="38851" marT="19426" marB="19426" anchor="ctr">
                    <a:lnL>
                      <a:noFill/>
                    </a:lnL>
                    <a:lnR>
                      <a:noFill/>
                    </a:lnR>
                    <a:lnT>
                      <a:noFill/>
                    </a:lnT>
                    <a:lnB w="7620" cap="flat" cmpd="sng" algn="ctr">
                      <a:solidFill>
                        <a:srgbClr val="1B1B1B"/>
                      </a:solidFill>
                      <a:prstDash val="solid"/>
                      <a:round/>
                      <a:headEnd type="none" w="med" len="med"/>
                      <a:tailEnd type="none" w="med" len="med"/>
                    </a:lnB>
                  </a:tcPr>
                </a:tc>
                <a:tc>
                  <a:txBody>
                    <a:bodyPr/>
                    <a:lstStyle/>
                    <a:p>
                      <a:r>
                        <a:rPr lang="en-US" sz="800" b="1">
                          <a:solidFill>
                            <a:srgbClr val="1B1B1B"/>
                          </a:solidFill>
                          <a:effectLst/>
                        </a:rPr>
                        <a:t>Reserves</a:t>
                      </a:r>
                    </a:p>
                  </a:txBody>
                  <a:tcPr marL="38851" marR="38851" marT="19426" marB="19426" anchor="ctr">
                    <a:lnL>
                      <a:noFill/>
                    </a:lnL>
                    <a:lnR>
                      <a:noFill/>
                    </a:lnR>
                    <a:lnT>
                      <a:noFill/>
                    </a:lnT>
                    <a:lnB w="7620" cap="flat" cmpd="sng" algn="ctr">
                      <a:solidFill>
                        <a:srgbClr val="1B1B1B"/>
                      </a:solidFill>
                      <a:prstDash val="solid"/>
                      <a:round/>
                      <a:headEnd type="none" w="med" len="med"/>
                      <a:tailEnd type="none" w="med" len="med"/>
                    </a:lnB>
                  </a:tcPr>
                </a:tc>
                <a:tc>
                  <a:txBody>
                    <a:bodyPr/>
                    <a:lstStyle/>
                    <a:p>
                      <a:r>
                        <a:rPr lang="en-US" sz="800" b="1">
                          <a:solidFill>
                            <a:srgbClr val="1B1B1B"/>
                          </a:solidFill>
                          <a:effectLst/>
                        </a:rPr>
                        <a:t>Special Forces</a:t>
                      </a:r>
                    </a:p>
                  </a:txBody>
                  <a:tcPr marL="38851" marR="38851" marT="19426" marB="19426" anchor="ctr">
                    <a:lnL>
                      <a:noFill/>
                    </a:lnL>
                    <a:lnR>
                      <a:noFill/>
                    </a:lnR>
                    <a:lnT>
                      <a:noFill/>
                    </a:lnT>
                    <a:lnB w="762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2400774046"/>
                  </a:ext>
                </a:extLst>
              </a:tr>
              <a:tr h="626806">
                <a:tc>
                  <a:txBody>
                    <a:bodyPr/>
                    <a:lstStyle/>
                    <a:p>
                      <a:r>
                        <a:rPr lang="en-US" sz="800" b="0" dirty="0">
                          <a:solidFill>
                            <a:srgbClr val="1A4480"/>
                          </a:solidFill>
                          <a:effectLst/>
                          <a:hlinkClick r:id="rId3"/>
                        </a:rPr>
                        <a:t>Air Force</a:t>
                      </a:r>
                      <a:endParaRPr lang="en-US" sz="800" b="0" dirty="0">
                        <a:effectLst/>
                      </a:endParaRP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Execute military operations in the air</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Airmen</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Air Force Reserve and Air National Guard</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Special Warfare</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928325681"/>
                  </a:ext>
                </a:extLst>
              </a:tr>
              <a:tr h="626806">
                <a:tc>
                  <a:txBody>
                    <a:bodyPr/>
                    <a:lstStyle/>
                    <a:p>
                      <a:r>
                        <a:rPr lang="en-US" sz="800" b="0">
                          <a:solidFill>
                            <a:srgbClr val="1A4480"/>
                          </a:solidFill>
                          <a:effectLst/>
                          <a:hlinkClick r:id="rId4"/>
                        </a:rPr>
                        <a:t>Army</a:t>
                      </a:r>
                      <a:endParaRPr lang="en-US" sz="800" b="0">
                        <a:effectLst/>
                      </a:endParaRP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Conduct combat missions on the ground</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Soldiers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Army Reserve and National Guard</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Green Berets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818542213"/>
                  </a:ext>
                </a:extLst>
              </a:tr>
              <a:tr h="917083">
                <a:tc>
                  <a:txBody>
                    <a:bodyPr/>
                    <a:lstStyle/>
                    <a:p>
                      <a:r>
                        <a:rPr lang="en-US" sz="800" b="0">
                          <a:solidFill>
                            <a:srgbClr val="1A4480"/>
                          </a:solidFill>
                          <a:effectLst/>
                          <a:hlinkClick r:id="rId5"/>
                        </a:rPr>
                        <a:t>Coast Guard</a:t>
                      </a:r>
                      <a:endParaRPr lang="en-US" sz="800" b="0">
                        <a:effectLst/>
                      </a:endParaRP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Enforce laws at sea, secure waterways, lead search and rescue missions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Coastguardsmen</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Coast Guard Reserve</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Maritime Security Response Team</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4033590293"/>
                  </a:ext>
                </a:extLst>
              </a:tr>
              <a:tr h="917083">
                <a:tc>
                  <a:txBody>
                    <a:bodyPr/>
                    <a:lstStyle/>
                    <a:p>
                      <a:r>
                        <a:rPr lang="en-US" sz="800" b="0">
                          <a:solidFill>
                            <a:srgbClr val="1A4480"/>
                          </a:solidFill>
                          <a:effectLst/>
                          <a:hlinkClick r:id="rId6"/>
                        </a:rPr>
                        <a:t>Marine Corps</a:t>
                      </a:r>
                      <a:endParaRPr lang="en-US" sz="800" b="0">
                        <a:effectLst/>
                      </a:endParaRP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Support other branches in land, sea, and air combat and operations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Marines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Marine Corps Reserve</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Marine Corps Special Operations Command</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89184014"/>
                  </a:ext>
                </a:extLst>
              </a:tr>
              <a:tr h="917083">
                <a:tc>
                  <a:txBody>
                    <a:bodyPr/>
                    <a:lstStyle/>
                    <a:p>
                      <a:r>
                        <a:rPr lang="en-US" sz="800" b="0">
                          <a:solidFill>
                            <a:srgbClr val="1A4480"/>
                          </a:solidFill>
                          <a:effectLst/>
                          <a:hlinkClick r:id="rId7"/>
                        </a:rPr>
                        <a:t>Navy</a:t>
                      </a:r>
                      <a:endParaRPr lang="en-US" sz="800" b="0">
                        <a:effectLst/>
                      </a:endParaRP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Protect waterways, provide runways for aircraft when at sea</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Sailors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Navy Reserve</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Navy SEALS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3827227762"/>
                  </a:ext>
                </a:extLst>
              </a:tr>
              <a:tr h="1062222">
                <a:tc>
                  <a:txBody>
                    <a:bodyPr/>
                    <a:lstStyle/>
                    <a:p>
                      <a:r>
                        <a:rPr lang="en-US" sz="800" b="0" dirty="0">
                          <a:solidFill>
                            <a:srgbClr val="1A4480"/>
                          </a:solidFill>
                          <a:effectLst/>
                          <a:hlinkClick r:id="rId8"/>
                        </a:rPr>
                        <a:t>Space Force</a:t>
                      </a:r>
                      <a:endParaRPr lang="en-US" sz="800" b="0" dirty="0">
                        <a:effectLst/>
                      </a:endParaRP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Organize, train, and equip members to conduct global space operations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Guardians</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a:effectLst/>
                        </a:rPr>
                        <a:t>None</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tc>
                  <a:txBody>
                    <a:bodyPr/>
                    <a:lstStyle/>
                    <a:p>
                      <a:r>
                        <a:rPr lang="en-US" sz="800" b="0" dirty="0">
                          <a:effectLst/>
                        </a:rPr>
                        <a:t>None</a:t>
                      </a:r>
                    </a:p>
                  </a:txBody>
                  <a:tcPr marL="38851" marR="38851" marT="19426" marB="19426" anchor="ctr">
                    <a:lnL>
                      <a:noFill/>
                    </a:lnL>
                    <a:lnR>
                      <a:noFill/>
                    </a:lnR>
                    <a:lnT w="7620" cap="flat" cmpd="sng" algn="ctr">
                      <a:solidFill>
                        <a:srgbClr val="1B1B1B"/>
                      </a:solidFill>
                      <a:prstDash val="solid"/>
                      <a:round/>
                      <a:headEnd type="none" w="med" len="med"/>
                      <a:tailEnd type="none" w="med" len="med"/>
                    </a:lnT>
                    <a:lnB w="762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006989657"/>
                  </a:ext>
                </a:extLst>
              </a:tr>
            </a:tbl>
          </a:graphicData>
        </a:graphic>
      </p:graphicFrame>
      <p:pic>
        <p:nvPicPr>
          <p:cNvPr id="6" name="Picture 5">
            <a:extLst>
              <a:ext uri="{FF2B5EF4-FFF2-40B4-BE49-F238E27FC236}">
                <a16:creationId xmlns:a16="http://schemas.microsoft.com/office/drawing/2014/main" id="{0DDBCE09-42E7-9D02-BBD3-B10979A64F5F}"/>
              </a:ext>
            </a:extLst>
          </p:cNvPr>
          <p:cNvPicPr>
            <a:picLocks noChangeAspect="1"/>
          </p:cNvPicPr>
          <p:nvPr/>
        </p:nvPicPr>
        <p:blipFill>
          <a:blip r:embed="rId9"/>
          <a:stretch>
            <a:fillRect/>
          </a:stretch>
        </p:blipFill>
        <p:spPr>
          <a:xfrm>
            <a:off x="5351137" y="293751"/>
            <a:ext cx="3533625" cy="1761292"/>
          </a:xfrm>
          <a:prstGeom prst="rect">
            <a:avLst/>
          </a:prstGeom>
        </p:spPr>
      </p:pic>
    </p:spTree>
    <p:extLst>
      <p:ext uri="{BB962C8B-B14F-4D97-AF65-F5344CB8AC3E}">
        <p14:creationId xmlns:p14="http://schemas.microsoft.com/office/powerpoint/2010/main" val="414118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Military Treatment Facility (MTF)</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indent="0" algn="l">
              <a:spcAft>
                <a:spcPts val="0"/>
              </a:spcAft>
            </a:pPr>
            <a:r>
              <a:rPr lang="en-US" sz="1600" spc="-5" dirty="0">
                <a:solidFill>
                  <a:srgbClr val="003366"/>
                </a:solidFill>
                <a:latin typeface="+mn-lt"/>
              </a:rPr>
              <a:t>The term “military medical treatment facility” means any fixed facility of the Department of Defense that is outside of a deployed environment and used primarily for health care. There are very large MTF’s with a lot of specialties and smaller MTF’s with very limited specialties.</a:t>
            </a:r>
          </a:p>
        </p:txBody>
      </p:sp>
      <p:pic>
        <p:nvPicPr>
          <p:cNvPr id="10" name="Picture 9">
            <a:extLst>
              <a:ext uri="{FF2B5EF4-FFF2-40B4-BE49-F238E27FC236}">
                <a16:creationId xmlns:a16="http://schemas.microsoft.com/office/drawing/2014/main" id="{85B2318C-40E8-CEDD-C062-7901C9618AB0}"/>
              </a:ext>
            </a:extLst>
          </p:cNvPr>
          <p:cNvPicPr>
            <a:picLocks noChangeAspect="1"/>
          </p:cNvPicPr>
          <p:nvPr/>
        </p:nvPicPr>
        <p:blipFill>
          <a:blip r:embed="rId3"/>
          <a:stretch>
            <a:fillRect/>
          </a:stretch>
        </p:blipFill>
        <p:spPr>
          <a:xfrm>
            <a:off x="643381" y="2705493"/>
            <a:ext cx="3928619" cy="2947996"/>
          </a:xfrm>
          <a:prstGeom prst="rect">
            <a:avLst/>
          </a:prstGeom>
        </p:spPr>
      </p:pic>
      <p:pic>
        <p:nvPicPr>
          <p:cNvPr id="11" name="Picture 10">
            <a:extLst>
              <a:ext uri="{FF2B5EF4-FFF2-40B4-BE49-F238E27FC236}">
                <a16:creationId xmlns:a16="http://schemas.microsoft.com/office/drawing/2014/main" id="{052BD819-BC44-C06A-C515-9C1F489A7A42}"/>
              </a:ext>
            </a:extLst>
          </p:cNvPr>
          <p:cNvPicPr>
            <a:picLocks noChangeAspect="1"/>
          </p:cNvPicPr>
          <p:nvPr/>
        </p:nvPicPr>
        <p:blipFill>
          <a:blip r:embed="rId4"/>
          <a:stretch>
            <a:fillRect/>
          </a:stretch>
        </p:blipFill>
        <p:spPr>
          <a:xfrm>
            <a:off x="5110260" y="3222350"/>
            <a:ext cx="2562225" cy="1790700"/>
          </a:xfrm>
          <a:prstGeom prst="rect">
            <a:avLst/>
          </a:prstGeom>
        </p:spPr>
      </p:pic>
    </p:spTree>
    <p:extLst>
      <p:ext uri="{BB962C8B-B14F-4D97-AF65-F5344CB8AC3E}">
        <p14:creationId xmlns:p14="http://schemas.microsoft.com/office/powerpoint/2010/main" val="3450616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MTF Commander</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indent="0" algn="l">
              <a:spcAft>
                <a:spcPts val="0"/>
              </a:spcAft>
            </a:pPr>
            <a:r>
              <a:rPr lang="en-US" sz="1600" spc="-5" dirty="0">
                <a:solidFill>
                  <a:srgbClr val="003366"/>
                </a:solidFill>
                <a:latin typeface="+mn-lt"/>
              </a:rPr>
              <a:t>The commander or director of an MTF established for the purpose of furnishing medical or dental care to eligible individuals. Usually a Colonel or CAPT (USN) in rank.</a:t>
            </a:r>
          </a:p>
          <a:p>
            <a:pPr marL="320040" marR="0" indent="0" algn="l">
              <a:spcAft>
                <a:spcPts val="0"/>
              </a:spcAft>
            </a:pPr>
            <a:endParaRPr lang="en-US" sz="1600" spc="-5" dirty="0">
              <a:solidFill>
                <a:srgbClr val="003366"/>
              </a:solidFill>
              <a:latin typeface="+mn-lt"/>
            </a:endParaRPr>
          </a:p>
          <a:p>
            <a:pPr marL="320040" marR="0" indent="0" algn="l">
              <a:spcAft>
                <a:spcPts val="0"/>
              </a:spcAft>
            </a:pPr>
            <a:r>
              <a:rPr lang="en-US" sz="1600" spc="-5" dirty="0">
                <a:solidFill>
                  <a:srgbClr val="003366"/>
                </a:solidFill>
                <a:latin typeface="+mn-lt"/>
              </a:rPr>
              <a:t>The commander is like a president or Chief Operating Officer (COO) at a civilian hospital or clinic.</a:t>
            </a:r>
          </a:p>
        </p:txBody>
      </p:sp>
      <p:pic>
        <p:nvPicPr>
          <p:cNvPr id="2" name="Picture 1">
            <a:extLst>
              <a:ext uri="{FF2B5EF4-FFF2-40B4-BE49-F238E27FC236}">
                <a16:creationId xmlns:a16="http://schemas.microsoft.com/office/drawing/2014/main" id="{FADF72DB-F323-42F1-1A48-593FA482BA4F}"/>
              </a:ext>
            </a:extLst>
          </p:cNvPr>
          <p:cNvPicPr>
            <a:picLocks noChangeAspect="1"/>
          </p:cNvPicPr>
          <p:nvPr/>
        </p:nvPicPr>
        <p:blipFill>
          <a:blip r:embed="rId3"/>
          <a:stretch>
            <a:fillRect/>
          </a:stretch>
        </p:blipFill>
        <p:spPr>
          <a:xfrm>
            <a:off x="5728207" y="3101418"/>
            <a:ext cx="2366519" cy="3153719"/>
          </a:xfrm>
          <a:prstGeom prst="rect">
            <a:avLst/>
          </a:prstGeom>
        </p:spPr>
      </p:pic>
      <p:pic>
        <p:nvPicPr>
          <p:cNvPr id="4" name="Picture 3">
            <a:extLst>
              <a:ext uri="{FF2B5EF4-FFF2-40B4-BE49-F238E27FC236}">
                <a16:creationId xmlns:a16="http://schemas.microsoft.com/office/drawing/2014/main" id="{7FA65CFB-D645-8C4F-0216-7BFEA23869BE}"/>
              </a:ext>
            </a:extLst>
          </p:cNvPr>
          <p:cNvPicPr>
            <a:picLocks noChangeAspect="1"/>
          </p:cNvPicPr>
          <p:nvPr/>
        </p:nvPicPr>
        <p:blipFill>
          <a:blip r:embed="rId4"/>
          <a:stretch>
            <a:fillRect/>
          </a:stretch>
        </p:blipFill>
        <p:spPr>
          <a:xfrm>
            <a:off x="754145" y="3101418"/>
            <a:ext cx="4004488" cy="2530137"/>
          </a:xfrm>
          <a:prstGeom prst="rect">
            <a:avLst/>
          </a:prstGeom>
        </p:spPr>
      </p:pic>
    </p:spTree>
    <p:extLst>
      <p:ext uri="{BB962C8B-B14F-4D97-AF65-F5344CB8AC3E}">
        <p14:creationId xmlns:p14="http://schemas.microsoft.com/office/powerpoint/2010/main" val="348914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My Role</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indent="0" algn="l">
              <a:spcAft>
                <a:spcPts val="0"/>
              </a:spcAft>
            </a:pPr>
            <a:r>
              <a:rPr lang="en-US" sz="1600" spc="-5" dirty="0">
                <a:solidFill>
                  <a:srgbClr val="003366"/>
                </a:solidFill>
                <a:latin typeface="+mn-lt"/>
              </a:rPr>
              <a:t>My main goal everyday is managed care and healthcare optimization at each of the 13 MTF’s I am responsible for are supported each and everyday to include U.S. Army, United States Coast Guard and U.S. Air Force.</a:t>
            </a:r>
          </a:p>
          <a:p>
            <a:pPr marL="320040" marR="0" indent="0" algn="l">
              <a:spcAft>
                <a:spcPts val="0"/>
              </a:spcAft>
            </a:pPr>
            <a:endParaRPr lang="en-US" sz="1600" spc="-5" dirty="0">
              <a:solidFill>
                <a:srgbClr val="003366"/>
              </a:solidFill>
              <a:latin typeface="+mn-lt"/>
            </a:endParaRPr>
          </a:p>
          <a:p>
            <a:pPr marL="320040" marR="0" indent="0" algn="l">
              <a:spcAft>
                <a:spcPts val="0"/>
              </a:spcAft>
            </a:pPr>
            <a:r>
              <a:rPr lang="en-US" sz="1600" spc="-5" dirty="0">
                <a:solidFill>
                  <a:srgbClr val="003366"/>
                </a:solidFill>
                <a:latin typeface="+mn-lt"/>
              </a:rPr>
              <a:t>Current research suggests that the health care industry has a productivity level of approximately 43%. In a landscape where the demand for care is rapidly increasing, where budgets are continually strained and where regulations are becoming more uncertain and complex, this statistic is neither sustainable nor acceptable. This is where I can assist with optimization or innovative ideas.</a:t>
            </a:r>
          </a:p>
          <a:p>
            <a:pPr marL="320040" marR="0" indent="0" algn="l">
              <a:spcAft>
                <a:spcPts val="0"/>
              </a:spcAft>
            </a:pPr>
            <a:endParaRPr lang="en-US" sz="1600" spc="-5" dirty="0">
              <a:solidFill>
                <a:srgbClr val="003366"/>
              </a:solidFill>
              <a:latin typeface="+mn-lt"/>
            </a:endParaRPr>
          </a:p>
          <a:p>
            <a:pPr marL="320040" marR="0" indent="0" algn="l">
              <a:spcAft>
                <a:spcPts val="0"/>
              </a:spcAft>
            </a:pPr>
            <a:r>
              <a:rPr lang="en-US" sz="1600" spc="-5" dirty="0">
                <a:solidFill>
                  <a:srgbClr val="003366"/>
                </a:solidFill>
                <a:latin typeface="+mn-lt"/>
              </a:rPr>
              <a:t>Performance Optimization (PO) is a collaborative methodology that addresses modern-day challenges in health care by improving care, accountability, resource management and transparency. It is customized to the needs of individual organizations to create a positive impact on the overall margin of the hospital. </a:t>
            </a:r>
          </a:p>
        </p:txBody>
      </p:sp>
    </p:spTree>
    <p:extLst>
      <p:ext uri="{BB962C8B-B14F-4D97-AF65-F5344CB8AC3E}">
        <p14:creationId xmlns:p14="http://schemas.microsoft.com/office/powerpoint/2010/main" val="3124860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lvl="1" algn="l"/>
            <a:r>
              <a:rPr lang="en-US" sz="2900" b="1" spc="-5" dirty="0">
                <a:solidFill>
                  <a:schemeClr val="tx1"/>
                </a:solidFill>
                <a:latin typeface="+mn-lt"/>
              </a:rPr>
              <a:t>Daily Discussions</a:t>
            </a:r>
            <a:endParaRPr lang="en-US" sz="2900" b="1" spc="-5" dirty="0">
              <a:solidFill>
                <a:schemeClr val="tx1"/>
              </a:solidFill>
              <a:latin typeface="Arial" panose="02020603050405020304" pitchFamily="2"/>
            </a:endParaRPr>
          </a:p>
          <a:p>
            <a:pPr marL="320040" marR="0" indent="0" algn="l">
              <a:spcAft>
                <a:spcPts val="0"/>
              </a:spcAft>
            </a:pPr>
            <a:endParaRPr lang="en-US" spc="-5" dirty="0">
              <a:solidFill>
                <a:srgbClr val="003366"/>
              </a:solidFill>
              <a:latin typeface="+mn-lt"/>
            </a:endParaRPr>
          </a:p>
          <a:p>
            <a:pPr marL="320040" marR="0" indent="0" algn="l">
              <a:spcAft>
                <a:spcPts val="0"/>
              </a:spcAft>
            </a:pPr>
            <a:r>
              <a:rPr lang="en-US" sz="1600" spc="-5" dirty="0">
                <a:solidFill>
                  <a:srgbClr val="003366"/>
                </a:solidFill>
                <a:latin typeface="+mn-lt"/>
              </a:rPr>
              <a:t>As stated, I am either receiving emails or calls from MTF Leadership. They could be for a lot</a:t>
            </a:r>
          </a:p>
          <a:p>
            <a:pPr marL="320040" marR="0" indent="0" algn="l">
              <a:spcAft>
                <a:spcPts val="0"/>
              </a:spcAft>
            </a:pPr>
            <a:r>
              <a:rPr lang="en-US" sz="1600" spc="-5" dirty="0">
                <a:solidFill>
                  <a:srgbClr val="003366"/>
                </a:solidFill>
                <a:latin typeface="+mn-lt"/>
              </a:rPr>
              <a:t>of different things. Below are some examples of what I discuss with them daily and I will provide a few short example to discuss with you. </a:t>
            </a: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Access to Care (ATC)</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Behavioral Health</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Claims Spend</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Deployments</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Disasters</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Enrollments</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ER/UC Utilization</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Post/Base Population Increase</a:t>
            </a:r>
          </a:p>
          <a:p>
            <a:pPr marL="605790" marR="0" indent="-285750" algn="l">
              <a:lnSpc>
                <a:spcPts val="3000"/>
              </a:lnSpc>
              <a:spcAft>
                <a:spcPts val="0"/>
              </a:spcAft>
              <a:buFont typeface="Arial" panose="020B0604020202020204" pitchFamily="34" charset="0"/>
              <a:buChar char="•"/>
            </a:pPr>
            <a:r>
              <a:rPr lang="en-US" sz="1600" spc="-5" dirty="0">
                <a:solidFill>
                  <a:srgbClr val="003366"/>
                </a:solidFill>
                <a:latin typeface="+mn-lt"/>
              </a:rPr>
              <a:t>Real World Operations</a:t>
            </a: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p:txBody>
      </p:sp>
      <p:pic>
        <p:nvPicPr>
          <p:cNvPr id="2" name="Picture 1">
            <a:extLst>
              <a:ext uri="{FF2B5EF4-FFF2-40B4-BE49-F238E27FC236}">
                <a16:creationId xmlns:a16="http://schemas.microsoft.com/office/drawing/2014/main" id="{7B8E3DD6-FC11-3F8A-7729-046D2FF05785}"/>
              </a:ext>
            </a:extLst>
          </p:cNvPr>
          <p:cNvPicPr>
            <a:picLocks noChangeAspect="1"/>
          </p:cNvPicPr>
          <p:nvPr/>
        </p:nvPicPr>
        <p:blipFill>
          <a:blip r:embed="rId3"/>
          <a:stretch>
            <a:fillRect/>
          </a:stretch>
        </p:blipFill>
        <p:spPr>
          <a:xfrm>
            <a:off x="4099447" y="2224725"/>
            <a:ext cx="4515915" cy="3151893"/>
          </a:xfrm>
          <a:prstGeom prst="rect">
            <a:avLst/>
          </a:prstGeom>
        </p:spPr>
      </p:pic>
    </p:spTree>
    <p:extLst>
      <p:ext uri="{BB962C8B-B14F-4D97-AF65-F5344CB8AC3E}">
        <p14:creationId xmlns:p14="http://schemas.microsoft.com/office/powerpoint/2010/main" val="1106659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Erin Norman MTF Commander Briefing Exercise</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indent="0" algn="l">
              <a:lnSpc>
                <a:spcPts val="3000"/>
              </a:lnSpc>
              <a:spcAft>
                <a:spcPts val="0"/>
              </a:spcAft>
            </a:pPr>
            <a:r>
              <a:rPr lang="en-US" spc="-5" dirty="0">
                <a:solidFill>
                  <a:srgbClr val="003366"/>
                </a:solidFill>
                <a:latin typeface="+mn-lt"/>
              </a:rPr>
              <a:t>Rules of engagement.</a:t>
            </a:r>
          </a:p>
          <a:p>
            <a:pPr marL="605790" marR="0" indent="-285750" algn="l">
              <a:lnSpc>
                <a:spcPts val="3000"/>
              </a:lnSpc>
              <a:spcAft>
                <a:spcPts val="0"/>
              </a:spcAft>
              <a:buFont typeface="Arial" panose="020B0604020202020204" pitchFamily="34" charset="0"/>
              <a:buChar char="•"/>
            </a:pPr>
            <a:r>
              <a:rPr lang="en-US" spc="-5" dirty="0">
                <a:solidFill>
                  <a:srgbClr val="003366"/>
                </a:solidFill>
                <a:latin typeface="+mn-lt"/>
              </a:rPr>
              <a:t>First, this is meant to be fun exercise</a:t>
            </a:r>
          </a:p>
          <a:p>
            <a:pPr marL="605790" marR="0" indent="-285750" algn="l">
              <a:lnSpc>
                <a:spcPts val="3000"/>
              </a:lnSpc>
              <a:spcAft>
                <a:spcPts val="0"/>
              </a:spcAft>
              <a:buFont typeface="Arial" panose="020B0604020202020204" pitchFamily="34" charset="0"/>
              <a:buChar char="•"/>
            </a:pPr>
            <a:r>
              <a:rPr lang="en-US" spc="-5" dirty="0">
                <a:solidFill>
                  <a:srgbClr val="003366"/>
                </a:solidFill>
                <a:latin typeface="+mn-lt"/>
              </a:rPr>
              <a:t>I will give an overview of each slide and then ask for your input</a:t>
            </a:r>
          </a:p>
          <a:p>
            <a:pPr marL="605790" marR="0" indent="-285750" algn="l">
              <a:lnSpc>
                <a:spcPts val="3000"/>
              </a:lnSpc>
              <a:spcAft>
                <a:spcPts val="0"/>
              </a:spcAft>
              <a:buFont typeface="Arial" panose="020B0604020202020204" pitchFamily="34" charset="0"/>
              <a:buChar char="•"/>
            </a:pPr>
            <a:r>
              <a:rPr lang="en-US" spc="-5" dirty="0">
                <a:solidFill>
                  <a:srgbClr val="003366"/>
                </a:solidFill>
                <a:latin typeface="+mn-lt"/>
              </a:rPr>
              <a:t>Each of you will play the role of a member of the MTF Leadership Team</a:t>
            </a:r>
          </a:p>
          <a:p>
            <a:pPr marL="605790" marR="0" indent="-285750" algn="l">
              <a:lnSpc>
                <a:spcPts val="3000"/>
              </a:lnSpc>
              <a:spcAft>
                <a:spcPts val="0"/>
              </a:spcAft>
              <a:buFont typeface="Arial" panose="020B0604020202020204" pitchFamily="34" charset="0"/>
              <a:buChar char="•"/>
            </a:pPr>
            <a:r>
              <a:rPr lang="en-US" spc="-5" dirty="0">
                <a:solidFill>
                  <a:srgbClr val="003366"/>
                </a:solidFill>
                <a:latin typeface="+mn-lt"/>
              </a:rPr>
              <a:t>I encourage participation (all input is welcome)</a:t>
            </a: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p:txBody>
      </p:sp>
      <p:pic>
        <p:nvPicPr>
          <p:cNvPr id="4" name="Picture 3">
            <a:extLst>
              <a:ext uri="{FF2B5EF4-FFF2-40B4-BE49-F238E27FC236}">
                <a16:creationId xmlns:a16="http://schemas.microsoft.com/office/drawing/2014/main" id="{559C2AD2-8A7C-C76C-1DCE-CEE9F71685D6}"/>
              </a:ext>
            </a:extLst>
          </p:cNvPr>
          <p:cNvPicPr>
            <a:picLocks noChangeAspect="1"/>
          </p:cNvPicPr>
          <p:nvPr/>
        </p:nvPicPr>
        <p:blipFill rotWithShape="1">
          <a:blip r:embed="rId3"/>
          <a:srcRect l="19423" b="821"/>
          <a:stretch/>
        </p:blipFill>
        <p:spPr>
          <a:xfrm>
            <a:off x="754144" y="3627699"/>
            <a:ext cx="7327126" cy="1308285"/>
          </a:xfrm>
          <a:prstGeom prst="rect">
            <a:avLst/>
          </a:prstGeom>
        </p:spPr>
      </p:pic>
    </p:spTree>
    <p:extLst>
      <p:ext uri="{BB962C8B-B14F-4D97-AF65-F5344CB8AC3E}">
        <p14:creationId xmlns:p14="http://schemas.microsoft.com/office/powerpoint/2010/main" val="151232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2" name="Text Placeholder 4">
            <a:extLst>
              <a:ext uri="{FF2B5EF4-FFF2-40B4-BE49-F238E27FC236}">
                <a16:creationId xmlns:a16="http://schemas.microsoft.com/office/drawing/2014/main" id="{09CB27BD-8B3C-F0FD-DB42-02EE266E0F46}"/>
              </a:ext>
            </a:extLst>
          </p:cNvPr>
          <p:cNvSpPr>
            <a:spLocks noGrp="1"/>
          </p:cNvSpPr>
          <p:nvPr>
            <p:ph type="body" idx="10"/>
          </p:nvPr>
        </p:nvSpPr>
        <p:spPr>
          <a:xfrm>
            <a:off x="0" y="401638"/>
            <a:ext cx="9144000" cy="5761037"/>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Enrollments Erin Norman MTF </a:t>
            </a:r>
          </a:p>
          <a:p>
            <a:pPr marL="320040" marR="0" indent="0" algn="l">
              <a:lnSpc>
                <a:spcPts val="3000"/>
              </a:lnSpc>
              <a:spcAft>
                <a:spcPts val="0"/>
              </a:spcAft>
            </a:pPr>
            <a:endParaRPr lang="en-US" sz="2900" b="1" spc="-5" dirty="0">
              <a:solidFill>
                <a:schemeClr val="tx1"/>
              </a:solidFill>
              <a:latin typeface="Arial" panose="02020603050405020304" pitchFamily="2"/>
            </a:endParaRPr>
          </a:p>
          <a:p>
            <a:pPr marL="605790" marR="0" indent="-285750" algn="l">
              <a:spcAft>
                <a:spcPts val="0"/>
              </a:spcAft>
              <a:buFont typeface="Arial" panose="020B0604020202020204" pitchFamily="34" charset="0"/>
              <a:buChar char="•"/>
            </a:pPr>
            <a:r>
              <a:rPr lang="en-US" sz="1600" spc="-5" dirty="0">
                <a:solidFill>
                  <a:srgbClr val="003366"/>
                </a:solidFill>
                <a:latin typeface="+mn-lt"/>
              </a:rPr>
              <a:t>TRICARE Prime is a managed care option available in Prime Service Areas (PSA’s). They ensure medical readiness of active duty by adding to the capability and capacity of military hospitals and clinics.</a:t>
            </a:r>
          </a:p>
          <a:p>
            <a:pPr marL="605790" marR="0" indent="-285750" algn="l">
              <a:spcAft>
                <a:spcPts val="0"/>
              </a:spcAft>
              <a:buFont typeface="Arial" panose="020B0604020202020204" pitchFamily="34" charset="0"/>
              <a:buChar char="•"/>
            </a:pPr>
            <a:endParaRPr lang="en-US" sz="1600" spc="-5" dirty="0">
              <a:solidFill>
                <a:srgbClr val="003366"/>
              </a:solidFill>
              <a:latin typeface="+mn-lt"/>
            </a:endParaRPr>
          </a:p>
          <a:p>
            <a:pPr marL="605790" marR="0" indent="-285750" algn="l">
              <a:spcAft>
                <a:spcPts val="0"/>
              </a:spcAft>
              <a:buFont typeface="Arial" panose="020B0604020202020204" pitchFamily="34" charset="0"/>
              <a:buChar char="•"/>
            </a:pPr>
            <a:r>
              <a:rPr lang="en-US" sz="1600" spc="-5" dirty="0">
                <a:solidFill>
                  <a:srgbClr val="003366"/>
                </a:solidFill>
                <a:latin typeface="+mn-lt"/>
              </a:rPr>
              <a:t>There are priorities for care in an MTF (ADSM, ADFM, </a:t>
            </a:r>
            <a:r>
              <a:rPr lang="en-US" sz="1600" spc="-5" dirty="0" err="1">
                <a:solidFill>
                  <a:srgbClr val="003366"/>
                </a:solidFill>
                <a:latin typeface="+mn-lt"/>
              </a:rPr>
              <a:t>etc</a:t>
            </a:r>
            <a:r>
              <a:rPr lang="en-US" sz="1600" spc="-5" dirty="0">
                <a:solidFill>
                  <a:srgbClr val="003366"/>
                </a:solidFill>
                <a:latin typeface="+mn-lt"/>
              </a:rPr>
              <a:t>).</a:t>
            </a:r>
          </a:p>
          <a:p>
            <a:pPr marL="605790" marR="0" indent="-285750" algn="l">
              <a:spcAft>
                <a:spcPts val="0"/>
              </a:spcAft>
              <a:buFont typeface="Arial" panose="020B0604020202020204" pitchFamily="34" charset="0"/>
              <a:buChar char="•"/>
            </a:pPr>
            <a:endParaRPr lang="en-US" sz="1600" spc="-5" dirty="0">
              <a:solidFill>
                <a:srgbClr val="003366"/>
              </a:solidFill>
              <a:latin typeface="+mn-lt"/>
            </a:endParaRPr>
          </a:p>
          <a:p>
            <a:pPr marL="605790" marR="0" indent="-285750" algn="l">
              <a:spcAft>
                <a:spcPts val="0"/>
              </a:spcAft>
              <a:buFont typeface="Arial" panose="020B0604020202020204" pitchFamily="34" charset="0"/>
              <a:buChar char="•"/>
            </a:pPr>
            <a:r>
              <a:rPr lang="en-US" sz="1600" spc="-5" dirty="0">
                <a:solidFill>
                  <a:srgbClr val="003366"/>
                </a:solidFill>
                <a:latin typeface="+mn-lt"/>
              </a:rPr>
              <a:t>Prime Service Area (PSA) = Think of a 40-mile circle around MTF.</a:t>
            </a: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a:p>
            <a:pPr marL="320040" marR="0" indent="0" algn="l">
              <a:lnSpc>
                <a:spcPts val="3000"/>
              </a:lnSpc>
              <a:spcAft>
                <a:spcPts val="0"/>
              </a:spcAft>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p:txBody>
      </p:sp>
      <p:pic>
        <p:nvPicPr>
          <p:cNvPr id="4" name="Picture 3">
            <a:extLst>
              <a:ext uri="{FF2B5EF4-FFF2-40B4-BE49-F238E27FC236}">
                <a16:creationId xmlns:a16="http://schemas.microsoft.com/office/drawing/2014/main" id="{B90A29C2-36EE-F566-CE9E-3C0C1D746F36}"/>
              </a:ext>
            </a:extLst>
          </p:cNvPr>
          <p:cNvPicPr>
            <a:picLocks noChangeAspect="1"/>
          </p:cNvPicPr>
          <p:nvPr/>
        </p:nvPicPr>
        <p:blipFill>
          <a:blip r:embed="rId3"/>
          <a:stretch>
            <a:fillRect/>
          </a:stretch>
        </p:blipFill>
        <p:spPr>
          <a:xfrm>
            <a:off x="377588" y="2886863"/>
            <a:ext cx="8388823" cy="2877561"/>
          </a:xfrm>
          <a:prstGeom prst="rect">
            <a:avLst/>
          </a:prstGeom>
        </p:spPr>
      </p:pic>
      <p:pic>
        <p:nvPicPr>
          <p:cNvPr id="6" name="Picture 5">
            <a:extLst>
              <a:ext uri="{FF2B5EF4-FFF2-40B4-BE49-F238E27FC236}">
                <a16:creationId xmlns:a16="http://schemas.microsoft.com/office/drawing/2014/main" id="{F20CE4E0-85E7-C962-8AB0-3B09A7E09AB4}"/>
              </a:ext>
            </a:extLst>
          </p:cNvPr>
          <p:cNvPicPr>
            <a:picLocks noChangeAspect="1"/>
          </p:cNvPicPr>
          <p:nvPr/>
        </p:nvPicPr>
        <p:blipFill>
          <a:blip r:embed="rId4"/>
          <a:stretch>
            <a:fillRect/>
          </a:stretch>
        </p:blipFill>
        <p:spPr>
          <a:xfrm>
            <a:off x="5961810" y="5130165"/>
            <a:ext cx="2993395" cy="1444877"/>
          </a:xfrm>
          <a:prstGeom prst="rect">
            <a:avLst/>
          </a:prstGeom>
        </p:spPr>
      </p:pic>
    </p:spTree>
    <p:extLst>
      <p:ext uri="{BB962C8B-B14F-4D97-AF65-F5344CB8AC3E}">
        <p14:creationId xmlns:p14="http://schemas.microsoft.com/office/powerpoint/2010/main" val="2190433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Referral and Authorizations Erin Norman MTF </a:t>
            </a:r>
            <a:endParaRPr lang="en-US" sz="2900" b="1" spc="-5" dirty="0">
              <a:solidFill>
                <a:schemeClr val="tx1"/>
              </a:solidFill>
              <a:latin typeface="Arial" panose="02020603050405020304" pitchFamily="2"/>
            </a:endParaRPr>
          </a:p>
          <a:p>
            <a:pPr marL="320040" marR="0" indent="0" algn="l">
              <a:spcAft>
                <a:spcPts val="0"/>
              </a:spcAft>
            </a:pPr>
            <a:endParaRPr lang="en-US" sz="1400" spc="-5" dirty="0">
              <a:solidFill>
                <a:srgbClr val="003366"/>
              </a:solidFill>
              <a:latin typeface="+mn-lt"/>
            </a:endParaRPr>
          </a:p>
          <a:p>
            <a:pPr marL="605790" marR="0" indent="-285750" algn="l">
              <a:spcAft>
                <a:spcPts val="0"/>
              </a:spcAft>
              <a:buFont typeface="Arial" panose="020B0604020202020204" pitchFamily="34" charset="0"/>
              <a:buChar char="•"/>
            </a:pPr>
            <a:r>
              <a:rPr lang="en-US" sz="1600" spc="-5" dirty="0">
                <a:solidFill>
                  <a:schemeClr val="tx2"/>
                </a:solidFill>
                <a:latin typeface="+mn-lt"/>
              </a:rPr>
              <a:t>A referral is when your Primary Care Manager (PCM) or provider sends you to another provider for care that they don't provide. A pre-authorization is when your care is approved by your regional contractor before you go to your appointment.</a:t>
            </a:r>
          </a:p>
          <a:p>
            <a:pPr marL="320040" marR="0" indent="0" algn="l">
              <a:lnSpc>
                <a:spcPts val="3000"/>
              </a:lnSpc>
              <a:spcAft>
                <a:spcPts val="0"/>
              </a:spcAft>
            </a:pPr>
            <a:endParaRPr lang="en-US" spc="-5" dirty="0">
              <a:solidFill>
                <a:srgbClr val="003366"/>
              </a:solidFill>
              <a:latin typeface="+mn-lt"/>
            </a:endParaRPr>
          </a:p>
          <a:p>
            <a:pPr marL="320040" marR="0" algn="l">
              <a:lnSpc>
                <a:spcPts val="3000"/>
              </a:lnSpc>
              <a:spcAft>
                <a:spcPts val="0"/>
              </a:spcAft>
            </a:pPr>
            <a:endParaRPr lang="en-US" spc="-5" dirty="0">
              <a:solidFill>
                <a:srgbClr val="003366"/>
              </a:solidFill>
              <a:latin typeface="+mn-lt"/>
            </a:endParaRPr>
          </a:p>
        </p:txBody>
      </p:sp>
      <p:pic>
        <p:nvPicPr>
          <p:cNvPr id="12" name="Picture 11">
            <a:extLst>
              <a:ext uri="{FF2B5EF4-FFF2-40B4-BE49-F238E27FC236}">
                <a16:creationId xmlns:a16="http://schemas.microsoft.com/office/drawing/2014/main" id="{0A610A50-507C-8B01-A647-7973BF95483E}"/>
              </a:ext>
            </a:extLst>
          </p:cNvPr>
          <p:cNvPicPr>
            <a:picLocks noChangeAspect="1"/>
          </p:cNvPicPr>
          <p:nvPr/>
        </p:nvPicPr>
        <p:blipFill>
          <a:blip r:embed="rId3"/>
          <a:stretch>
            <a:fillRect/>
          </a:stretch>
        </p:blipFill>
        <p:spPr>
          <a:xfrm>
            <a:off x="725864" y="1755203"/>
            <a:ext cx="3021150" cy="4396980"/>
          </a:xfrm>
          <a:prstGeom prst="rect">
            <a:avLst/>
          </a:prstGeom>
        </p:spPr>
      </p:pic>
      <p:pic>
        <p:nvPicPr>
          <p:cNvPr id="14" name="Picture 13">
            <a:extLst>
              <a:ext uri="{FF2B5EF4-FFF2-40B4-BE49-F238E27FC236}">
                <a16:creationId xmlns:a16="http://schemas.microsoft.com/office/drawing/2014/main" id="{DAE5C331-102C-CE1A-3EAE-7FF795A72A5A}"/>
              </a:ext>
            </a:extLst>
          </p:cNvPr>
          <p:cNvPicPr>
            <a:picLocks noChangeAspect="1"/>
          </p:cNvPicPr>
          <p:nvPr/>
        </p:nvPicPr>
        <p:blipFill>
          <a:blip r:embed="rId4"/>
          <a:stretch>
            <a:fillRect/>
          </a:stretch>
        </p:blipFill>
        <p:spPr>
          <a:xfrm>
            <a:off x="3680258" y="2065607"/>
            <a:ext cx="1585240" cy="4108830"/>
          </a:xfrm>
          <a:prstGeom prst="rect">
            <a:avLst/>
          </a:prstGeom>
        </p:spPr>
      </p:pic>
      <p:pic>
        <p:nvPicPr>
          <p:cNvPr id="16" name="Picture 15">
            <a:extLst>
              <a:ext uri="{FF2B5EF4-FFF2-40B4-BE49-F238E27FC236}">
                <a16:creationId xmlns:a16="http://schemas.microsoft.com/office/drawing/2014/main" id="{9B267AF7-4B51-CDE3-C9A8-0FE0C2639818}"/>
              </a:ext>
            </a:extLst>
          </p:cNvPr>
          <p:cNvPicPr>
            <a:picLocks noChangeAspect="1"/>
          </p:cNvPicPr>
          <p:nvPr/>
        </p:nvPicPr>
        <p:blipFill>
          <a:blip r:embed="rId5"/>
          <a:stretch>
            <a:fillRect/>
          </a:stretch>
        </p:blipFill>
        <p:spPr>
          <a:xfrm>
            <a:off x="5250549" y="2060042"/>
            <a:ext cx="1302800" cy="4108831"/>
          </a:xfrm>
          <a:prstGeom prst="rect">
            <a:avLst/>
          </a:prstGeom>
        </p:spPr>
      </p:pic>
    </p:spTree>
    <p:extLst>
      <p:ext uri="{BB962C8B-B14F-4D97-AF65-F5344CB8AC3E}">
        <p14:creationId xmlns:p14="http://schemas.microsoft.com/office/powerpoint/2010/main" val="243922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The beginnings</a:t>
            </a:r>
          </a:p>
          <a:p>
            <a:pPr marL="320040" marR="0" algn="l">
              <a:lnSpc>
                <a:spcPts val="3000"/>
              </a:lnSpc>
              <a:spcAft>
                <a:spcPts val="0"/>
              </a:spcAft>
            </a:pPr>
            <a:endParaRPr lang="en-US" sz="2900" spc="-5" dirty="0">
              <a:solidFill>
                <a:srgbClr val="003366"/>
              </a:solidFill>
              <a:latin typeface="+mn-lt"/>
            </a:endParaRPr>
          </a:p>
          <a:p>
            <a:pPr marL="320040" marR="0" indent="0" algn="l">
              <a:lnSpc>
                <a:spcPts val="3000"/>
              </a:lnSpc>
              <a:spcAft>
                <a:spcPts val="0"/>
              </a:spcAft>
            </a:pPr>
            <a:endParaRPr lang="en-US" sz="2900" spc="-5" dirty="0">
              <a:solidFill>
                <a:srgbClr val="003366"/>
              </a:solidFill>
              <a:latin typeface="+mn-lt"/>
            </a:endParaRPr>
          </a:p>
        </p:txBody>
      </p:sp>
      <p:pic>
        <p:nvPicPr>
          <p:cNvPr id="4" name="Picture 3" descr="A picture containing text, clipart, box&#10;&#10;Description automatically generated">
            <a:extLst>
              <a:ext uri="{FF2B5EF4-FFF2-40B4-BE49-F238E27FC236}">
                <a16:creationId xmlns:a16="http://schemas.microsoft.com/office/drawing/2014/main" id="{179A5E18-E325-5CDA-AAC1-80E6C04846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3517" y="1545996"/>
            <a:ext cx="3583067" cy="1741574"/>
          </a:xfrm>
          <a:prstGeom prst="rect">
            <a:avLst/>
          </a:prstGeom>
        </p:spPr>
      </p:pic>
      <p:pic>
        <p:nvPicPr>
          <p:cNvPr id="11" name="Picture 10" descr="A picture containing sky, outdoor, building, day&#10;&#10;Description automatically generated">
            <a:extLst>
              <a:ext uri="{FF2B5EF4-FFF2-40B4-BE49-F238E27FC236}">
                <a16:creationId xmlns:a16="http://schemas.microsoft.com/office/drawing/2014/main" id="{0CC4711D-567E-8146-745F-C750733DB23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36461" y="708452"/>
            <a:ext cx="2900510" cy="2320408"/>
          </a:xfrm>
          <a:prstGeom prst="rect">
            <a:avLst/>
          </a:prstGeom>
        </p:spPr>
      </p:pic>
      <p:pic>
        <p:nvPicPr>
          <p:cNvPr id="14" name="Picture 13">
            <a:extLst>
              <a:ext uri="{FF2B5EF4-FFF2-40B4-BE49-F238E27FC236}">
                <a16:creationId xmlns:a16="http://schemas.microsoft.com/office/drawing/2014/main" id="{7A6114F1-677A-ADB9-3050-4DCFC48D03B7}"/>
              </a:ext>
            </a:extLst>
          </p:cNvPr>
          <p:cNvPicPr>
            <a:picLocks noChangeAspect="1"/>
          </p:cNvPicPr>
          <p:nvPr/>
        </p:nvPicPr>
        <p:blipFill>
          <a:blip r:embed="rId7"/>
          <a:stretch>
            <a:fillRect/>
          </a:stretch>
        </p:blipFill>
        <p:spPr>
          <a:xfrm>
            <a:off x="3265727" y="3429000"/>
            <a:ext cx="2612545" cy="3147047"/>
          </a:xfrm>
          <a:prstGeom prst="rect">
            <a:avLst/>
          </a:prstGeom>
        </p:spPr>
      </p:pic>
    </p:spTree>
    <p:extLst>
      <p:ext uri="{BB962C8B-B14F-4D97-AF65-F5344CB8AC3E}">
        <p14:creationId xmlns:p14="http://schemas.microsoft.com/office/powerpoint/2010/main" val="394263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Right of First Refusal (ROFR)Erin Norman MTF</a:t>
            </a:r>
            <a:endParaRPr lang="en-US" sz="2900" b="1" spc="-5" dirty="0">
              <a:solidFill>
                <a:schemeClr val="tx1"/>
              </a:solidFill>
              <a:latin typeface="Arial" panose="02020603050405020304" pitchFamily="2"/>
            </a:endParaRPr>
          </a:p>
          <a:p>
            <a:pPr marL="320040" marR="0" indent="0" algn="l">
              <a:spcAft>
                <a:spcPts val="0"/>
              </a:spcAft>
            </a:pPr>
            <a:endParaRPr lang="en-US" sz="1600" b="1" spc="-5" dirty="0">
              <a:solidFill>
                <a:srgbClr val="003366"/>
              </a:solidFill>
              <a:latin typeface="+mn-lt"/>
            </a:endParaRPr>
          </a:p>
          <a:p>
            <a:pPr marL="605790" marR="0" indent="-285750" algn="l">
              <a:spcAft>
                <a:spcPts val="0"/>
              </a:spcAft>
              <a:buFont typeface="Arial" panose="020B0604020202020204" pitchFamily="34" charset="0"/>
              <a:buChar char="•"/>
            </a:pPr>
            <a:r>
              <a:rPr lang="en-US" sz="1600" spc="-5" dirty="0">
                <a:solidFill>
                  <a:schemeClr val="tx2"/>
                </a:solidFill>
                <a:latin typeface="+mn-lt"/>
              </a:rPr>
              <a:t>ROFR is when your regional contractor refers you to a military hospital or clinic first. The military facility has the right to take the referral or refuse it. If they refuse it, then you'll get a referral to a network provider.</a:t>
            </a:r>
          </a:p>
          <a:p>
            <a:pPr marL="320040" marR="0" algn="l">
              <a:lnSpc>
                <a:spcPts val="3000"/>
              </a:lnSpc>
              <a:spcAft>
                <a:spcPts val="0"/>
              </a:spcAft>
            </a:pPr>
            <a:endParaRPr lang="en-US" spc="-5" dirty="0">
              <a:solidFill>
                <a:srgbClr val="003366"/>
              </a:solidFill>
              <a:latin typeface="+mn-lt"/>
            </a:endParaRPr>
          </a:p>
        </p:txBody>
      </p:sp>
      <p:pic>
        <p:nvPicPr>
          <p:cNvPr id="4" name="Picture 3">
            <a:extLst>
              <a:ext uri="{FF2B5EF4-FFF2-40B4-BE49-F238E27FC236}">
                <a16:creationId xmlns:a16="http://schemas.microsoft.com/office/drawing/2014/main" id="{5639A426-6E99-9F9B-0181-F0D4083949F4}"/>
              </a:ext>
            </a:extLst>
          </p:cNvPr>
          <p:cNvPicPr>
            <a:picLocks noChangeAspect="1"/>
          </p:cNvPicPr>
          <p:nvPr/>
        </p:nvPicPr>
        <p:blipFill>
          <a:blip r:embed="rId3"/>
          <a:stretch>
            <a:fillRect/>
          </a:stretch>
        </p:blipFill>
        <p:spPr>
          <a:xfrm>
            <a:off x="443060" y="2094978"/>
            <a:ext cx="8432970" cy="3778477"/>
          </a:xfrm>
          <a:prstGeom prst="rect">
            <a:avLst/>
          </a:prstGeom>
        </p:spPr>
      </p:pic>
    </p:spTree>
    <p:extLst>
      <p:ext uri="{BB962C8B-B14F-4D97-AF65-F5344CB8AC3E}">
        <p14:creationId xmlns:p14="http://schemas.microsoft.com/office/powerpoint/2010/main" val="2099962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pic>
        <p:nvPicPr>
          <p:cNvPr id="8" name="Picture 7"/>
          <p:cNvPicPr/>
          <p:nvPr/>
        </p:nvPicPr>
        <p:blipFill>
          <a:blip r:embed="rId3"/>
          <a:stretch>
            <a:fillRect/>
          </a:stretch>
        </p:blipFill>
        <p:spPr>
          <a:xfrm>
            <a:off x="8354695" y="6163310"/>
            <a:ext cx="521335" cy="454025"/>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Claims Trend by Specialty Erin Norman MTF</a:t>
            </a: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r>
              <a:rPr lang="en-US" sz="1600" spc="-5" dirty="0">
                <a:solidFill>
                  <a:schemeClr val="tx2"/>
                </a:solidFill>
                <a:latin typeface="+mn-lt"/>
              </a:rPr>
              <a:t>Values are in $1,000 increments</a:t>
            </a:r>
          </a:p>
        </p:txBody>
      </p:sp>
      <p:graphicFrame>
        <p:nvGraphicFramePr>
          <p:cNvPr id="7" name="Table 6"/>
          <p:cNvGraphicFramePr>
            <a:graphicFrameLocks noGrp="1"/>
          </p:cNvGraphicFramePr>
          <p:nvPr/>
        </p:nvGraphicFramePr>
        <p:xfrm>
          <a:off x="0" y="6163310"/>
          <a:ext cx="9144000" cy="466090"/>
        </p:xfrm>
        <a:graphic>
          <a:graphicData uri="http://schemas.openxmlformats.org/drawingml/2006/table">
            <a:tbl>
              <a:tblPr/>
              <a:tblGrid>
                <a:gridCol w="8354695">
                  <a:extLst>
                    <a:ext uri="{9D8B030D-6E8A-4147-A177-3AD203B41FA5}">
                      <a16:colId xmlns:a16="http://schemas.microsoft.com/office/drawing/2014/main" val="20000"/>
                    </a:ext>
                  </a:extLst>
                </a:gridCol>
                <a:gridCol w="789305">
                  <a:extLst>
                    <a:ext uri="{9D8B030D-6E8A-4147-A177-3AD203B41FA5}">
                      <a16:colId xmlns:a16="http://schemas.microsoft.com/office/drawing/2014/main" val="20001"/>
                    </a:ext>
                  </a:extLst>
                </a:gridCol>
              </a:tblGrid>
              <a:tr h="466090">
                <a:tc>
                  <a:txBody>
                    <a:bodyPr/>
                    <a:lstStyle/>
                    <a:p>
                      <a:pPr marL="0" marR="481965" indent="0" algn="r">
                        <a:lnSpc>
                          <a:spcPts val="900"/>
                        </a:lnSpc>
                        <a:spcBef>
                          <a:spcPts val="2130"/>
                        </a:spcBef>
                        <a:spcAft>
                          <a:spcPts val="600"/>
                        </a:spcAft>
                      </a:pPr>
                      <a:r>
                        <a:rPr lang="en-US" sz="950" spc="-10" dirty="0">
                          <a:solidFill>
                            <a:srgbClr val="255B75"/>
                          </a:solidFill>
                          <a:latin typeface="Calibri" panose="02020603050405020304" pitchFamily="2"/>
                        </a:rPr>
                        <a:t>This document is protected as privileged and business sensitive pursuant to FOIA Exemption 4 as a result of commercial and financial information contained herein.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C7CC9CB6-17AA-4B1A-6B0C-27F93E7B2283}"/>
              </a:ext>
            </a:extLst>
          </p:cNvPr>
          <p:cNvPicPr>
            <a:picLocks noChangeAspect="1"/>
          </p:cNvPicPr>
          <p:nvPr/>
        </p:nvPicPr>
        <p:blipFill>
          <a:blip r:embed="rId4"/>
          <a:stretch>
            <a:fillRect/>
          </a:stretch>
        </p:blipFill>
        <p:spPr>
          <a:xfrm>
            <a:off x="1635079" y="1313928"/>
            <a:ext cx="2568730" cy="4520429"/>
          </a:xfrm>
          <a:prstGeom prst="rect">
            <a:avLst/>
          </a:prstGeom>
        </p:spPr>
      </p:pic>
      <p:pic>
        <p:nvPicPr>
          <p:cNvPr id="11" name="Picture 10">
            <a:extLst>
              <a:ext uri="{FF2B5EF4-FFF2-40B4-BE49-F238E27FC236}">
                <a16:creationId xmlns:a16="http://schemas.microsoft.com/office/drawing/2014/main" id="{B47AD244-4FAA-D570-20A8-57EF3574F591}"/>
              </a:ext>
            </a:extLst>
          </p:cNvPr>
          <p:cNvPicPr>
            <a:picLocks noChangeAspect="1"/>
          </p:cNvPicPr>
          <p:nvPr/>
        </p:nvPicPr>
        <p:blipFill>
          <a:blip r:embed="rId5"/>
          <a:stretch>
            <a:fillRect/>
          </a:stretch>
        </p:blipFill>
        <p:spPr>
          <a:xfrm>
            <a:off x="4203808" y="1313929"/>
            <a:ext cx="1423993" cy="4575674"/>
          </a:xfrm>
          <a:prstGeom prst="rect">
            <a:avLst/>
          </a:prstGeom>
        </p:spPr>
      </p:pic>
      <p:pic>
        <p:nvPicPr>
          <p:cNvPr id="13" name="Picture 12">
            <a:extLst>
              <a:ext uri="{FF2B5EF4-FFF2-40B4-BE49-F238E27FC236}">
                <a16:creationId xmlns:a16="http://schemas.microsoft.com/office/drawing/2014/main" id="{09B0517C-E218-52D4-B3C6-0F7880891608}"/>
              </a:ext>
            </a:extLst>
          </p:cNvPr>
          <p:cNvPicPr>
            <a:picLocks noChangeAspect="1"/>
          </p:cNvPicPr>
          <p:nvPr/>
        </p:nvPicPr>
        <p:blipFill>
          <a:blip r:embed="rId6"/>
          <a:stretch>
            <a:fillRect/>
          </a:stretch>
        </p:blipFill>
        <p:spPr>
          <a:xfrm>
            <a:off x="5627801" y="1313928"/>
            <a:ext cx="1326974" cy="4563985"/>
          </a:xfrm>
          <a:prstGeom prst="rect">
            <a:avLst/>
          </a:prstGeom>
        </p:spPr>
      </p:pic>
    </p:spTree>
    <p:extLst>
      <p:ext uri="{BB962C8B-B14F-4D97-AF65-F5344CB8AC3E}">
        <p14:creationId xmlns:p14="http://schemas.microsoft.com/office/powerpoint/2010/main" val="2870920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ER/UC High Utilizers Erin Norman MTF</a:t>
            </a:r>
            <a:endParaRPr lang="en-US" sz="2900" b="1" spc="-5" dirty="0">
              <a:solidFill>
                <a:schemeClr val="tx1"/>
              </a:solidFill>
              <a:latin typeface="Arial" panose="02020603050405020304" pitchFamily="2"/>
            </a:endParaRPr>
          </a:p>
          <a:p>
            <a:pPr marL="605790" marR="0" indent="-285750" algn="l">
              <a:spcAft>
                <a:spcPts val="0"/>
              </a:spcAft>
              <a:buFont typeface="Arial" panose="020B0604020202020204" pitchFamily="34" charset="0"/>
              <a:buChar char="•"/>
            </a:pPr>
            <a:endParaRPr lang="en-US" sz="1600" b="1" spc="-5" dirty="0">
              <a:solidFill>
                <a:schemeClr val="tx2"/>
              </a:solidFill>
              <a:latin typeface="+mn-lt"/>
            </a:endParaRPr>
          </a:p>
          <a:p>
            <a:pPr marL="605790" marR="0" indent="-285750" algn="l">
              <a:spcAft>
                <a:spcPts val="0"/>
              </a:spcAft>
              <a:buFont typeface="Arial" panose="020B0604020202020204" pitchFamily="34" charset="0"/>
              <a:buChar char="•"/>
            </a:pPr>
            <a:r>
              <a:rPr lang="en-US" sz="1600" spc="-5" dirty="0">
                <a:solidFill>
                  <a:schemeClr val="tx2"/>
                </a:solidFill>
                <a:latin typeface="+mn-lt"/>
              </a:rPr>
              <a:t>ADSM = Active-Duty Service Member</a:t>
            </a:r>
          </a:p>
          <a:p>
            <a:pPr marL="605790" marR="0" indent="-285750" algn="l">
              <a:spcAft>
                <a:spcPts val="0"/>
              </a:spcAft>
              <a:buFont typeface="Arial" panose="020B0604020202020204" pitchFamily="34" charset="0"/>
              <a:buChar char="•"/>
            </a:pPr>
            <a:r>
              <a:rPr lang="en-US" sz="1600" spc="-5" dirty="0">
                <a:solidFill>
                  <a:schemeClr val="tx2"/>
                </a:solidFill>
                <a:latin typeface="+mn-lt"/>
              </a:rPr>
              <a:t>ADFM = Active-Duty Family Member</a:t>
            </a:r>
          </a:p>
          <a:p>
            <a:pPr marL="320040" marR="0" indent="0" algn="l">
              <a:lnSpc>
                <a:spcPts val="3000"/>
              </a:lnSpc>
              <a:spcAft>
                <a:spcPts val="0"/>
              </a:spcAft>
            </a:pPr>
            <a:endParaRPr lang="en-US" sz="2800" spc="-5" dirty="0">
              <a:solidFill>
                <a:srgbClr val="003366"/>
              </a:solidFill>
              <a:latin typeface="Arial" panose="02020603050405020304" pitchFamily="2"/>
            </a:endParaRPr>
          </a:p>
        </p:txBody>
      </p:sp>
      <p:pic>
        <p:nvPicPr>
          <p:cNvPr id="4" name="Picture 3">
            <a:extLst>
              <a:ext uri="{FF2B5EF4-FFF2-40B4-BE49-F238E27FC236}">
                <a16:creationId xmlns:a16="http://schemas.microsoft.com/office/drawing/2014/main" id="{E070F4C3-7441-C1C3-E515-17F176A9BE72}"/>
              </a:ext>
            </a:extLst>
          </p:cNvPr>
          <p:cNvPicPr>
            <a:picLocks noChangeAspect="1"/>
          </p:cNvPicPr>
          <p:nvPr/>
        </p:nvPicPr>
        <p:blipFill>
          <a:blip r:embed="rId3"/>
          <a:stretch>
            <a:fillRect/>
          </a:stretch>
        </p:blipFill>
        <p:spPr>
          <a:xfrm>
            <a:off x="631595" y="1791093"/>
            <a:ext cx="6993172" cy="4098209"/>
          </a:xfrm>
          <a:prstGeom prst="rect">
            <a:avLst/>
          </a:prstGeom>
        </p:spPr>
      </p:pic>
    </p:spTree>
    <p:extLst>
      <p:ext uri="{BB962C8B-B14F-4D97-AF65-F5344CB8AC3E}">
        <p14:creationId xmlns:p14="http://schemas.microsoft.com/office/powerpoint/2010/main" val="3913087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Snapshot-Access to Care Erin Norman MTF</a:t>
            </a:r>
          </a:p>
          <a:p>
            <a:pPr marL="605790" marR="0" indent="-285750" algn="l">
              <a:spcAft>
                <a:spcPts val="0"/>
              </a:spcAft>
              <a:buFont typeface="Arial" panose="020B0604020202020204" pitchFamily="34" charset="0"/>
              <a:buChar char="•"/>
            </a:pPr>
            <a:endParaRPr lang="en-US" sz="1600" b="1" spc="-5" dirty="0">
              <a:solidFill>
                <a:schemeClr val="tx2"/>
              </a:solidFill>
              <a:latin typeface="+mn-lt"/>
            </a:endParaRPr>
          </a:p>
          <a:p>
            <a:pPr marL="605790" marR="0" indent="-285750" algn="l">
              <a:spcAft>
                <a:spcPts val="0"/>
              </a:spcAft>
              <a:buFont typeface="Arial" panose="020B0604020202020204" pitchFamily="34" charset="0"/>
              <a:buChar char="•"/>
            </a:pPr>
            <a:r>
              <a:rPr lang="en-US" sz="1600" b="1" spc="-5" dirty="0">
                <a:solidFill>
                  <a:schemeClr val="tx2"/>
                </a:solidFill>
                <a:latin typeface="+mn-lt"/>
              </a:rPr>
              <a:t>Days to Care on individual cases can increase averages due to beneficiary choice or appointment time.</a:t>
            </a:r>
          </a:p>
          <a:p>
            <a:pPr marL="320040" marR="0" indent="0" algn="l">
              <a:lnSpc>
                <a:spcPts val="3000"/>
              </a:lnSpc>
              <a:spcAft>
                <a:spcPts val="0"/>
              </a:spcAft>
            </a:pPr>
            <a:endParaRPr lang="en-US" sz="2800" spc="-5" dirty="0">
              <a:solidFill>
                <a:schemeClr val="tx2"/>
              </a:solidFill>
              <a:latin typeface="Arial" panose="02020603050405020304" pitchFamily="2"/>
            </a:endParaRPr>
          </a:p>
          <a:p>
            <a:pPr marL="320040" marR="0" algn="l">
              <a:lnSpc>
                <a:spcPts val="3000"/>
              </a:lnSpc>
              <a:spcAft>
                <a:spcPts val="0"/>
              </a:spcAft>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p:txBody>
      </p:sp>
      <p:pic>
        <p:nvPicPr>
          <p:cNvPr id="4" name="Picture 3">
            <a:extLst>
              <a:ext uri="{FF2B5EF4-FFF2-40B4-BE49-F238E27FC236}">
                <a16:creationId xmlns:a16="http://schemas.microsoft.com/office/drawing/2014/main" id="{79CBB837-BF2D-AA97-FACF-B43EBC1A35E3}"/>
              </a:ext>
            </a:extLst>
          </p:cNvPr>
          <p:cNvPicPr>
            <a:picLocks noChangeAspect="1"/>
          </p:cNvPicPr>
          <p:nvPr/>
        </p:nvPicPr>
        <p:blipFill>
          <a:blip r:embed="rId3"/>
          <a:stretch>
            <a:fillRect/>
          </a:stretch>
        </p:blipFill>
        <p:spPr>
          <a:xfrm>
            <a:off x="255828" y="1814157"/>
            <a:ext cx="8465502" cy="3087781"/>
          </a:xfrm>
          <a:prstGeom prst="rect">
            <a:avLst/>
          </a:prstGeom>
        </p:spPr>
      </p:pic>
    </p:spTree>
    <p:extLst>
      <p:ext uri="{BB962C8B-B14F-4D97-AF65-F5344CB8AC3E}">
        <p14:creationId xmlns:p14="http://schemas.microsoft.com/office/powerpoint/2010/main" val="1747151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Beneficiary Category Access to Care Norman MTF</a:t>
            </a:r>
            <a:endParaRPr lang="en-US" sz="2900" b="1" spc="-5" dirty="0">
              <a:solidFill>
                <a:schemeClr val="tx1"/>
              </a:solidFill>
              <a:latin typeface="Arial" panose="02020603050405020304" pitchFamily="2"/>
            </a:endParaRPr>
          </a:p>
          <a:p>
            <a:pPr marL="605790" marR="0" indent="-285750" algn="l">
              <a:spcAft>
                <a:spcPts val="0"/>
              </a:spcAft>
              <a:buFont typeface="Arial" panose="020B0604020202020204" pitchFamily="34" charset="0"/>
              <a:buChar char="•"/>
            </a:pPr>
            <a:endParaRPr lang="en-US" sz="1600" b="1" spc="-5" dirty="0">
              <a:solidFill>
                <a:schemeClr val="tx2"/>
              </a:solidFill>
              <a:latin typeface="+mn-lt"/>
            </a:endParaRPr>
          </a:p>
          <a:p>
            <a:pPr marL="605790" marR="0" indent="-285750" algn="l">
              <a:spcAft>
                <a:spcPts val="0"/>
              </a:spcAft>
              <a:buFont typeface="Arial" panose="020B0604020202020204" pitchFamily="34" charset="0"/>
              <a:buChar char="•"/>
            </a:pPr>
            <a:r>
              <a:rPr lang="en-US" sz="1600" spc="-5" dirty="0">
                <a:solidFill>
                  <a:schemeClr val="tx2"/>
                </a:solidFill>
                <a:latin typeface="+mn-lt"/>
              </a:rPr>
              <a:t>ADSM = Active-Duty Service Member </a:t>
            </a:r>
          </a:p>
          <a:p>
            <a:pPr marL="605790" marR="0" indent="-285750" algn="l">
              <a:spcAft>
                <a:spcPts val="0"/>
              </a:spcAft>
              <a:buFont typeface="Arial" panose="020B0604020202020204" pitchFamily="34" charset="0"/>
              <a:buChar char="•"/>
            </a:pPr>
            <a:r>
              <a:rPr lang="en-US" sz="1600" spc="-5" dirty="0">
                <a:solidFill>
                  <a:schemeClr val="tx2"/>
                </a:solidFill>
                <a:latin typeface="+mn-lt"/>
              </a:rPr>
              <a:t>ADFM = Active-Duty Family Member</a:t>
            </a:r>
          </a:p>
          <a:p>
            <a:pPr marL="605790" marR="0" indent="-285750" algn="l">
              <a:spcAft>
                <a:spcPts val="0"/>
              </a:spcAft>
              <a:buFont typeface="Arial" panose="020B0604020202020204" pitchFamily="34" charset="0"/>
              <a:buChar char="•"/>
            </a:pPr>
            <a:r>
              <a:rPr lang="en-US" sz="1600" spc="-5" dirty="0">
                <a:solidFill>
                  <a:schemeClr val="tx2"/>
                </a:solidFill>
                <a:latin typeface="+mn-lt"/>
              </a:rPr>
              <a:t>NADFM = Non Active-Duty Family Member</a:t>
            </a:r>
          </a:p>
          <a:p>
            <a:pPr marL="320040" marR="0" indent="0" algn="l">
              <a:lnSpc>
                <a:spcPts val="3000"/>
              </a:lnSpc>
              <a:spcAft>
                <a:spcPts val="0"/>
              </a:spcAft>
            </a:pPr>
            <a:endParaRPr lang="en-US" sz="1600" spc="-5" dirty="0">
              <a:solidFill>
                <a:srgbClr val="003366"/>
              </a:solidFill>
              <a:latin typeface="+mn-lt"/>
            </a:endParaRPr>
          </a:p>
          <a:p>
            <a:pPr marL="320040" marR="0" indent="0" algn="l">
              <a:spcAft>
                <a:spcPts val="0"/>
              </a:spcAft>
            </a:pPr>
            <a:endParaRPr lang="en-US" sz="1600" spc="-5" dirty="0">
              <a:solidFill>
                <a:srgbClr val="003366"/>
              </a:solidFill>
              <a:latin typeface="+mn-lt"/>
            </a:endParaRPr>
          </a:p>
        </p:txBody>
      </p:sp>
      <p:pic>
        <p:nvPicPr>
          <p:cNvPr id="4" name="Picture 3">
            <a:extLst>
              <a:ext uri="{FF2B5EF4-FFF2-40B4-BE49-F238E27FC236}">
                <a16:creationId xmlns:a16="http://schemas.microsoft.com/office/drawing/2014/main" id="{CD7E6D5F-65EF-2C0A-ECA7-36F4CC94365C}"/>
              </a:ext>
            </a:extLst>
          </p:cNvPr>
          <p:cNvPicPr>
            <a:picLocks noChangeAspect="1"/>
          </p:cNvPicPr>
          <p:nvPr/>
        </p:nvPicPr>
        <p:blipFill>
          <a:blip r:embed="rId3"/>
          <a:stretch>
            <a:fillRect/>
          </a:stretch>
        </p:blipFill>
        <p:spPr>
          <a:xfrm>
            <a:off x="196250" y="2025712"/>
            <a:ext cx="8751500" cy="3129699"/>
          </a:xfrm>
          <a:prstGeom prst="rect">
            <a:avLst/>
          </a:prstGeom>
        </p:spPr>
      </p:pic>
    </p:spTree>
    <p:extLst>
      <p:ext uri="{BB962C8B-B14F-4D97-AF65-F5344CB8AC3E}">
        <p14:creationId xmlns:p14="http://schemas.microsoft.com/office/powerpoint/2010/main" val="2541373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Medical Subspecialty Erin Norman MTF</a:t>
            </a:r>
            <a:endParaRPr lang="en-US" sz="2900" b="1" spc="-5" dirty="0">
              <a:solidFill>
                <a:schemeClr val="tx1"/>
              </a:solidFill>
              <a:latin typeface="Arial" panose="02020603050405020304" pitchFamily="2"/>
            </a:endParaRPr>
          </a:p>
          <a:p>
            <a:pPr marL="320040" marR="0" indent="0" algn="l">
              <a:spcAft>
                <a:spcPts val="0"/>
              </a:spcAft>
            </a:pPr>
            <a:endParaRPr lang="en-US" sz="1600" b="1" spc="-5" dirty="0">
              <a:solidFill>
                <a:schemeClr val="tx2"/>
              </a:solidFill>
              <a:latin typeface="+mn-lt"/>
            </a:endParaRPr>
          </a:p>
          <a:p>
            <a:pPr marL="605790" marR="0" indent="-285750" algn="l">
              <a:spcAft>
                <a:spcPts val="0"/>
              </a:spcAft>
              <a:buFont typeface="Arial" panose="020B0604020202020204" pitchFamily="34" charset="0"/>
              <a:buChar char="•"/>
            </a:pPr>
            <a:r>
              <a:rPr lang="en-US" sz="1600" spc="-5" dirty="0">
                <a:solidFill>
                  <a:schemeClr val="tx2"/>
                </a:solidFill>
                <a:latin typeface="+mn-lt"/>
              </a:rPr>
              <a:t>Days to Care on individual cases can increase averages due to beneficiary choice or appointment time.</a:t>
            </a:r>
          </a:p>
          <a:p>
            <a:pPr marL="320040" marR="0" indent="0" algn="l">
              <a:spcAft>
                <a:spcPts val="0"/>
              </a:spcAft>
            </a:pPr>
            <a:endParaRPr lang="en-US" sz="1600" b="1" spc="-5" dirty="0">
              <a:solidFill>
                <a:schemeClr val="tx2"/>
              </a:solidFill>
              <a:latin typeface="+mn-lt"/>
            </a:endParaRPr>
          </a:p>
          <a:p>
            <a:pPr marL="320040" marR="0" indent="0" algn="l">
              <a:lnSpc>
                <a:spcPts val="3000"/>
              </a:lnSpc>
              <a:spcAft>
                <a:spcPts val="0"/>
              </a:spcAft>
            </a:pPr>
            <a:endParaRPr lang="en-US" sz="1600"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p:txBody>
      </p:sp>
      <p:pic>
        <p:nvPicPr>
          <p:cNvPr id="4" name="Picture 3">
            <a:extLst>
              <a:ext uri="{FF2B5EF4-FFF2-40B4-BE49-F238E27FC236}">
                <a16:creationId xmlns:a16="http://schemas.microsoft.com/office/drawing/2014/main" id="{21C02CA8-9A1C-66A6-47EA-A00D95A54F8A}"/>
              </a:ext>
            </a:extLst>
          </p:cNvPr>
          <p:cNvPicPr>
            <a:picLocks noChangeAspect="1"/>
          </p:cNvPicPr>
          <p:nvPr/>
        </p:nvPicPr>
        <p:blipFill>
          <a:blip r:embed="rId3"/>
          <a:stretch>
            <a:fillRect/>
          </a:stretch>
        </p:blipFill>
        <p:spPr>
          <a:xfrm>
            <a:off x="360468" y="1640263"/>
            <a:ext cx="8423064" cy="3808429"/>
          </a:xfrm>
          <a:prstGeom prst="rect">
            <a:avLst/>
          </a:prstGeom>
        </p:spPr>
      </p:pic>
    </p:spTree>
    <p:extLst>
      <p:ext uri="{BB962C8B-B14F-4D97-AF65-F5344CB8AC3E}">
        <p14:creationId xmlns:p14="http://schemas.microsoft.com/office/powerpoint/2010/main" val="135777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Surgical Specialty Erin Norman MTF </a:t>
            </a:r>
            <a:endParaRPr lang="en-US" sz="2900" b="1" spc="-5" dirty="0">
              <a:solidFill>
                <a:schemeClr val="tx1"/>
              </a:solidFill>
              <a:latin typeface="Arial" panose="02020603050405020304" pitchFamily="2"/>
            </a:endParaRPr>
          </a:p>
          <a:p>
            <a:pPr marL="605790" marR="0" indent="-285750" algn="l">
              <a:spcAft>
                <a:spcPts val="0"/>
              </a:spcAft>
              <a:buFont typeface="Arial" panose="020B0604020202020204" pitchFamily="34" charset="0"/>
              <a:buChar char="•"/>
            </a:pPr>
            <a:endParaRPr lang="en-US" sz="1600" b="1" spc="-5" dirty="0">
              <a:solidFill>
                <a:schemeClr val="tx2"/>
              </a:solidFill>
              <a:latin typeface="+mn-lt"/>
            </a:endParaRPr>
          </a:p>
          <a:p>
            <a:pPr marL="605790" marR="0" indent="-285750" algn="l">
              <a:spcAft>
                <a:spcPts val="0"/>
              </a:spcAft>
              <a:buFont typeface="Arial" panose="020B0604020202020204" pitchFamily="34" charset="0"/>
              <a:buChar char="•"/>
            </a:pPr>
            <a:r>
              <a:rPr lang="en-US" sz="1600" spc="-5" dirty="0">
                <a:solidFill>
                  <a:schemeClr val="tx2"/>
                </a:solidFill>
                <a:latin typeface="+mn-lt"/>
              </a:rPr>
              <a:t>Days to Care on individual cases can increase averages due to beneficiary choice or appointment time.</a:t>
            </a:r>
          </a:p>
          <a:p>
            <a:pPr marL="605790" marR="0" indent="-285750" algn="l">
              <a:spcAft>
                <a:spcPts val="0"/>
              </a:spcAft>
              <a:buFont typeface="Arial" panose="020B0604020202020204" pitchFamily="34" charset="0"/>
              <a:buChar char="•"/>
            </a:pPr>
            <a:endParaRPr lang="en-US" sz="1600" b="1" spc="-5" dirty="0">
              <a:solidFill>
                <a:schemeClr val="tx2"/>
              </a:solidFill>
              <a:latin typeface="+mn-lt"/>
            </a:endParaRPr>
          </a:p>
          <a:p>
            <a:pPr marL="605790" marR="0" indent="-285750" algn="l">
              <a:spcAft>
                <a:spcPts val="0"/>
              </a:spcAft>
              <a:buFont typeface="Arial" panose="020B0604020202020204" pitchFamily="34" charset="0"/>
              <a:buChar char="•"/>
            </a:pPr>
            <a:endParaRPr lang="en-US" spc="-5" dirty="0">
              <a:solidFill>
                <a:schemeClr val="tx2"/>
              </a:solidFill>
              <a:latin typeface="+mn-lt"/>
            </a:endParaRPr>
          </a:p>
          <a:p>
            <a:pPr marL="605790" marR="0" indent="-285750" algn="l">
              <a:lnSpc>
                <a:spcPts val="3000"/>
              </a:lnSpc>
              <a:spcAft>
                <a:spcPts val="0"/>
              </a:spcAft>
              <a:buFont typeface="Arial" panose="020B0604020202020204" pitchFamily="34" charset="0"/>
              <a:buChar char="•"/>
            </a:pPr>
            <a:endParaRPr lang="en-US" spc="-5" dirty="0">
              <a:solidFill>
                <a:srgbClr val="003366"/>
              </a:solidFill>
              <a:latin typeface="+mn-lt"/>
            </a:endParaRPr>
          </a:p>
        </p:txBody>
      </p:sp>
      <p:pic>
        <p:nvPicPr>
          <p:cNvPr id="4" name="Picture 3">
            <a:extLst>
              <a:ext uri="{FF2B5EF4-FFF2-40B4-BE49-F238E27FC236}">
                <a16:creationId xmlns:a16="http://schemas.microsoft.com/office/drawing/2014/main" id="{48E57D07-FBD3-494E-5EC9-6D48F4FF1C9D}"/>
              </a:ext>
            </a:extLst>
          </p:cNvPr>
          <p:cNvPicPr>
            <a:picLocks noChangeAspect="1"/>
          </p:cNvPicPr>
          <p:nvPr/>
        </p:nvPicPr>
        <p:blipFill>
          <a:blip r:embed="rId3"/>
          <a:stretch>
            <a:fillRect/>
          </a:stretch>
        </p:blipFill>
        <p:spPr>
          <a:xfrm>
            <a:off x="245095" y="1677973"/>
            <a:ext cx="8511129" cy="2384980"/>
          </a:xfrm>
          <a:prstGeom prst="rect">
            <a:avLst/>
          </a:prstGeom>
        </p:spPr>
      </p:pic>
    </p:spTree>
    <p:extLst>
      <p:ext uri="{BB962C8B-B14F-4D97-AF65-F5344CB8AC3E}">
        <p14:creationId xmlns:p14="http://schemas.microsoft.com/office/powerpoint/2010/main" val="3051975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4A36EB-696F-B781-D1EA-A714F2995783}"/>
              </a:ext>
            </a:extLst>
          </p:cNvPr>
          <p:cNvSpPr>
            <a:spLocks noGrp="1"/>
          </p:cNvSpPr>
          <p:nvPr>
            <p:ph type="body" idx="10"/>
          </p:nvPr>
        </p:nvSpPr>
        <p:spPr>
          <a:xfrm>
            <a:off x="435006" y="976544"/>
            <a:ext cx="7830105" cy="5186765"/>
          </a:xfrm>
          <a:solidFill>
            <a:srgbClr val="00B0F0"/>
          </a:solidFill>
        </p:spPr>
        <p:txBody>
          <a:bodyPr>
            <a:normAutofit fontScale="97500"/>
          </a:bodyPr>
          <a:lstStyle/>
          <a:p>
            <a:pPr algn="ctr"/>
            <a:endParaRPr lang="en-US" sz="4400" dirty="0">
              <a:solidFill>
                <a:schemeClr val="bg1"/>
              </a:solidFill>
              <a:latin typeface="+mn-lt"/>
            </a:endParaRPr>
          </a:p>
          <a:p>
            <a:pPr algn="ctr"/>
            <a:r>
              <a:rPr lang="en-US" sz="4400" dirty="0">
                <a:solidFill>
                  <a:schemeClr val="bg1"/>
                </a:solidFill>
                <a:latin typeface="+mn-lt"/>
              </a:rPr>
              <a:t>Thank you for your time</a:t>
            </a:r>
          </a:p>
          <a:p>
            <a:pPr algn="ctr"/>
            <a:endParaRPr lang="en-US" sz="4400" dirty="0">
              <a:solidFill>
                <a:schemeClr val="bg1"/>
              </a:solidFill>
              <a:latin typeface="+mn-lt"/>
            </a:endParaRPr>
          </a:p>
          <a:p>
            <a:pPr algn="ctr"/>
            <a:r>
              <a:rPr lang="en-US" sz="4400" dirty="0">
                <a:solidFill>
                  <a:schemeClr val="bg1"/>
                </a:solidFill>
                <a:latin typeface="+mn-lt"/>
              </a:rPr>
              <a:t>Any Questions?</a:t>
            </a:r>
          </a:p>
        </p:txBody>
      </p:sp>
    </p:spTree>
    <p:extLst>
      <p:ext uri="{BB962C8B-B14F-4D97-AF65-F5344CB8AC3E}">
        <p14:creationId xmlns:p14="http://schemas.microsoft.com/office/powerpoint/2010/main" val="943009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19"/>
            <a:ext cx="9144000" cy="6216015"/>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Early Education</a:t>
            </a:r>
            <a:endParaRPr lang="en-US" sz="2800" spc="-5" dirty="0">
              <a:solidFill>
                <a:srgbClr val="003366"/>
              </a:solidFill>
              <a:latin typeface="Arial" panose="02020603050405020304" pitchFamily="2"/>
            </a:endParaRPr>
          </a:p>
          <a:p>
            <a:pPr marL="320040" marR="0" algn="l">
              <a:lnSpc>
                <a:spcPts val="3000"/>
              </a:lnSpc>
              <a:spcAft>
                <a:spcPts val="0"/>
              </a:spcAft>
            </a:pPr>
            <a:endParaRPr lang="en-US" sz="2900" spc="-5" dirty="0">
              <a:solidFill>
                <a:srgbClr val="003366"/>
              </a:solidFill>
              <a:latin typeface="+mn-lt"/>
            </a:endParaRPr>
          </a:p>
          <a:p>
            <a:pPr marL="320040" marR="0" indent="0" algn="l">
              <a:spcAft>
                <a:spcPts val="0"/>
              </a:spcAft>
            </a:pPr>
            <a:endParaRPr lang="en-US" b="1" spc="-5" dirty="0">
              <a:solidFill>
                <a:srgbClr val="003366"/>
              </a:solidFill>
              <a:latin typeface="+mn-lt"/>
            </a:endParaRPr>
          </a:p>
          <a:p>
            <a:pPr marL="320040" marR="0" algn="l">
              <a:lnSpc>
                <a:spcPts val="3000"/>
              </a:lnSpc>
              <a:spcAft>
                <a:spcPts val="0"/>
              </a:spcAft>
            </a:pPr>
            <a:endParaRPr lang="en-US" sz="2500" spc="-5" dirty="0">
              <a:solidFill>
                <a:srgbClr val="003366"/>
              </a:solidFill>
              <a:latin typeface="+mn-lt"/>
            </a:endParaRPr>
          </a:p>
        </p:txBody>
      </p:sp>
      <p:pic>
        <p:nvPicPr>
          <p:cNvPr id="2" name="Picture 1">
            <a:extLst>
              <a:ext uri="{FF2B5EF4-FFF2-40B4-BE49-F238E27FC236}">
                <a16:creationId xmlns:a16="http://schemas.microsoft.com/office/drawing/2014/main" id="{EB707135-ACE6-D359-A348-1DA4A210F3D8}"/>
              </a:ext>
            </a:extLst>
          </p:cNvPr>
          <p:cNvPicPr>
            <a:picLocks noChangeAspect="1"/>
          </p:cNvPicPr>
          <p:nvPr/>
        </p:nvPicPr>
        <p:blipFill>
          <a:blip r:embed="rId4"/>
          <a:stretch>
            <a:fillRect/>
          </a:stretch>
        </p:blipFill>
        <p:spPr>
          <a:xfrm>
            <a:off x="4742621" y="3959258"/>
            <a:ext cx="3041710" cy="1852564"/>
          </a:xfrm>
          <a:prstGeom prst="rect">
            <a:avLst/>
          </a:prstGeom>
        </p:spPr>
      </p:pic>
      <p:pic>
        <p:nvPicPr>
          <p:cNvPr id="4" name="Picture 3">
            <a:extLst>
              <a:ext uri="{FF2B5EF4-FFF2-40B4-BE49-F238E27FC236}">
                <a16:creationId xmlns:a16="http://schemas.microsoft.com/office/drawing/2014/main" id="{8D04D2FD-D89C-4272-CAC4-24C07E1E4274}"/>
              </a:ext>
            </a:extLst>
          </p:cNvPr>
          <p:cNvPicPr>
            <a:picLocks noChangeAspect="1"/>
          </p:cNvPicPr>
          <p:nvPr/>
        </p:nvPicPr>
        <p:blipFill>
          <a:blip r:embed="rId5"/>
          <a:stretch>
            <a:fillRect/>
          </a:stretch>
        </p:blipFill>
        <p:spPr>
          <a:xfrm>
            <a:off x="832797" y="1126860"/>
            <a:ext cx="2859272" cy="1908213"/>
          </a:xfrm>
          <a:prstGeom prst="rect">
            <a:avLst/>
          </a:prstGeom>
        </p:spPr>
      </p:pic>
      <p:pic>
        <p:nvPicPr>
          <p:cNvPr id="6" name="Picture 5">
            <a:extLst>
              <a:ext uri="{FF2B5EF4-FFF2-40B4-BE49-F238E27FC236}">
                <a16:creationId xmlns:a16="http://schemas.microsoft.com/office/drawing/2014/main" id="{FDEF3109-182D-CF7E-BAA4-360293032018}"/>
              </a:ext>
            </a:extLst>
          </p:cNvPr>
          <p:cNvPicPr>
            <a:picLocks noChangeAspect="1"/>
          </p:cNvPicPr>
          <p:nvPr/>
        </p:nvPicPr>
        <p:blipFill>
          <a:blip r:embed="rId6"/>
          <a:stretch>
            <a:fillRect/>
          </a:stretch>
        </p:blipFill>
        <p:spPr>
          <a:xfrm>
            <a:off x="897751" y="3429000"/>
            <a:ext cx="3503629" cy="2627722"/>
          </a:xfrm>
          <a:prstGeom prst="rect">
            <a:avLst/>
          </a:prstGeom>
        </p:spPr>
      </p:pic>
      <p:pic>
        <p:nvPicPr>
          <p:cNvPr id="9" name="Picture 8">
            <a:extLst>
              <a:ext uri="{FF2B5EF4-FFF2-40B4-BE49-F238E27FC236}">
                <a16:creationId xmlns:a16="http://schemas.microsoft.com/office/drawing/2014/main" id="{002F2682-C40F-FCE3-D5AF-621E30E42CA4}"/>
              </a:ext>
            </a:extLst>
          </p:cNvPr>
          <p:cNvPicPr>
            <a:picLocks noChangeAspect="1"/>
          </p:cNvPicPr>
          <p:nvPr/>
        </p:nvPicPr>
        <p:blipFill>
          <a:blip r:embed="rId7"/>
          <a:stretch>
            <a:fillRect/>
          </a:stretch>
        </p:blipFill>
        <p:spPr>
          <a:xfrm>
            <a:off x="4157090" y="1192024"/>
            <a:ext cx="3403237" cy="2262434"/>
          </a:xfrm>
          <a:prstGeom prst="rect">
            <a:avLst/>
          </a:prstGeom>
        </p:spPr>
      </p:pic>
    </p:spTree>
    <p:extLst>
      <p:ext uri="{BB962C8B-B14F-4D97-AF65-F5344CB8AC3E}">
        <p14:creationId xmlns:p14="http://schemas.microsoft.com/office/powerpoint/2010/main" val="2520498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The 80’s</a:t>
            </a:r>
            <a:endParaRPr lang="en-US" sz="2800" spc="-5" dirty="0">
              <a:solidFill>
                <a:srgbClr val="003366"/>
              </a:solidFill>
              <a:latin typeface="Arial" panose="02020603050405020304" pitchFamily="2"/>
            </a:endParaRPr>
          </a:p>
          <a:p>
            <a:pPr marL="320040" marR="0" algn="l">
              <a:lnSpc>
                <a:spcPts val="3000"/>
              </a:lnSpc>
              <a:spcAft>
                <a:spcPts val="0"/>
              </a:spcAft>
            </a:pPr>
            <a:endParaRPr lang="en-US" sz="2900" spc="-5" dirty="0">
              <a:solidFill>
                <a:srgbClr val="003366"/>
              </a:solidFill>
              <a:latin typeface="+mn-lt"/>
            </a:endParaRPr>
          </a:p>
          <a:p>
            <a:pPr marL="320040" marR="0" indent="0" algn="l">
              <a:lnSpc>
                <a:spcPts val="3000"/>
              </a:lnSpc>
              <a:spcAft>
                <a:spcPts val="0"/>
              </a:spcAft>
            </a:pPr>
            <a:endParaRPr lang="en-US" sz="2900" spc="-5" dirty="0">
              <a:solidFill>
                <a:srgbClr val="003366"/>
              </a:solidFill>
              <a:latin typeface="+mn-lt"/>
            </a:endParaRPr>
          </a:p>
        </p:txBody>
      </p:sp>
      <p:pic>
        <p:nvPicPr>
          <p:cNvPr id="2" name="Picture 1">
            <a:extLst>
              <a:ext uri="{FF2B5EF4-FFF2-40B4-BE49-F238E27FC236}">
                <a16:creationId xmlns:a16="http://schemas.microsoft.com/office/drawing/2014/main" id="{89DF85F5-81CC-5ED8-1AE7-04520414F606}"/>
              </a:ext>
            </a:extLst>
          </p:cNvPr>
          <p:cNvPicPr>
            <a:picLocks noChangeAspect="1"/>
          </p:cNvPicPr>
          <p:nvPr/>
        </p:nvPicPr>
        <p:blipFill>
          <a:blip r:embed="rId3"/>
          <a:stretch>
            <a:fillRect/>
          </a:stretch>
        </p:blipFill>
        <p:spPr>
          <a:xfrm>
            <a:off x="424206" y="1159186"/>
            <a:ext cx="2262434" cy="3412283"/>
          </a:xfrm>
          <a:prstGeom prst="rect">
            <a:avLst/>
          </a:prstGeom>
        </p:spPr>
      </p:pic>
      <p:pic>
        <p:nvPicPr>
          <p:cNvPr id="4" name="Picture 3">
            <a:extLst>
              <a:ext uri="{FF2B5EF4-FFF2-40B4-BE49-F238E27FC236}">
                <a16:creationId xmlns:a16="http://schemas.microsoft.com/office/drawing/2014/main" id="{3104BE66-0AF8-86EA-92F8-D454C68C6B72}"/>
              </a:ext>
            </a:extLst>
          </p:cNvPr>
          <p:cNvPicPr>
            <a:picLocks noChangeAspect="1"/>
          </p:cNvPicPr>
          <p:nvPr/>
        </p:nvPicPr>
        <p:blipFill>
          <a:blip r:embed="rId4"/>
          <a:stretch>
            <a:fillRect/>
          </a:stretch>
        </p:blipFill>
        <p:spPr>
          <a:xfrm>
            <a:off x="3048984" y="1159186"/>
            <a:ext cx="5190044" cy="2906425"/>
          </a:xfrm>
          <a:prstGeom prst="rect">
            <a:avLst/>
          </a:prstGeom>
        </p:spPr>
      </p:pic>
      <p:pic>
        <p:nvPicPr>
          <p:cNvPr id="6" name="Picture 5">
            <a:extLst>
              <a:ext uri="{FF2B5EF4-FFF2-40B4-BE49-F238E27FC236}">
                <a16:creationId xmlns:a16="http://schemas.microsoft.com/office/drawing/2014/main" id="{5D85F578-22E9-6E2A-5D38-86366BB23D25}"/>
              </a:ext>
            </a:extLst>
          </p:cNvPr>
          <p:cNvPicPr>
            <a:picLocks noChangeAspect="1"/>
          </p:cNvPicPr>
          <p:nvPr/>
        </p:nvPicPr>
        <p:blipFill>
          <a:blip r:embed="rId5"/>
          <a:stretch>
            <a:fillRect/>
          </a:stretch>
        </p:blipFill>
        <p:spPr>
          <a:xfrm>
            <a:off x="4722828" y="4189827"/>
            <a:ext cx="1329637" cy="2014888"/>
          </a:xfrm>
          <a:prstGeom prst="rect">
            <a:avLst/>
          </a:prstGeom>
        </p:spPr>
      </p:pic>
    </p:spTree>
    <p:extLst>
      <p:ext uri="{BB962C8B-B14F-4D97-AF65-F5344CB8AC3E}">
        <p14:creationId xmlns:p14="http://schemas.microsoft.com/office/powerpoint/2010/main" val="85500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19"/>
            <a:ext cx="9144000" cy="6216015"/>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My Military Career (1987-2007)</a:t>
            </a:r>
            <a:endParaRPr lang="en-US" sz="2800" spc="-5" dirty="0">
              <a:solidFill>
                <a:srgbClr val="003366"/>
              </a:solidFill>
              <a:latin typeface="Arial" panose="02020603050405020304" pitchFamily="2"/>
            </a:endParaRPr>
          </a:p>
          <a:p>
            <a:pPr marL="320040" marR="0" algn="l">
              <a:lnSpc>
                <a:spcPts val="3000"/>
              </a:lnSpc>
              <a:spcAft>
                <a:spcPts val="0"/>
              </a:spcAft>
            </a:pPr>
            <a:endParaRPr lang="en-US" sz="2900" spc="-5" dirty="0">
              <a:solidFill>
                <a:srgbClr val="003366"/>
              </a:solidFill>
              <a:latin typeface="+mn-lt"/>
            </a:endParaRP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Health Care Management (4A0) Force Manager (2005), Pentagon, D.C.</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Superintendent, Clinical Medicine Flight (2002), Little Rock AFB, AR</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Continuing Development Course (CDC) Writer (1998), Sheppard AFB, TX</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Security Forces (3P), (1998), Sheppard AFB, TX</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Health Care Management 4A0 Instructor (1998), Sheppard AFB, TX</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Assistant Administrator (1994), Ramstein Air Base, Germany</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NCOIC, Medical Readiness (1991), </a:t>
            </a:r>
            <a:r>
              <a:rPr lang="en-US" sz="1600" spc="-5" dirty="0" err="1">
                <a:solidFill>
                  <a:srgbClr val="003366"/>
                </a:solidFill>
                <a:latin typeface="+mn-lt"/>
              </a:rPr>
              <a:t>Lajes</a:t>
            </a:r>
            <a:r>
              <a:rPr lang="en-US" sz="1600" spc="-5" dirty="0">
                <a:solidFill>
                  <a:srgbClr val="003366"/>
                </a:solidFill>
                <a:latin typeface="+mn-lt"/>
              </a:rPr>
              <a:t> Field, Azores Portugal</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Assistant NCOIC, Resource Management, (1987), Mather AFB, CA</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Resource Management Clerk (1987), Mather AFB, CA</a:t>
            </a:r>
          </a:p>
          <a:p>
            <a:pPr marL="777240" marR="0" indent="-457200" algn="l">
              <a:lnSpc>
                <a:spcPts val="3000"/>
              </a:lnSpc>
              <a:spcAft>
                <a:spcPts val="0"/>
              </a:spcAft>
              <a:buFont typeface="Arial" panose="020B0604020202020204" pitchFamily="34" charset="0"/>
              <a:buChar char="•"/>
            </a:pPr>
            <a:r>
              <a:rPr lang="en-US" sz="1600" spc="-5" dirty="0">
                <a:solidFill>
                  <a:srgbClr val="003366"/>
                </a:solidFill>
                <a:latin typeface="+mn-lt"/>
              </a:rPr>
              <a:t>Outpatient Records Clerk (1987), Mather AFB, CA</a:t>
            </a:r>
          </a:p>
          <a:p>
            <a:pPr marL="320040" marR="0" indent="0" algn="l">
              <a:lnSpc>
                <a:spcPts val="3000"/>
              </a:lnSpc>
              <a:spcAft>
                <a:spcPts val="0"/>
              </a:spcAft>
            </a:pPr>
            <a:endParaRPr lang="en-US" u="sng" spc="-5" dirty="0">
              <a:solidFill>
                <a:srgbClr val="003366"/>
              </a:solidFill>
              <a:latin typeface="+mn-lt"/>
            </a:endParaRPr>
          </a:p>
        </p:txBody>
      </p:sp>
      <p:pic>
        <p:nvPicPr>
          <p:cNvPr id="6" name="Picture 5"/>
          <p:cNvPicPr>
            <a:picLocks noChangeAspect="1"/>
          </p:cNvPicPr>
          <p:nvPr/>
        </p:nvPicPr>
        <p:blipFill>
          <a:blip r:embed="rId3"/>
          <a:stretch>
            <a:fillRect/>
          </a:stretch>
        </p:blipFill>
        <p:spPr>
          <a:xfrm>
            <a:off x="6690054" y="4195838"/>
            <a:ext cx="2015441" cy="2216293"/>
          </a:xfrm>
          <a:prstGeom prst="rect">
            <a:avLst/>
          </a:prstGeom>
        </p:spPr>
      </p:pic>
      <p:pic>
        <p:nvPicPr>
          <p:cNvPr id="9" name="Picture 8"/>
          <p:cNvPicPr>
            <a:picLocks noChangeAspect="1"/>
          </p:cNvPicPr>
          <p:nvPr/>
        </p:nvPicPr>
        <p:blipFill>
          <a:blip r:embed="rId4"/>
          <a:stretch>
            <a:fillRect/>
          </a:stretch>
        </p:blipFill>
        <p:spPr>
          <a:xfrm>
            <a:off x="6519520" y="2472640"/>
            <a:ext cx="2356510" cy="1723198"/>
          </a:xfrm>
          <a:prstGeom prst="rect">
            <a:avLst/>
          </a:prstGeom>
        </p:spPr>
      </p:pic>
      <p:pic>
        <p:nvPicPr>
          <p:cNvPr id="10" name="Picture 9"/>
          <p:cNvPicPr>
            <a:picLocks noChangeAspect="1"/>
          </p:cNvPicPr>
          <p:nvPr/>
        </p:nvPicPr>
        <p:blipFill>
          <a:blip r:embed="rId5"/>
          <a:stretch>
            <a:fillRect/>
          </a:stretch>
        </p:blipFill>
        <p:spPr>
          <a:xfrm rot="5400000">
            <a:off x="7099878" y="890975"/>
            <a:ext cx="1809092" cy="1354237"/>
          </a:xfrm>
          <a:prstGeom prst="rect">
            <a:avLst/>
          </a:prstGeom>
        </p:spPr>
      </p:pic>
    </p:spTree>
    <p:extLst>
      <p:ext uri="{BB962C8B-B14F-4D97-AF65-F5344CB8AC3E}">
        <p14:creationId xmlns:p14="http://schemas.microsoft.com/office/powerpoint/2010/main" val="159618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I got the feeling (2005) and Retirement from the military (2007)</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indent="0" algn="l">
              <a:lnSpc>
                <a:spcPts val="3000"/>
              </a:lnSpc>
              <a:spcAft>
                <a:spcPts val="0"/>
              </a:spcAft>
            </a:pPr>
            <a:r>
              <a:rPr lang="en-US" sz="2100" spc="-5" dirty="0">
                <a:solidFill>
                  <a:srgbClr val="003366"/>
                </a:solidFill>
                <a:latin typeface="+mn-lt"/>
              </a:rPr>
              <a:t>Spouse: Amy Conrad-Smith (better half)</a:t>
            </a:r>
          </a:p>
          <a:p>
            <a:pPr marL="320040" marR="0" indent="0" algn="l">
              <a:lnSpc>
                <a:spcPts val="3000"/>
              </a:lnSpc>
              <a:spcAft>
                <a:spcPts val="0"/>
              </a:spcAft>
            </a:pPr>
            <a:r>
              <a:rPr lang="en-US" sz="2100" spc="-5" dirty="0">
                <a:solidFill>
                  <a:srgbClr val="003366"/>
                </a:solidFill>
                <a:latin typeface="+mn-lt"/>
              </a:rPr>
              <a:t>18 plus years together</a:t>
            </a:r>
          </a:p>
          <a:p>
            <a:pPr marL="320040" marR="0" indent="0" algn="l">
              <a:lnSpc>
                <a:spcPts val="3000"/>
              </a:lnSpc>
              <a:spcAft>
                <a:spcPts val="0"/>
              </a:spcAft>
            </a:pPr>
            <a:endParaRPr lang="en-US" sz="2900" spc="-5" dirty="0">
              <a:solidFill>
                <a:srgbClr val="003366"/>
              </a:solidFill>
              <a:latin typeface="+mn-lt"/>
            </a:endParaRPr>
          </a:p>
        </p:txBody>
      </p:sp>
      <p:pic>
        <p:nvPicPr>
          <p:cNvPr id="10" name="Picture 9"/>
          <p:cNvPicPr>
            <a:picLocks noChangeAspect="1"/>
          </p:cNvPicPr>
          <p:nvPr/>
        </p:nvPicPr>
        <p:blipFill>
          <a:blip r:embed="rId3"/>
          <a:stretch>
            <a:fillRect/>
          </a:stretch>
        </p:blipFill>
        <p:spPr>
          <a:xfrm>
            <a:off x="5020527" y="1451887"/>
            <a:ext cx="2722426" cy="3522160"/>
          </a:xfrm>
          <a:prstGeom prst="rect">
            <a:avLst/>
          </a:prstGeom>
        </p:spPr>
      </p:pic>
      <p:pic>
        <p:nvPicPr>
          <p:cNvPr id="2" name="Picture 1">
            <a:extLst>
              <a:ext uri="{FF2B5EF4-FFF2-40B4-BE49-F238E27FC236}">
                <a16:creationId xmlns:a16="http://schemas.microsoft.com/office/drawing/2014/main" id="{B3AFEA2D-9A71-8769-D774-D5A0C7A3CF93}"/>
              </a:ext>
            </a:extLst>
          </p:cNvPr>
          <p:cNvPicPr>
            <a:picLocks noChangeAspect="1"/>
          </p:cNvPicPr>
          <p:nvPr/>
        </p:nvPicPr>
        <p:blipFill>
          <a:blip r:embed="rId4"/>
          <a:stretch>
            <a:fillRect/>
          </a:stretch>
        </p:blipFill>
        <p:spPr>
          <a:xfrm>
            <a:off x="947941" y="2384982"/>
            <a:ext cx="2562791" cy="39020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Work 2007 - 2019</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algn="l">
              <a:lnSpc>
                <a:spcPts val="3000"/>
              </a:lnSpc>
              <a:spcAft>
                <a:spcPts val="0"/>
              </a:spcAft>
            </a:pPr>
            <a:endParaRPr lang="en-US" sz="2900" spc="-5" dirty="0">
              <a:solidFill>
                <a:srgbClr val="003366"/>
              </a:solidFill>
              <a:latin typeface="+mn-lt"/>
            </a:endParaRPr>
          </a:p>
          <a:p>
            <a:pPr marL="320040" marR="0" indent="0" algn="l">
              <a:lnSpc>
                <a:spcPts val="3000"/>
              </a:lnSpc>
              <a:spcAft>
                <a:spcPts val="0"/>
              </a:spcAft>
            </a:pPr>
            <a:endParaRPr lang="en-US" sz="2900" spc="-5" dirty="0">
              <a:solidFill>
                <a:srgbClr val="003366"/>
              </a:solidFill>
              <a:latin typeface="+mn-lt"/>
            </a:endParaRPr>
          </a:p>
        </p:txBody>
      </p:sp>
      <p:pic>
        <p:nvPicPr>
          <p:cNvPr id="4" name="Picture 3">
            <a:extLst>
              <a:ext uri="{FF2B5EF4-FFF2-40B4-BE49-F238E27FC236}">
                <a16:creationId xmlns:a16="http://schemas.microsoft.com/office/drawing/2014/main" id="{1603FF73-F483-8826-5A58-9B1C4FF49124}"/>
              </a:ext>
            </a:extLst>
          </p:cNvPr>
          <p:cNvPicPr>
            <a:picLocks noChangeAspect="1"/>
          </p:cNvPicPr>
          <p:nvPr/>
        </p:nvPicPr>
        <p:blipFill>
          <a:blip r:embed="rId3"/>
          <a:stretch>
            <a:fillRect/>
          </a:stretch>
        </p:blipFill>
        <p:spPr>
          <a:xfrm>
            <a:off x="392686" y="1274189"/>
            <a:ext cx="4286250" cy="1066800"/>
          </a:xfrm>
          <a:prstGeom prst="rect">
            <a:avLst/>
          </a:prstGeom>
        </p:spPr>
      </p:pic>
      <p:pic>
        <p:nvPicPr>
          <p:cNvPr id="9" name="Picture 8">
            <a:extLst>
              <a:ext uri="{FF2B5EF4-FFF2-40B4-BE49-F238E27FC236}">
                <a16:creationId xmlns:a16="http://schemas.microsoft.com/office/drawing/2014/main" id="{756332AD-0698-681D-B83B-27A5ED3B0E03}"/>
              </a:ext>
            </a:extLst>
          </p:cNvPr>
          <p:cNvPicPr>
            <a:picLocks noChangeAspect="1"/>
          </p:cNvPicPr>
          <p:nvPr/>
        </p:nvPicPr>
        <p:blipFill>
          <a:blip r:embed="rId4"/>
          <a:stretch>
            <a:fillRect/>
          </a:stretch>
        </p:blipFill>
        <p:spPr>
          <a:xfrm>
            <a:off x="821408" y="2757487"/>
            <a:ext cx="3409950" cy="1343025"/>
          </a:xfrm>
          <a:prstGeom prst="rect">
            <a:avLst/>
          </a:prstGeom>
        </p:spPr>
      </p:pic>
      <p:pic>
        <p:nvPicPr>
          <p:cNvPr id="11" name="Picture 10">
            <a:extLst>
              <a:ext uri="{FF2B5EF4-FFF2-40B4-BE49-F238E27FC236}">
                <a16:creationId xmlns:a16="http://schemas.microsoft.com/office/drawing/2014/main" id="{7011E2DD-2812-8503-3E37-4BDC381E2269}"/>
              </a:ext>
            </a:extLst>
          </p:cNvPr>
          <p:cNvPicPr>
            <a:picLocks noChangeAspect="1"/>
          </p:cNvPicPr>
          <p:nvPr/>
        </p:nvPicPr>
        <p:blipFill>
          <a:blip r:embed="rId5"/>
          <a:stretch>
            <a:fillRect/>
          </a:stretch>
        </p:blipFill>
        <p:spPr>
          <a:xfrm>
            <a:off x="557457" y="4625512"/>
            <a:ext cx="4495800" cy="1019175"/>
          </a:xfrm>
          <a:prstGeom prst="rect">
            <a:avLst/>
          </a:prstGeom>
        </p:spPr>
      </p:pic>
    </p:spTree>
    <p:extLst>
      <p:ext uri="{BB962C8B-B14F-4D97-AF65-F5344CB8AC3E}">
        <p14:creationId xmlns:p14="http://schemas.microsoft.com/office/powerpoint/2010/main" val="152538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solidFill>
            <a:srgbClr val="00B0F0"/>
          </a:solid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bg1"/>
                </a:solidFill>
                <a:latin typeface="+mn-lt"/>
              </a:rPr>
              <a:t>Work 2019 - Present</a:t>
            </a:r>
            <a:endParaRPr lang="en-US" sz="2900" b="1" spc="-5" dirty="0">
              <a:solidFill>
                <a:schemeClr val="bg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algn="l">
              <a:lnSpc>
                <a:spcPts val="3000"/>
              </a:lnSpc>
              <a:spcAft>
                <a:spcPts val="0"/>
              </a:spcAft>
            </a:pPr>
            <a:endParaRPr lang="en-US" sz="2900" spc="-5" dirty="0">
              <a:solidFill>
                <a:srgbClr val="003366"/>
              </a:solidFill>
              <a:latin typeface="+mn-lt"/>
            </a:endParaRPr>
          </a:p>
          <a:p>
            <a:pPr marL="320040" marR="0" indent="0" algn="l">
              <a:lnSpc>
                <a:spcPts val="3000"/>
              </a:lnSpc>
              <a:spcAft>
                <a:spcPts val="0"/>
              </a:spcAft>
            </a:pPr>
            <a:endParaRPr lang="en-US" sz="2900" spc="-5" dirty="0">
              <a:solidFill>
                <a:srgbClr val="003366"/>
              </a:solidFill>
              <a:latin typeface="+mn-lt"/>
            </a:endParaRPr>
          </a:p>
        </p:txBody>
      </p:sp>
      <p:sp>
        <p:nvSpPr>
          <p:cNvPr id="6" name="TextBox 5">
            <a:extLst>
              <a:ext uri="{FF2B5EF4-FFF2-40B4-BE49-F238E27FC236}">
                <a16:creationId xmlns:a16="http://schemas.microsoft.com/office/drawing/2014/main" id="{A623F4FC-D180-EB56-D9C3-5C71E04941B5}"/>
              </a:ext>
            </a:extLst>
          </p:cNvPr>
          <p:cNvSpPr txBox="1"/>
          <p:nvPr/>
        </p:nvSpPr>
        <p:spPr>
          <a:xfrm>
            <a:off x="518307" y="3105834"/>
            <a:ext cx="7532831" cy="646331"/>
          </a:xfrm>
          <a:prstGeom prst="rect">
            <a:avLst/>
          </a:prstGeom>
          <a:noFill/>
        </p:spPr>
        <p:txBody>
          <a:bodyPr wrap="none" rtlCol="0">
            <a:spAutoFit/>
          </a:bodyPr>
          <a:lstStyle/>
          <a:p>
            <a:r>
              <a:rPr lang="en-US" b="1" dirty="0">
                <a:solidFill>
                  <a:schemeClr val="bg1"/>
                </a:solidFill>
              </a:rPr>
              <a:t>Managed Care Support Contractor (MCSC) TRICARE West Region, </a:t>
            </a:r>
          </a:p>
          <a:p>
            <a:r>
              <a:rPr lang="en-US" b="1" dirty="0">
                <a:solidFill>
                  <a:schemeClr val="bg1"/>
                </a:solidFill>
              </a:rPr>
              <a:t>company who supports the Department of Defense (DoD)</a:t>
            </a:r>
          </a:p>
        </p:txBody>
      </p:sp>
    </p:spTree>
    <p:extLst>
      <p:ext uri="{BB962C8B-B14F-4D97-AF65-F5344CB8AC3E}">
        <p14:creationId xmlns:p14="http://schemas.microsoft.com/office/powerpoint/2010/main" val="11286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182880"/>
          </a:xfrm>
          <a:prstGeom prst="rect">
            <a:avLst/>
          </a:prstGeom>
        </p:spPr>
      </p:pic>
      <p:sp>
        <p:nvSpPr>
          <p:cNvPr id="5" name="Text Placeholder 4"/>
          <p:cNvSpPr>
            <a:spLocks noGrp="1"/>
          </p:cNvSpPr>
          <p:nvPr>
            <p:ph type="body" idx="10"/>
          </p:nvPr>
        </p:nvSpPr>
        <p:spPr>
          <a:xfrm>
            <a:off x="0" y="401320"/>
            <a:ext cx="9144000" cy="5761990"/>
          </a:xfrm>
          <a:prstGeom prst="rect">
            <a:avLst/>
          </a:prstGeom>
          <a:noFill/>
          <a:ln w="0" cmpd="sng">
            <a:noFill/>
            <a:prstDash val="solid"/>
          </a:ln>
        </p:spPr>
        <p:txBody>
          <a:bodyPr vert="horz" lIns="0" tIns="0" rIns="0" bIns="0" anchor="t">
            <a:normAutofit fontScale="97500"/>
          </a:bodyPr>
          <a:lstStyle/>
          <a:p>
            <a:pPr marL="320040" marR="0" indent="0" algn="l">
              <a:lnSpc>
                <a:spcPts val="3000"/>
              </a:lnSpc>
              <a:spcAft>
                <a:spcPts val="0"/>
              </a:spcAft>
            </a:pPr>
            <a:r>
              <a:rPr lang="en-US" sz="2900" b="1" spc="-5" dirty="0">
                <a:solidFill>
                  <a:schemeClr val="tx1"/>
                </a:solidFill>
                <a:latin typeface="+mn-lt"/>
              </a:rPr>
              <a:t>Manage Care Support Contractor (MCSC) West Region</a:t>
            </a:r>
            <a:endParaRPr lang="en-US" sz="2900" b="1" spc="-5" dirty="0">
              <a:solidFill>
                <a:schemeClr val="tx1"/>
              </a:solidFill>
              <a:latin typeface="Arial" panose="02020603050405020304" pitchFamily="2"/>
            </a:endParaRPr>
          </a:p>
          <a:p>
            <a:pPr marL="320040" marR="0" indent="0" algn="l">
              <a:lnSpc>
                <a:spcPts val="3000"/>
              </a:lnSpc>
              <a:spcAft>
                <a:spcPts val="0"/>
              </a:spcAft>
            </a:pPr>
            <a:endParaRPr lang="en-US" sz="2800" spc="-5" dirty="0">
              <a:solidFill>
                <a:srgbClr val="003366"/>
              </a:solidFill>
              <a:latin typeface="Arial" panose="02020603050405020304" pitchFamily="2"/>
            </a:endParaRPr>
          </a:p>
          <a:p>
            <a:pPr marL="320040" marR="0" algn="l">
              <a:spcAft>
                <a:spcPts val="0"/>
              </a:spcAft>
            </a:pPr>
            <a:r>
              <a:rPr lang="en-US" sz="1600" spc="-5" dirty="0">
                <a:solidFill>
                  <a:srgbClr val="003366"/>
                </a:solidFill>
                <a:latin typeface="+mn-lt"/>
              </a:rPr>
              <a:t>The regional contractors provide health care services and support beyond what's available at military hospitals and clinics for all health plan options and manage administrative support services for the TRICARE benefit. This includes managing enrollment services, maintaining civilian healthcare networks, operating call centers, and processing TRICARE claims.</a:t>
            </a:r>
          </a:p>
          <a:p>
            <a:pPr marL="320040" marR="0" indent="0" algn="l">
              <a:spcAft>
                <a:spcPts val="0"/>
              </a:spcAft>
            </a:pPr>
            <a:endParaRPr lang="en-US" sz="1600" spc="-5" dirty="0">
              <a:solidFill>
                <a:srgbClr val="003366"/>
              </a:solidFill>
              <a:latin typeface="+mn-lt"/>
            </a:endParaRPr>
          </a:p>
          <a:p>
            <a:pPr marL="320040" marR="0" indent="0" algn="l">
              <a:spcAft>
                <a:spcPts val="0"/>
              </a:spcAft>
            </a:pPr>
            <a:r>
              <a:rPr lang="en-US" sz="1600" spc="-5" dirty="0">
                <a:solidFill>
                  <a:srgbClr val="003366"/>
                </a:solidFill>
                <a:latin typeface="+mn-lt"/>
              </a:rPr>
              <a:t>The company I work for manages the TRICARE Contract for the West Region (dark blue), and another company manages the TRICARE Contract for the East Region (light blue). </a:t>
            </a:r>
          </a:p>
        </p:txBody>
      </p:sp>
      <p:pic>
        <p:nvPicPr>
          <p:cNvPr id="6" name="Picture 5">
            <a:extLst>
              <a:ext uri="{FF2B5EF4-FFF2-40B4-BE49-F238E27FC236}">
                <a16:creationId xmlns:a16="http://schemas.microsoft.com/office/drawing/2014/main" id="{39775338-3BFB-B007-369B-3F7C8814A12E}"/>
              </a:ext>
            </a:extLst>
          </p:cNvPr>
          <p:cNvPicPr>
            <a:picLocks noChangeAspect="1"/>
          </p:cNvPicPr>
          <p:nvPr/>
        </p:nvPicPr>
        <p:blipFill>
          <a:blip r:embed="rId3"/>
          <a:stretch>
            <a:fillRect/>
          </a:stretch>
        </p:blipFill>
        <p:spPr>
          <a:xfrm>
            <a:off x="2367993" y="3159006"/>
            <a:ext cx="4408013" cy="2785864"/>
          </a:xfrm>
          <a:prstGeom prst="rect">
            <a:avLst/>
          </a:prstGeom>
        </p:spPr>
      </p:pic>
    </p:spTree>
    <p:extLst>
      <p:ext uri="{BB962C8B-B14F-4D97-AF65-F5344CB8AC3E}">
        <p14:creationId xmlns:p14="http://schemas.microsoft.com/office/powerpoint/2010/main" val="1602726721"/>
      </p:ext>
    </p:extLst>
  </p:cSld>
  <p:clrMapOvr>
    <a:masterClrMapping/>
  </p:clrMapOvr>
</p:sld>
</file>

<file path=ppt/theme/theme1.xml><?xml version="1.0" encoding="utf-8"?>
<a:theme xmlns:a="http://schemas.openxmlformats.org/drawingml/2006/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TotalTime>
  <Words>1373</Words>
  <Application>Microsoft Office PowerPoint</Application>
  <PresentationFormat>On-screen Show (4:3)</PresentationFormat>
  <Paragraphs>178</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Smith</dc:creator>
  <cp:lastModifiedBy>Erin Johnston</cp:lastModifiedBy>
  <cp:revision>53</cp:revision>
  <cp:lastPrinted>2021-06-22T16:31:56Z</cp:lastPrinted>
  <dcterms:modified xsi:type="dcterms:W3CDTF">2024-05-30T20:27:15Z</dcterms:modified>
</cp:coreProperties>
</file>