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8" r:id="rId3"/>
    <p:sldId id="269" r:id="rId4"/>
    <p:sldId id="267" r:id="rId5"/>
    <p:sldId id="257" r:id="rId6"/>
    <p:sldId id="272" r:id="rId7"/>
    <p:sldId id="270" r:id="rId8"/>
    <p:sldId id="271" r:id="rId9"/>
    <p:sldId id="276" r:id="rId10"/>
    <p:sldId id="278" r:id="rId11"/>
    <p:sldId id="279" r:id="rId12"/>
    <p:sldId id="260" r:id="rId13"/>
    <p:sldId id="259" r:id="rId14"/>
    <p:sldId id="277" r:id="rId15"/>
    <p:sldId id="275" r:id="rId16"/>
    <p:sldId id="274" r:id="rId17"/>
    <p:sldId id="261" r:id="rId18"/>
    <p:sldId id="262"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20"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5692B-5BD9-4EF1-ABC9-B360D73E1BE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7C5A3E2-5438-4B3A-B1A1-1C81F96D7A04}">
      <dgm:prSet phldrT="[Text]"/>
      <dgm:spPr/>
      <dgm:t>
        <a:bodyPr/>
        <a:lstStyle/>
        <a:p>
          <a:r>
            <a:rPr lang="en-US" dirty="0"/>
            <a:t>Scheduling</a:t>
          </a:r>
        </a:p>
      </dgm:t>
    </dgm:pt>
    <dgm:pt modelId="{533D425E-D19D-4D70-9BAD-55CA963482FB}" type="parTrans" cxnId="{30FA2CBA-AAE5-4F15-97C7-E5AC590D5AA5}">
      <dgm:prSet/>
      <dgm:spPr/>
      <dgm:t>
        <a:bodyPr/>
        <a:lstStyle/>
        <a:p>
          <a:endParaRPr lang="en-US"/>
        </a:p>
      </dgm:t>
    </dgm:pt>
    <dgm:pt modelId="{7C46E2FD-8854-417D-ACD4-DB89F0883165}" type="sibTrans" cxnId="{30FA2CBA-AAE5-4F15-97C7-E5AC590D5AA5}">
      <dgm:prSet/>
      <dgm:spPr/>
      <dgm:t>
        <a:bodyPr/>
        <a:lstStyle/>
        <a:p>
          <a:endParaRPr lang="en-US"/>
        </a:p>
      </dgm:t>
    </dgm:pt>
    <dgm:pt modelId="{DA623C4F-6A14-4C62-8AB2-7A29BD9E3C7C}">
      <dgm:prSet phldrT="[Text]"/>
      <dgm:spPr/>
      <dgm:t>
        <a:bodyPr/>
        <a:lstStyle/>
        <a:p>
          <a:r>
            <a:rPr lang="en-US" dirty="0"/>
            <a:t>Coding &amp; Documentation Review</a:t>
          </a:r>
        </a:p>
      </dgm:t>
    </dgm:pt>
    <dgm:pt modelId="{400A2746-57A7-4D21-B4D9-C774D81FBB2F}" type="parTrans" cxnId="{50FFC764-425A-46BE-AA69-B6E60CB06566}">
      <dgm:prSet/>
      <dgm:spPr/>
      <dgm:t>
        <a:bodyPr/>
        <a:lstStyle/>
        <a:p>
          <a:endParaRPr lang="en-US"/>
        </a:p>
      </dgm:t>
    </dgm:pt>
    <dgm:pt modelId="{5AD9F268-1563-40A0-9356-54AAEB3A4E73}" type="sibTrans" cxnId="{50FFC764-425A-46BE-AA69-B6E60CB06566}">
      <dgm:prSet/>
      <dgm:spPr/>
      <dgm:t>
        <a:bodyPr/>
        <a:lstStyle/>
        <a:p>
          <a:endParaRPr lang="en-US"/>
        </a:p>
      </dgm:t>
    </dgm:pt>
    <dgm:pt modelId="{43354B2E-85D5-46CB-9E78-59006C83C965}">
      <dgm:prSet phldrT="[Text]"/>
      <dgm:spPr/>
      <dgm:t>
        <a:bodyPr/>
        <a:lstStyle/>
        <a:p>
          <a:r>
            <a:rPr lang="en-US" dirty="0"/>
            <a:t>Denial Management</a:t>
          </a:r>
        </a:p>
      </dgm:t>
    </dgm:pt>
    <dgm:pt modelId="{7067C9DE-6BDD-49B1-A00F-6D9D184EF4FE}" type="parTrans" cxnId="{CC4A4767-85FD-44BD-A072-C7BEED4B899E}">
      <dgm:prSet/>
      <dgm:spPr/>
      <dgm:t>
        <a:bodyPr/>
        <a:lstStyle/>
        <a:p>
          <a:endParaRPr lang="en-US"/>
        </a:p>
      </dgm:t>
    </dgm:pt>
    <dgm:pt modelId="{A82EC41A-64D8-4C27-A0BC-BD1FC8823A82}" type="sibTrans" cxnId="{CC4A4767-85FD-44BD-A072-C7BEED4B899E}">
      <dgm:prSet/>
      <dgm:spPr/>
      <dgm:t>
        <a:bodyPr/>
        <a:lstStyle/>
        <a:p>
          <a:endParaRPr lang="en-US"/>
        </a:p>
      </dgm:t>
    </dgm:pt>
    <dgm:pt modelId="{FCF0F304-59CD-4D69-BF06-A41D41591E8D}">
      <dgm:prSet phldrT="[Text]"/>
      <dgm:spPr/>
      <dgm:t>
        <a:bodyPr/>
        <a:lstStyle/>
        <a:p>
          <a:r>
            <a:rPr lang="en-US" dirty="0"/>
            <a:t>Payment Posting</a:t>
          </a:r>
        </a:p>
      </dgm:t>
    </dgm:pt>
    <dgm:pt modelId="{E393B569-04AC-4907-AFD6-A9BEC993D685}" type="parTrans" cxnId="{11CC29F8-B346-4380-9AC9-8D5425750AE3}">
      <dgm:prSet/>
      <dgm:spPr/>
      <dgm:t>
        <a:bodyPr/>
        <a:lstStyle/>
        <a:p>
          <a:endParaRPr lang="en-US"/>
        </a:p>
      </dgm:t>
    </dgm:pt>
    <dgm:pt modelId="{18231785-945E-4FF3-BE59-E38FEEE0DAC3}" type="sibTrans" cxnId="{11CC29F8-B346-4380-9AC9-8D5425750AE3}">
      <dgm:prSet/>
      <dgm:spPr/>
      <dgm:t>
        <a:bodyPr/>
        <a:lstStyle/>
        <a:p>
          <a:endParaRPr lang="en-US"/>
        </a:p>
      </dgm:t>
    </dgm:pt>
    <dgm:pt modelId="{10383882-B83E-47BF-A87B-BC600FB08155}">
      <dgm:prSet phldrT="[Text]"/>
      <dgm:spPr/>
      <dgm:t>
        <a:bodyPr/>
        <a:lstStyle/>
        <a:p>
          <a:r>
            <a:rPr lang="en-US" dirty="0"/>
            <a:t>Registration</a:t>
          </a:r>
        </a:p>
      </dgm:t>
    </dgm:pt>
    <dgm:pt modelId="{C9C82077-A11F-47B3-B6A1-72E599A577DD}" type="parTrans" cxnId="{BCE94627-1DE4-4FD4-903F-C059CBE91BC8}">
      <dgm:prSet/>
      <dgm:spPr/>
      <dgm:t>
        <a:bodyPr/>
        <a:lstStyle/>
        <a:p>
          <a:endParaRPr lang="en-US"/>
        </a:p>
      </dgm:t>
    </dgm:pt>
    <dgm:pt modelId="{D79E862E-97BD-46D5-A339-EED2F5C9573D}" type="sibTrans" cxnId="{BCE94627-1DE4-4FD4-903F-C059CBE91BC8}">
      <dgm:prSet/>
      <dgm:spPr/>
      <dgm:t>
        <a:bodyPr/>
        <a:lstStyle/>
        <a:p>
          <a:endParaRPr lang="en-US"/>
        </a:p>
      </dgm:t>
    </dgm:pt>
    <dgm:pt modelId="{B76F18F9-1CDF-4F7E-8A9A-CDED14101FC8}">
      <dgm:prSet phldrT="[Text]"/>
      <dgm:spPr/>
      <dgm:t>
        <a:bodyPr/>
        <a:lstStyle/>
        <a:p>
          <a:r>
            <a:rPr lang="en-US" dirty="0"/>
            <a:t>Charge Capture</a:t>
          </a:r>
        </a:p>
      </dgm:t>
    </dgm:pt>
    <dgm:pt modelId="{5B3762B0-CEC7-41D4-B36B-FCB9D0512E88}" type="parTrans" cxnId="{5DCE1660-1370-40DB-A5BE-847C75949C69}">
      <dgm:prSet/>
      <dgm:spPr/>
      <dgm:t>
        <a:bodyPr/>
        <a:lstStyle/>
        <a:p>
          <a:endParaRPr lang="en-US"/>
        </a:p>
      </dgm:t>
    </dgm:pt>
    <dgm:pt modelId="{0CD38EFB-C618-4EEA-B00C-2F0360130887}" type="sibTrans" cxnId="{5DCE1660-1370-40DB-A5BE-847C75949C69}">
      <dgm:prSet/>
      <dgm:spPr/>
      <dgm:t>
        <a:bodyPr/>
        <a:lstStyle/>
        <a:p>
          <a:endParaRPr lang="en-US"/>
        </a:p>
      </dgm:t>
    </dgm:pt>
    <dgm:pt modelId="{691CB059-CE9F-4999-922B-1EEFCDB787C2}">
      <dgm:prSet phldrT="[Text]"/>
      <dgm:spPr/>
      <dgm:t>
        <a:bodyPr/>
        <a:lstStyle/>
        <a:p>
          <a:r>
            <a:rPr lang="en-US" dirty="0"/>
            <a:t>Claims Processing</a:t>
          </a:r>
        </a:p>
      </dgm:t>
    </dgm:pt>
    <dgm:pt modelId="{EA79097A-E146-464B-AC71-1CBB0CAD747A}" type="parTrans" cxnId="{85C5B6B3-212A-4687-9CD1-68C084CCE7C7}">
      <dgm:prSet/>
      <dgm:spPr/>
      <dgm:t>
        <a:bodyPr/>
        <a:lstStyle/>
        <a:p>
          <a:endParaRPr lang="en-US"/>
        </a:p>
      </dgm:t>
    </dgm:pt>
    <dgm:pt modelId="{8249CA09-6310-4A6B-A017-87EEAB92B747}" type="sibTrans" cxnId="{85C5B6B3-212A-4687-9CD1-68C084CCE7C7}">
      <dgm:prSet/>
      <dgm:spPr/>
      <dgm:t>
        <a:bodyPr/>
        <a:lstStyle/>
        <a:p>
          <a:endParaRPr lang="en-US"/>
        </a:p>
      </dgm:t>
    </dgm:pt>
    <dgm:pt modelId="{AC2CA827-B3D4-49F3-B9CA-73B388CD1A0C}">
      <dgm:prSet phldrT="[Text]"/>
      <dgm:spPr/>
      <dgm:t>
        <a:bodyPr/>
        <a:lstStyle/>
        <a:p>
          <a:r>
            <a:rPr lang="en-US" dirty="0"/>
            <a:t>A/R Follow-up</a:t>
          </a:r>
        </a:p>
      </dgm:t>
    </dgm:pt>
    <dgm:pt modelId="{83246153-9C25-49B9-9C9F-34A021D24103}" type="parTrans" cxnId="{1F91543D-1DDC-4234-AD67-0283307AB9FB}">
      <dgm:prSet/>
      <dgm:spPr/>
      <dgm:t>
        <a:bodyPr/>
        <a:lstStyle/>
        <a:p>
          <a:endParaRPr lang="en-US"/>
        </a:p>
      </dgm:t>
    </dgm:pt>
    <dgm:pt modelId="{6EE8B831-04DE-4B0E-AC92-CB187B867390}" type="sibTrans" cxnId="{1F91543D-1DDC-4234-AD67-0283307AB9FB}">
      <dgm:prSet/>
      <dgm:spPr/>
      <dgm:t>
        <a:bodyPr/>
        <a:lstStyle/>
        <a:p>
          <a:endParaRPr lang="en-US"/>
        </a:p>
      </dgm:t>
    </dgm:pt>
    <dgm:pt modelId="{B1BE61E2-1B20-4036-BD26-710F8AC2FA12}">
      <dgm:prSet phldrT="[Text]"/>
      <dgm:spPr/>
      <dgm:t>
        <a:bodyPr/>
        <a:lstStyle/>
        <a:p>
          <a:r>
            <a:rPr lang="en-US" dirty="0"/>
            <a:t>Patient Collections</a:t>
          </a:r>
        </a:p>
      </dgm:t>
    </dgm:pt>
    <dgm:pt modelId="{E262691D-66F7-457F-9DEB-34F8C8355F86}" type="parTrans" cxnId="{08599323-BE47-448A-BE56-DC38CBA7727D}">
      <dgm:prSet/>
      <dgm:spPr/>
      <dgm:t>
        <a:bodyPr/>
        <a:lstStyle/>
        <a:p>
          <a:endParaRPr lang="en-US"/>
        </a:p>
      </dgm:t>
    </dgm:pt>
    <dgm:pt modelId="{80D19B11-C776-4FA7-90C2-B31852053552}" type="sibTrans" cxnId="{08599323-BE47-448A-BE56-DC38CBA7727D}">
      <dgm:prSet/>
      <dgm:spPr/>
      <dgm:t>
        <a:bodyPr/>
        <a:lstStyle/>
        <a:p>
          <a:endParaRPr lang="en-US"/>
        </a:p>
      </dgm:t>
    </dgm:pt>
    <dgm:pt modelId="{E1A01101-7E43-4A2F-B545-532E12AC1823}">
      <dgm:prSet phldrT="[Text]"/>
      <dgm:spPr/>
      <dgm:t>
        <a:bodyPr/>
        <a:lstStyle/>
        <a:p>
          <a:r>
            <a:rPr lang="en-US" dirty="0"/>
            <a:t>Reporting and Benchmarking</a:t>
          </a:r>
        </a:p>
      </dgm:t>
    </dgm:pt>
    <dgm:pt modelId="{E3CDF3F3-C2A5-41EB-9746-970AE63EE8C5}" type="parTrans" cxnId="{EB79BC81-8929-4D87-8206-08FF57DDB7A7}">
      <dgm:prSet/>
      <dgm:spPr/>
      <dgm:t>
        <a:bodyPr/>
        <a:lstStyle/>
        <a:p>
          <a:endParaRPr lang="en-US"/>
        </a:p>
      </dgm:t>
    </dgm:pt>
    <dgm:pt modelId="{F62558A1-9620-407B-9EE9-550A51E3C69E}" type="sibTrans" cxnId="{EB79BC81-8929-4D87-8206-08FF57DDB7A7}">
      <dgm:prSet/>
      <dgm:spPr/>
      <dgm:t>
        <a:bodyPr/>
        <a:lstStyle/>
        <a:p>
          <a:endParaRPr lang="en-US"/>
        </a:p>
      </dgm:t>
    </dgm:pt>
    <dgm:pt modelId="{38EDB75B-B28D-4AE6-8203-1723DDADB94D}" type="pres">
      <dgm:prSet presAssocID="{2C65692B-5BD9-4EF1-ABC9-B360D73E1BE2}" presName="cycle" presStyleCnt="0">
        <dgm:presLayoutVars>
          <dgm:dir/>
          <dgm:resizeHandles val="exact"/>
        </dgm:presLayoutVars>
      </dgm:prSet>
      <dgm:spPr/>
    </dgm:pt>
    <dgm:pt modelId="{681E4C7A-BDAF-4DBA-9038-14D6CAA6A8B9}" type="pres">
      <dgm:prSet presAssocID="{F7C5A3E2-5438-4B3A-B1A1-1C81F96D7A04}" presName="node" presStyleLbl="node1" presStyleIdx="0" presStyleCnt="10">
        <dgm:presLayoutVars>
          <dgm:bulletEnabled val="1"/>
        </dgm:presLayoutVars>
      </dgm:prSet>
      <dgm:spPr/>
    </dgm:pt>
    <dgm:pt modelId="{D58F085D-D346-4799-9610-B267CBFBD671}" type="pres">
      <dgm:prSet presAssocID="{7C46E2FD-8854-417D-ACD4-DB89F0883165}" presName="sibTrans" presStyleLbl="sibTrans2D1" presStyleIdx="0" presStyleCnt="10"/>
      <dgm:spPr/>
    </dgm:pt>
    <dgm:pt modelId="{E1083940-910C-4D92-AABD-7D5CAA7B6221}" type="pres">
      <dgm:prSet presAssocID="{7C46E2FD-8854-417D-ACD4-DB89F0883165}" presName="connectorText" presStyleLbl="sibTrans2D1" presStyleIdx="0" presStyleCnt="10"/>
      <dgm:spPr/>
    </dgm:pt>
    <dgm:pt modelId="{F5348203-94BC-4C65-B1C2-593698DBCD0A}" type="pres">
      <dgm:prSet presAssocID="{10383882-B83E-47BF-A87B-BC600FB08155}" presName="node" presStyleLbl="node1" presStyleIdx="1" presStyleCnt="10">
        <dgm:presLayoutVars>
          <dgm:bulletEnabled val="1"/>
        </dgm:presLayoutVars>
      </dgm:prSet>
      <dgm:spPr/>
    </dgm:pt>
    <dgm:pt modelId="{6D511974-EE66-40AF-81D3-AFAE5C55D6DF}" type="pres">
      <dgm:prSet presAssocID="{D79E862E-97BD-46D5-A339-EED2F5C9573D}" presName="sibTrans" presStyleLbl="sibTrans2D1" presStyleIdx="1" presStyleCnt="10"/>
      <dgm:spPr/>
    </dgm:pt>
    <dgm:pt modelId="{85C3B4EA-3087-4A21-818E-D27D15BD0C3F}" type="pres">
      <dgm:prSet presAssocID="{D79E862E-97BD-46D5-A339-EED2F5C9573D}" presName="connectorText" presStyleLbl="sibTrans2D1" presStyleIdx="1" presStyleCnt="10"/>
      <dgm:spPr/>
    </dgm:pt>
    <dgm:pt modelId="{29465F3A-E86C-40B4-843F-09B692E15FD9}" type="pres">
      <dgm:prSet presAssocID="{B76F18F9-1CDF-4F7E-8A9A-CDED14101FC8}" presName="node" presStyleLbl="node1" presStyleIdx="2" presStyleCnt="10">
        <dgm:presLayoutVars>
          <dgm:bulletEnabled val="1"/>
        </dgm:presLayoutVars>
      </dgm:prSet>
      <dgm:spPr/>
    </dgm:pt>
    <dgm:pt modelId="{0EA3AAF0-0029-49FE-9641-D56F4F52B3D4}" type="pres">
      <dgm:prSet presAssocID="{0CD38EFB-C618-4EEA-B00C-2F0360130887}" presName="sibTrans" presStyleLbl="sibTrans2D1" presStyleIdx="2" presStyleCnt="10"/>
      <dgm:spPr/>
    </dgm:pt>
    <dgm:pt modelId="{9A2E8FE4-AE7C-4EF3-8E44-5623E2796564}" type="pres">
      <dgm:prSet presAssocID="{0CD38EFB-C618-4EEA-B00C-2F0360130887}" presName="connectorText" presStyleLbl="sibTrans2D1" presStyleIdx="2" presStyleCnt="10"/>
      <dgm:spPr/>
    </dgm:pt>
    <dgm:pt modelId="{643BB6E8-5240-427A-BC5E-08680DFB2B7B}" type="pres">
      <dgm:prSet presAssocID="{DA623C4F-6A14-4C62-8AB2-7A29BD9E3C7C}" presName="node" presStyleLbl="node1" presStyleIdx="3" presStyleCnt="10">
        <dgm:presLayoutVars>
          <dgm:bulletEnabled val="1"/>
        </dgm:presLayoutVars>
      </dgm:prSet>
      <dgm:spPr/>
    </dgm:pt>
    <dgm:pt modelId="{D104E832-EAE3-4B20-8764-65256C8CA787}" type="pres">
      <dgm:prSet presAssocID="{5AD9F268-1563-40A0-9356-54AAEB3A4E73}" presName="sibTrans" presStyleLbl="sibTrans2D1" presStyleIdx="3" presStyleCnt="10"/>
      <dgm:spPr/>
    </dgm:pt>
    <dgm:pt modelId="{B891C9CA-5D95-41FF-8DA0-BD2977387DDF}" type="pres">
      <dgm:prSet presAssocID="{5AD9F268-1563-40A0-9356-54AAEB3A4E73}" presName="connectorText" presStyleLbl="sibTrans2D1" presStyleIdx="3" presStyleCnt="10"/>
      <dgm:spPr/>
    </dgm:pt>
    <dgm:pt modelId="{B8F8357F-1A65-49AA-A576-E9EFD0D5FE9B}" type="pres">
      <dgm:prSet presAssocID="{691CB059-CE9F-4999-922B-1EEFCDB787C2}" presName="node" presStyleLbl="node1" presStyleIdx="4" presStyleCnt="10">
        <dgm:presLayoutVars>
          <dgm:bulletEnabled val="1"/>
        </dgm:presLayoutVars>
      </dgm:prSet>
      <dgm:spPr/>
    </dgm:pt>
    <dgm:pt modelId="{1CCF2DDA-0FBE-4468-97D5-3B6FC86BF3C1}" type="pres">
      <dgm:prSet presAssocID="{8249CA09-6310-4A6B-A017-87EEAB92B747}" presName="sibTrans" presStyleLbl="sibTrans2D1" presStyleIdx="4" presStyleCnt="10"/>
      <dgm:spPr/>
    </dgm:pt>
    <dgm:pt modelId="{63CD2DD3-629D-4F91-8AC6-9A87BAFB7404}" type="pres">
      <dgm:prSet presAssocID="{8249CA09-6310-4A6B-A017-87EEAB92B747}" presName="connectorText" presStyleLbl="sibTrans2D1" presStyleIdx="4" presStyleCnt="10"/>
      <dgm:spPr/>
    </dgm:pt>
    <dgm:pt modelId="{0C3FE3E3-013E-448B-8B08-14328C851AD1}" type="pres">
      <dgm:prSet presAssocID="{43354B2E-85D5-46CB-9E78-59006C83C965}" presName="node" presStyleLbl="node1" presStyleIdx="5" presStyleCnt="10">
        <dgm:presLayoutVars>
          <dgm:bulletEnabled val="1"/>
        </dgm:presLayoutVars>
      </dgm:prSet>
      <dgm:spPr/>
    </dgm:pt>
    <dgm:pt modelId="{DC9CA72C-3623-464F-A38C-BA59885306EA}" type="pres">
      <dgm:prSet presAssocID="{A82EC41A-64D8-4C27-A0BC-BD1FC8823A82}" presName="sibTrans" presStyleLbl="sibTrans2D1" presStyleIdx="5" presStyleCnt="10"/>
      <dgm:spPr/>
    </dgm:pt>
    <dgm:pt modelId="{3AB7C0E1-483B-4E65-A6C3-304A75D731AA}" type="pres">
      <dgm:prSet presAssocID="{A82EC41A-64D8-4C27-A0BC-BD1FC8823A82}" presName="connectorText" presStyleLbl="sibTrans2D1" presStyleIdx="5" presStyleCnt="10"/>
      <dgm:spPr/>
    </dgm:pt>
    <dgm:pt modelId="{70514B5B-6868-4DF8-A9EE-1B713524DC5D}" type="pres">
      <dgm:prSet presAssocID="{FCF0F304-59CD-4D69-BF06-A41D41591E8D}" presName="node" presStyleLbl="node1" presStyleIdx="6" presStyleCnt="10">
        <dgm:presLayoutVars>
          <dgm:bulletEnabled val="1"/>
        </dgm:presLayoutVars>
      </dgm:prSet>
      <dgm:spPr/>
    </dgm:pt>
    <dgm:pt modelId="{881D5811-6D98-4F73-8CF9-D7138646A55F}" type="pres">
      <dgm:prSet presAssocID="{18231785-945E-4FF3-BE59-E38FEEE0DAC3}" presName="sibTrans" presStyleLbl="sibTrans2D1" presStyleIdx="6" presStyleCnt="10"/>
      <dgm:spPr/>
    </dgm:pt>
    <dgm:pt modelId="{AE8B1A70-B513-4681-8A4E-A37089DC5C1F}" type="pres">
      <dgm:prSet presAssocID="{18231785-945E-4FF3-BE59-E38FEEE0DAC3}" presName="connectorText" presStyleLbl="sibTrans2D1" presStyleIdx="6" presStyleCnt="10"/>
      <dgm:spPr/>
    </dgm:pt>
    <dgm:pt modelId="{50CD6BC6-4D87-4077-AD5A-37F32F338E50}" type="pres">
      <dgm:prSet presAssocID="{AC2CA827-B3D4-49F3-B9CA-73B388CD1A0C}" presName="node" presStyleLbl="node1" presStyleIdx="7" presStyleCnt="10">
        <dgm:presLayoutVars>
          <dgm:bulletEnabled val="1"/>
        </dgm:presLayoutVars>
      </dgm:prSet>
      <dgm:spPr/>
    </dgm:pt>
    <dgm:pt modelId="{9B27D5F5-37CC-4B1D-B049-A74C7718E894}" type="pres">
      <dgm:prSet presAssocID="{6EE8B831-04DE-4B0E-AC92-CB187B867390}" presName="sibTrans" presStyleLbl="sibTrans2D1" presStyleIdx="7" presStyleCnt="10"/>
      <dgm:spPr/>
    </dgm:pt>
    <dgm:pt modelId="{F994717F-ADF9-415E-AC32-2E1C26CC9A33}" type="pres">
      <dgm:prSet presAssocID="{6EE8B831-04DE-4B0E-AC92-CB187B867390}" presName="connectorText" presStyleLbl="sibTrans2D1" presStyleIdx="7" presStyleCnt="10"/>
      <dgm:spPr/>
    </dgm:pt>
    <dgm:pt modelId="{F70717AC-1F46-4836-9F6B-BF7B2204B551}" type="pres">
      <dgm:prSet presAssocID="{B1BE61E2-1B20-4036-BD26-710F8AC2FA12}" presName="node" presStyleLbl="node1" presStyleIdx="8" presStyleCnt="10">
        <dgm:presLayoutVars>
          <dgm:bulletEnabled val="1"/>
        </dgm:presLayoutVars>
      </dgm:prSet>
      <dgm:spPr/>
    </dgm:pt>
    <dgm:pt modelId="{3EC40F7A-56BB-4C36-9F3E-20FBF45E36E4}" type="pres">
      <dgm:prSet presAssocID="{80D19B11-C776-4FA7-90C2-B31852053552}" presName="sibTrans" presStyleLbl="sibTrans2D1" presStyleIdx="8" presStyleCnt="10"/>
      <dgm:spPr/>
    </dgm:pt>
    <dgm:pt modelId="{DD18532C-36BE-46F1-82EE-CDF7805EE955}" type="pres">
      <dgm:prSet presAssocID="{80D19B11-C776-4FA7-90C2-B31852053552}" presName="connectorText" presStyleLbl="sibTrans2D1" presStyleIdx="8" presStyleCnt="10"/>
      <dgm:spPr/>
    </dgm:pt>
    <dgm:pt modelId="{4818DD54-E9FC-4AB7-9133-470718059798}" type="pres">
      <dgm:prSet presAssocID="{E1A01101-7E43-4A2F-B545-532E12AC1823}" presName="node" presStyleLbl="node1" presStyleIdx="9" presStyleCnt="10">
        <dgm:presLayoutVars>
          <dgm:bulletEnabled val="1"/>
        </dgm:presLayoutVars>
      </dgm:prSet>
      <dgm:spPr/>
    </dgm:pt>
    <dgm:pt modelId="{E47E7473-6562-42A1-8CD7-746611D11470}" type="pres">
      <dgm:prSet presAssocID="{F62558A1-9620-407B-9EE9-550A51E3C69E}" presName="sibTrans" presStyleLbl="sibTrans2D1" presStyleIdx="9" presStyleCnt="10"/>
      <dgm:spPr/>
    </dgm:pt>
    <dgm:pt modelId="{A964E924-544D-419C-AB4E-E0BCC7531D6A}" type="pres">
      <dgm:prSet presAssocID="{F62558A1-9620-407B-9EE9-550A51E3C69E}" presName="connectorText" presStyleLbl="sibTrans2D1" presStyleIdx="9" presStyleCnt="10"/>
      <dgm:spPr/>
    </dgm:pt>
  </dgm:ptLst>
  <dgm:cxnLst>
    <dgm:cxn modelId="{11EFCF07-0BE8-4054-BB8C-4B70C71A0250}" type="presOf" srcId="{FCF0F304-59CD-4D69-BF06-A41D41591E8D}" destId="{70514B5B-6868-4DF8-A9EE-1B713524DC5D}" srcOrd="0" destOrd="0" presId="urn:microsoft.com/office/officeart/2005/8/layout/cycle2"/>
    <dgm:cxn modelId="{7A921A10-A27D-4B14-99A2-FC636E3F0936}" type="presOf" srcId="{D79E862E-97BD-46D5-A339-EED2F5C9573D}" destId="{85C3B4EA-3087-4A21-818E-D27D15BD0C3F}" srcOrd="1" destOrd="0" presId="urn:microsoft.com/office/officeart/2005/8/layout/cycle2"/>
    <dgm:cxn modelId="{08599323-BE47-448A-BE56-DC38CBA7727D}" srcId="{2C65692B-5BD9-4EF1-ABC9-B360D73E1BE2}" destId="{B1BE61E2-1B20-4036-BD26-710F8AC2FA12}" srcOrd="8" destOrd="0" parTransId="{E262691D-66F7-457F-9DEB-34F8C8355F86}" sibTransId="{80D19B11-C776-4FA7-90C2-B31852053552}"/>
    <dgm:cxn modelId="{BCE94627-1DE4-4FD4-903F-C059CBE91BC8}" srcId="{2C65692B-5BD9-4EF1-ABC9-B360D73E1BE2}" destId="{10383882-B83E-47BF-A87B-BC600FB08155}" srcOrd="1" destOrd="0" parTransId="{C9C82077-A11F-47B3-B6A1-72E599A577DD}" sibTransId="{D79E862E-97BD-46D5-A339-EED2F5C9573D}"/>
    <dgm:cxn modelId="{CF55F733-0DDA-491B-834F-8AB6EB23289D}" type="presOf" srcId="{80D19B11-C776-4FA7-90C2-B31852053552}" destId="{DD18532C-36BE-46F1-82EE-CDF7805EE955}" srcOrd="1" destOrd="0" presId="urn:microsoft.com/office/officeart/2005/8/layout/cycle2"/>
    <dgm:cxn modelId="{1F91543D-1DDC-4234-AD67-0283307AB9FB}" srcId="{2C65692B-5BD9-4EF1-ABC9-B360D73E1BE2}" destId="{AC2CA827-B3D4-49F3-B9CA-73B388CD1A0C}" srcOrd="7" destOrd="0" parTransId="{83246153-9C25-49B9-9C9F-34A021D24103}" sibTransId="{6EE8B831-04DE-4B0E-AC92-CB187B867390}"/>
    <dgm:cxn modelId="{5DCE1660-1370-40DB-A5BE-847C75949C69}" srcId="{2C65692B-5BD9-4EF1-ABC9-B360D73E1BE2}" destId="{B76F18F9-1CDF-4F7E-8A9A-CDED14101FC8}" srcOrd="2" destOrd="0" parTransId="{5B3762B0-CEC7-41D4-B36B-FCB9D0512E88}" sibTransId="{0CD38EFB-C618-4EEA-B00C-2F0360130887}"/>
    <dgm:cxn modelId="{50FFC764-425A-46BE-AA69-B6E60CB06566}" srcId="{2C65692B-5BD9-4EF1-ABC9-B360D73E1BE2}" destId="{DA623C4F-6A14-4C62-8AB2-7A29BD9E3C7C}" srcOrd="3" destOrd="0" parTransId="{400A2746-57A7-4D21-B4D9-C774D81FBB2F}" sibTransId="{5AD9F268-1563-40A0-9356-54AAEB3A4E73}"/>
    <dgm:cxn modelId="{CC4A4767-85FD-44BD-A072-C7BEED4B899E}" srcId="{2C65692B-5BD9-4EF1-ABC9-B360D73E1BE2}" destId="{43354B2E-85D5-46CB-9E78-59006C83C965}" srcOrd="5" destOrd="0" parTransId="{7067C9DE-6BDD-49B1-A00F-6D9D184EF4FE}" sibTransId="{A82EC41A-64D8-4C27-A0BC-BD1FC8823A82}"/>
    <dgm:cxn modelId="{D0207748-7611-4B8A-8115-ADD8CCEB8819}" type="presOf" srcId="{80D19B11-C776-4FA7-90C2-B31852053552}" destId="{3EC40F7A-56BB-4C36-9F3E-20FBF45E36E4}" srcOrd="0" destOrd="0" presId="urn:microsoft.com/office/officeart/2005/8/layout/cycle2"/>
    <dgm:cxn modelId="{40144F4B-AC0D-477A-831D-E27E132A41F0}" type="presOf" srcId="{18231785-945E-4FF3-BE59-E38FEEE0DAC3}" destId="{AE8B1A70-B513-4681-8A4E-A37089DC5C1F}" srcOrd="1" destOrd="0" presId="urn:microsoft.com/office/officeart/2005/8/layout/cycle2"/>
    <dgm:cxn modelId="{F6417B4F-75C8-4FA3-AEE2-19C862111F74}" type="presOf" srcId="{0CD38EFB-C618-4EEA-B00C-2F0360130887}" destId="{9A2E8FE4-AE7C-4EF3-8E44-5623E2796564}" srcOrd="1" destOrd="0" presId="urn:microsoft.com/office/officeart/2005/8/layout/cycle2"/>
    <dgm:cxn modelId="{4796F970-D5F3-4E6A-BAA2-58A18F666028}" type="presOf" srcId="{7C46E2FD-8854-417D-ACD4-DB89F0883165}" destId="{E1083940-910C-4D92-AABD-7D5CAA7B6221}" srcOrd="1" destOrd="0" presId="urn:microsoft.com/office/officeart/2005/8/layout/cycle2"/>
    <dgm:cxn modelId="{CC79F552-325E-4068-8BFE-AD6EF4A3DA64}" type="presOf" srcId="{691CB059-CE9F-4999-922B-1EEFCDB787C2}" destId="{B8F8357F-1A65-49AA-A576-E9EFD0D5FE9B}" srcOrd="0" destOrd="0" presId="urn:microsoft.com/office/officeart/2005/8/layout/cycle2"/>
    <dgm:cxn modelId="{6FA89256-F8EE-416C-A8DB-04C4CFC42C82}" type="presOf" srcId="{A82EC41A-64D8-4C27-A0BC-BD1FC8823A82}" destId="{3AB7C0E1-483B-4E65-A6C3-304A75D731AA}" srcOrd="1" destOrd="0" presId="urn:microsoft.com/office/officeart/2005/8/layout/cycle2"/>
    <dgm:cxn modelId="{02AD4578-1B38-4090-8AA7-35A252D7269F}" type="presOf" srcId="{0CD38EFB-C618-4EEA-B00C-2F0360130887}" destId="{0EA3AAF0-0029-49FE-9641-D56F4F52B3D4}" srcOrd="0" destOrd="0" presId="urn:microsoft.com/office/officeart/2005/8/layout/cycle2"/>
    <dgm:cxn modelId="{9CC42359-13C0-4AC4-81E4-4D144CE9E44B}" type="presOf" srcId="{DA623C4F-6A14-4C62-8AB2-7A29BD9E3C7C}" destId="{643BB6E8-5240-427A-BC5E-08680DFB2B7B}" srcOrd="0" destOrd="0" presId="urn:microsoft.com/office/officeart/2005/8/layout/cycle2"/>
    <dgm:cxn modelId="{724FCA7F-E50C-4E91-987E-8A101867E2FC}" type="presOf" srcId="{8249CA09-6310-4A6B-A017-87EEAB92B747}" destId="{63CD2DD3-629D-4F91-8AC6-9A87BAFB7404}" srcOrd="1" destOrd="0" presId="urn:microsoft.com/office/officeart/2005/8/layout/cycle2"/>
    <dgm:cxn modelId="{EB79BC81-8929-4D87-8206-08FF57DDB7A7}" srcId="{2C65692B-5BD9-4EF1-ABC9-B360D73E1BE2}" destId="{E1A01101-7E43-4A2F-B545-532E12AC1823}" srcOrd="9" destOrd="0" parTransId="{E3CDF3F3-C2A5-41EB-9746-970AE63EE8C5}" sibTransId="{F62558A1-9620-407B-9EE9-550A51E3C69E}"/>
    <dgm:cxn modelId="{928BFC8B-B7C3-4A39-9518-362721C363E8}" type="presOf" srcId="{F7C5A3E2-5438-4B3A-B1A1-1C81F96D7A04}" destId="{681E4C7A-BDAF-4DBA-9038-14D6CAA6A8B9}" srcOrd="0" destOrd="0" presId="urn:microsoft.com/office/officeart/2005/8/layout/cycle2"/>
    <dgm:cxn modelId="{26732899-A3DC-4A1A-93E1-949D3FDD480C}" type="presOf" srcId="{18231785-945E-4FF3-BE59-E38FEEE0DAC3}" destId="{881D5811-6D98-4F73-8CF9-D7138646A55F}" srcOrd="0" destOrd="0" presId="urn:microsoft.com/office/officeart/2005/8/layout/cycle2"/>
    <dgm:cxn modelId="{2BF711A9-8596-4231-B9C4-03AAC307BA19}" type="presOf" srcId="{10383882-B83E-47BF-A87B-BC600FB08155}" destId="{F5348203-94BC-4C65-B1C2-593698DBCD0A}" srcOrd="0" destOrd="0" presId="urn:microsoft.com/office/officeart/2005/8/layout/cycle2"/>
    <dgm:cxn modelId="{191974B2-2659-4E6F-AB74-46EE8856B31D}" type="presOf" srcId="{6EE8B831-04DE-4B0E-AC92-CB187B867390}" destId="{9B27D5F5-37CC-4B1D-B049-A74C7718E894}" srcOrd="0" destOrd="0" presId="urn:microsoft.com/office/officeart/2005/8/layout/cycle2"/>
    <dgm:cxn modelId="{85C5B6B3-212A-4687-9CD1-68C084CCE7C7}" srcId="{2C65692B-5BD9-4EF1-ABC9-B360D73E1BE2}" destId="{691CB059-CE9F-4999-922B-1EEFCDB787C2}" srcOrd="4" destOrd="0" parTransId="{EA79097A-E146-464B-AC71-1CBB0CAD747A}" sibTransId="{8249CA09-6310-4A6B-A017-87EEAB92B747}"/>
    <dgm:cxn modelId="{037189B7-A96E-441C-9500-EAD568247A7D}" type="presOf" srcId="{5AD9F268-1563-40A0-9356-54AAEB3A4E73}" destId="{B891C9CA-5D95-41FF-8DA0-BD2977387DDF}" srcOrd="1" destOrd="0" presId="urn:microsoft.com/office/officeart/2005/8/layout/cycle2"/>
    <dgm:cxn modelId="{BA93E6B9-49B1-493D-AA30-0ECD0BF0DE55}" type="presOf" srcId="{A82EC41A-64D8-4C27-A0BC-BD1FC8823A82}" destId="{DC9CA72C-3623-464F-A38C-BA59885306EA}" srcOrd="0" destOrd="0" presId="urn:microsoft.com/office/officeart/2005/8/layout/cycle2"/>
    <dgm:cxn modelId="{30FA2CBA-AAE5-4F15-97C7-E5AC590D5AA5}" srcId="{2C65692B-5BD9-4EF1-ABC9-B360D73E1BE2}" destId="{F7C5A3E2-5438-4B3A-B1A1-1C81F96D7A04}" srcOrd="0" destOrd="0" parTransId="{533D425E-D19D-4D70-9BAD-55CA963482FB}" sibTransId="{7C46E2FD-8854-417D-ACD4-DB89F0883165}"/>
    <dgm:cxn modelId="{85F00AC3-575B-417F-9FF6-A95D3651A1AC}" type="presOf" srcId="{E1A01101-7E43-4A2F-B545-532E12AC1823}" destId="{4818DD54-E9FC-4AB7-9133-470718059798}" srcOrd="0" destOrd="0" presId="urn:microsoft.com/office/officeart/2005/8/layout/cycle2"/>
    <dgm:cxn modelId="{B445CBC4-1AB2-4E2D-A7F6-E849E042D0AC}" type="presOf" srcId="{B1BE61E2-1B20-4036-BD26-710F8AC2FA12}" destId="{F70717AC-1F46-4836-9F6B-BF7B2204B551}" srcOrd="0" destOrd="0" presId="urn:microsoft.com/office/officeart/2005/8/layout/cycle2"/>
    <dgm:cxn modelId="{6BC7A1C5-6F71-4AC7-B149-04D34188F33E}" type="presOf" srcId="{43354B2E-85D5-46CB-9E78-59006C83C965}" destId="{0C3FE3E3-013E-448B-8B08-14328C851AD1}" srcOrd="0" destOrd="0" presId="urn:microsoft.com/office/officeart/2005/8/layout/cycle2"/>
    <dgm:cxn modelId="{53213AC6-EE5B-4D19-AB33-CCCB5D505F2B}" type="presOf" srcId="{F62558A1-9620-407B-9EE9-550A51E3C69E}" destId="{A964E924-544D-419C-AB4E-E0BCC7531D6A}" srcOrd="1" destOrd="0" presId="urn:microsoft.com/office/officeart/2005/8/layout/cycle2"/>
    <dgm:cxn modelId="{4646F9CD-45D7-4194-B107-339ABB8FC676}" type="presOf" srcId="{AC2CA827-B3D4-49F3-B9CA-73B388CD1A0C}" destId="{50CD6BC6-4D87-4077-AD5A-37F32F338E50}" srcOrd="0" destOrd="0" presId="urn:microsoft.com/office/officeart/2005/8/layout/cycle2"/>
    <dgm:cxn modelId="{7623B8CE-F465-4505-ACF9-A3367AA7785E}" type="presOf" srcId="{6EE8B831-04DE-4B0E-AC92-CB187B867390}" destId="{F994717F-ADF9-415E-AC32-2E1C26CC9A33}" srcOrd="1" destOrd="0" presId="urn:microsoft.com/office/officeart/2005/8/layout/cycle2"/>
    <dgm:cxn modelId="{7FCE34CF-1C8E-450D-BB8A-8D17273206E7}" type="presOf" srcId="{8249CA09-6310-4A6B-A017-87EEAB92B747}" destId="{1CCF2DDA-0FBE-4468-97D5-3B6FC86BF3C1}" srcOrd="0" destOrd="0" presId="urn:microsoft.com/office/officeart/2005/8/layout/cycle2"/>
    <dgm:cxn modelId="{22732FDA-C02D-4E6A-A1AC-5B69922A38FB}" type="presOf" srcId="{F62558A1-9620-407B-9EE9-550A51E3C69E}" destId="{E47E7473-6562-42A1-8CD7-746611D11470}" srcOrd="0" destOrd="0" presId="urn:microsoft.com/office/officeart/2005/8/layout/cycle2"/>
    <dgm:cxn modelId="{B14733DB-CF83-4417-8780-57ED99DB2FD9}" type="presOf" srcId="{5AD9F268-1563-40A0-9356-54AAEB3A4E73}" destId="{D104E832-EAE3-4B20-8764-65256C8CA787}" srcOrd="0" destOrd="0" presId="urn:microsoft.com/office/officeart/2005/8/layout/cycle2"/>
    <dgm:cxn modelId="{0AC7D6DD-89B8-42C2-9CBA-A9D5FAE3118A}" type="presOf" srcId="{2C65692B-5BD9-4EF1-ABC9-B360D73E1BE2}" destId="{38EDB75B-B28D-4AE6-8203-1723DDADB94D}" srcOrd="0" destOrd="0" presId="urn:microsoft.com/office/officeart/2005/8/layout/cycle2"/>
    <dgm:cxn modelId="{6F8D85DF-FC89-49AA-9744-75D80849A6D9}" type="presOf" srcId="{D79E862E-97BD-46D5-A339-EED2F5C9573D}" destId="{6D511974-EE66-40AF-81D3-AFAE5C55D6DF}" srcOrd="0" destOrd="0" presId="urn:microsoft.com/office/officeart/2005/8/layout/cycle2"/>
    <dgm:cxn modelId="{11CC29F8-B346-4380-9AC9-8D5425750AE3}" srcId="{2C65692B-5BD9-4EF1-ABC9-B360D73E1BE2}" destId="{FCF0F304-59CD-4D69-BF06-A41D41591E8D}" srcOrd="6" destOrd="0" parTransId="{E393B569-04AC-4907-AFD6-A9BEC993D685}" sibTransId="{18231785-945E-4FF3-BE59-E38FEEE0DAC3}"/>
    <dgm:cxn modelId="{404235FA-CAD7-4652-9FE4-6B9BE51459BF}" type="presOf" srcId="{7C46E2FD-8854-417D-ACD4-DB89F0883165}" destId="{D58F085D-D346-4799-9610-B267CBFBD671}" srcOrd="0" destOrd="0" presId="urn:microsoft.com/office/officeart/2005/8/layout/cycle2"/>
    <dgm:cxn modelId="{B1D4B8FE-1427-4DC9-BCE5-9D735CD13B7D}" type="presOf" srcId="{B76F18F9-1CDF-4F7E-8A9A-CDED14101FC8}" destId="{29465F3A-E86C-40B4-843F-09B692E15FD9}" srcOrd="0" destOrd="0" presId="urn:microsoft.com/office/officeart/2005/8/layout/cycle2"/>
    <dgm:cxn modelId="{756E97AB-FF79-4856-B929-8E0DBDFEDD4A}" type="presParOf" srcId="{38EDB75B-B28D-4AE6-8203-1723DDADB94D}" destId="{681E4C7A-BDAF-4DBA-9038-14D6CAA6A8B9}" srcOrd="0" destOrd="0" presId="urn:microsoft.com/office/officeart/2005/8/layout/cycle2"/>
    <dgm:cxn modelId="{B0801927-978E-4732-AC26-0629DB92E2CE}" type="presParOf" srcId="{38EDB75B-B28D-4AE6-8203-1723DDADB94D}" destId="{D58F085D-D346-4799-9610-B267CBFBD671}" srcOrd="1" destOrd="0" presId="urn:microsoft.com/office/officeart/2005/8/layout/cycle2"/>
    <dgm:cxn modelId="{80B6B08F-4147-4729-B5B8-ABE3B183B64E}" type="presParOf" srcId="{D58F085D-D346-4799-9610-B267CBFBD671}" destId="{E1083940-910C-4D92-AABD-7D5CAA7B6221}" srcOrd="0" destOrd="0" presId="urn:microsoft.com/office/officeart/2005/8/layout/cycle2"/>
    <dgm:cxn modelId="{FD973AAB-B5CE-491C-A812-CD61B602FD00}" type="presParOf" srcId="{38EDB75B-B28D-4AE6-8203-1723DDADB94D}" destId="{F5348203-94BC-4C65-B1C2-593698DBCD0A}" srcOrd="2" destOrd="0" presId="urn:microsoft.com/office/officeart/2005/8/layout/cycle2"/>
    <dgm:cxn modelId="{42725ADF-99F5-4F2D-B5E5-C0A96E5775FE}" type="presParOf" srcId="{38EDB75B-B28D-4AE6-8203-1723DDADB94D}" destId="{6D511974-EE66-40AF-81D3-AFAE5C55D6DF}" srcOrd="3" destOrd="0" presId="urn:microsoft.com/office/officeart/2005/8/layout/cycle2"/>
    <dgm:cxn modelId="{791F9319-7AF2-4DC4-9D6C-9C56F4FE09BE}" type="presParOf" srcId="{6D511974-EE66-40AF-81D3-AFAE5C55D6DF}" destId="{85C3B4EA-3087-4A21-818E-D27D15BD0C3F}" srcOrd="0" destOrd="0" presId="urn:microsoft.com/office/officeart/2005/8/layout/cycle2"/>
    <dgm:cxn modelId="{CA35FA0A-3DEA-4EFD-B0FE-5184A85CE899}" type="presParOf" srcId="{38EDB75B-B28D-4AE6-8203-1723DDADB94D}" destId="{29465F3A-E86C-40B4-843F-09B692E15FD9}" srcOrd="4" destOrd="0" presId="urn:microsoft.com/office/officeart/2005/8/layout/cycle2"/>
    <dgm:cxn modelId="{5AAF6BD6-E574-43AF-9556-BA7DD7497A24}" type="presParOf" srcId="{38EDB75B-B28D-4AE6-8203-1723DDADB94D}" destId="{0EA3AAF0-0029-49FE-9641-D56F4F52B3D4}" srcOrd="5" destOrd="0" presId="urn:microsoft.com/office/officeart/2005/8/layout/cycle2"/>
    <dgm:cxn modelId="{4E6CB8CF-ED69-4020-8E60-A22612D34009}" type="presParOf" srcId="{0EA3AAF0-0029-49FE-9641-D56F4F52B3D4}" destId="{9A2E8FE4-AE7C-4EF3-8E44-5623E2796564}" srcOrd="0" destOrd="0" presId="urn:microsoft.com/office/officeart/2005/8/layout/cycle2"/>
    <dgm:cxn modelId="{56A1B9FA-9946-4782-A237-D4D95D0380E4}" type="presParOf" srcId="{38EDB75B-B28D-4AE6-8203-1723DDADB94D}" destId="{643BB6E8-5240-427A-BC5E-08680DFB2B7B}" srcOrd="6" destOrd="0" presId="urn:microsoft.com/office/officeart/2005/8/layout/cycle2"/>
    <dgm:cxn modelId="{0D359A06-D9AD-4C43-89D4-E7B8C12EC9DF}" type="presParOf" srcId="{38EDB75B-B28D-4AE6-8203-1723DDADB94D}" destId="{D104E832-EAE3-4B20-8764-65256C8CA787}" srcOrd="7" destOrd="0" presId="urn:microsoft.com/office/officeart/2005/8/layout/cycle2"/>
    <dgm:cxn modelId="{335AE716-39F1-44E7-853A-95BB14684AA9}" type="presParOf" srcId="{D104E832-EAE3-4B20-8764-65256C8CA787}" destId="{B891C9CA-5D95-41FF-8DA0-BD2977387DDF}" srcOrd="0" destOrd="0" presId="urn:microsoft.com/office/officeart/2005/8/layout/cycle2"/>
    <dgm:cxn modelId="{2F1574A3-665A-40D1-AA61-4C0FEFED4B72}" type="presParOf" srcId="{38EDB75B-B28D-4AE6-8203-1723DDADB94D}" destId="{B8F8357F-1A65-49AA-A576-E9EFD0D5FE9B}" srcOrd="8" destOrd="0" presId="urn:microsoft.com/office/officeart/2005/8/layout/cycle2"/>
    <dgm:cxn modelId="{B98B4B47-EA7B-4639-806C-6908064DFC62}" type="presParOf" srcId="{38EDB75B-B28D-4AE6-8203-1723DDADB94D}" destId="{1CCF2DDA-0FBE-4468-97D5-3B6FC86BF3C1}" srcOrd="9" destOrd="0" presId="urn:microsoft.com/office/officeart/2005/8/layout/cycle2"/>
    <dgm:cxn modelId="{03137285-2FD1-4484-8924-24CD71A65D68}" type="presParOf" srcId="{1CCF2DDA-0FBE-4468-97D5-3B6FC86BF3C1}" destId="{63CD2DD3-629D-4F91-8AC6-9A87BAFB7404}" srcOrd="0" destOrd="0" presId="urn:microsoft.com/office/officeart/2005/8/layout/cycle2"/>
    <dgm:cxn modelId="{42D9BBDD-75AE-4F00-AA03-A80DF11B5870}" type="presParOf" srcId="{38EDB75B-B28D-4AE6-8203-1723DDADB94D}" destId="{0C3FE3E3-013E-448B-8B08-14328C851AD1}" srcOrd="10" destOrd="0" presId="urn:microsoft.com/office/officeart/2005/8/layout/cycle2"/>
    <dgm:cxn modelId="{13EEB7C0-DBD9-4BB5-B56F-60EC79431769}" type="presParOf" srcId="{38EDB75B-B28D-4AE6-8203-1723DDADB94D}" destId="{DC9CA72C-3623-464F-A38C-BA59885306EA}" srcOrd="11" destOrd="0" presId="urn:microsoft.com/office/officeart/2005/8/layout/cycle2"/>
    <dgm:cxn modelId="{FAF9C34F-2632-47BF-8D3D-A277B39B6234}" type="presParOf" srcId="{DC9CA72C-3623-464F-A38C-BA59885306EA}" destId="{3AB7C0E1-483B-4E65-A6C3-304A75D731AA}" srcOrd="0" destOrd="0" presId="urn:microsoft.com/office/officeart/2005/8/layout/cycle2"/>
    <dgm:cxn modelId="{C827F15F-B9C4-4C31-A886-37D212C522A7}" type="presParOf" srcId="{38EDB75B-B28D-4AE6-8203-1723DDADB94D}" destId="{70514B5B-6868-4DF8-A9EE-1B713524DC5D}" srcOrd="12" destOrd="0" presId="urn:microsoft.com/office/officeart/2005/8/layout/cycle2"/>
    <dgm:cxn modelId="{D0AD346C-0BA3-4161-9A09-5AC1CD8B1837}" type="presParOf" srcId="{38EDB75B-B28D-4AE6-8203-1723DDADB94D}" destId="{881D5811-6D98-4F73-8CF9-D7138646A55F}" srcOrd="13" destOrd="0" presId="urn:microsoft.com/office/officeart/2005/8/layout/cycle2"/>
    <dgm:cxn modelId="{A01D2326-03EF-4317-8EAC-A2BFA893D4BC}" type="presParOf" srcId="{881D5811-6D98-4F73-8CF9-D7138646A55F}" destId="{AE8B1A70-B513-4681-8A4E-A37089DC5C1F}" srcOrd="0" destOrd="0" presId="urn:microsoft.com/office/officeart/2005/8/layout/cycle2"/>
    <dgm:cxn modelId="{BE7919B6-5B98-4E3B-95CC-4459784A8C7B}" type="presParOf" srcId="{38EDB75B-B28D-4AE6-8203-1723DDADB94D}" destId="{50CD6BC6-4D87-4077-AD5A-37F32F338E50}" srcOrd="14" destOrd="0" presId="urn:microsoft.com/office/officeart/2005/8/layout/cycle2"/>
    <dgm:cxn modelId="{6A9AFCA4-56D5-4670-8202-AC140AA393D9}" type="presParOf" srcId="{38EDB75B-B28D-4AE6-8203-1723DDADB94D}" destId="{9B27D5F5-37CC-4B1D-B049-A74C7718E894}" srcOrd="15" destOrd="0" presId="urn:microsoft.com/office/officeart/2005/8/layout/cycle2"/>
    <dgm:cxn modelId="{E06DDA96-7BD1-4A3E-A457-EFDB39DF6EE9}" type="presParOf" srcId="{9B27D5F5-37CC-4B1D-B049-A74C7718E894}" destId="{F994717F-ADF9-415E-AC32-2E1C26CC9A33}" srcOrd="0" destOrd="0" presId="urn:microsoft.com/office/officeart/2005/8/layout/cycle2"/>
    <dgm:cxn modelId="{5CD16AD5-217C-48DF-83CD-13C6F0E8422E}" type="presParOf" srcId="{38EDB75B-B28D-4AE6-8203-1723DDADB94D}" destId="{F70717AC-1F46-4836-9F6B-BF7B2204B551}" srcOrd="16" destOrd="0" presId="urn:microsoft.com/office/officeart/2005/8/layout/cycle2"/>
    <dgm:cxn modelId="{493709FF-C512-4099-BE4E-0126BA0602BA}" type="presParOf" srcId="{38EDB75B-B28D-4AE6-8203-1723DDADB94D}" destId="{3EC40F7A-56BB-4C36-9F3E-20FBF45E36E4}" srcOrd="17" destOrd="0" presId="urn:microsoft.com/office/officeart/2005/8/layout/cycle2"/>
    <dgm:cxn modelId="{FB5C152E-F0FB-4BFF-8ECB-07EFBC025BC0}" type="presParOf" srcId="{3EC40F7A-56BB-4C36-9F3E-20FBF45E36E4}" destId="{DD18532C-36BE-46F1-82EE-CDF7805EE955}" srcOrd="0" destOrd="0" presId="urn:microsoft.com/office/officeart/2005/8/layout/cycle2"/>
    <dgm:cxn modelId="{E88E62C0-2AE1-43B8-A279-FD97570B3D00}" type="presParOf" srcId="{38EDB75B-B28D-4AE6-8203-1723DDADB94D}" destId="{4818DD54-E9FC-4AB7-9133-470718059798}" srcOrd="18" destOrd="0" presId="urn:microsoft.com/office/officeart/2005/8/layout/cycle2"/>
    <dgm:cxn modelId="{9A72E59B-8E9A-4481-B21D-A540DB8B3F7F}" type="presParOf" srcId="{38EDB75B-B28D-4AE6-8203-1723DDADB94D}" destId="{E47E7473-6562-42A1-8CD7-746611D11470}" srcOrd="19" destOrd="0" presId="urn:microsoft.com/office/officeart/2005/8/layout/cycle2"/>
    <dgm:cxn modelId="{C6352552-F19B-4DC7-ABFE-EBCF7C8FEC00}" type="presParOf" srcId="{E47E7473-6562-42A1-8CD7-746611D11470}" destId="{A964E924-544D-419C-AB4E-E0BCC7531D6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962DA-F095-49F4-AABF-7BC60C03FD0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9A972F5-7C0C-4FC4-A5CD-7CEE2A15EB08}">
      <dgm:prSet phldrT="[Text]"/>
      <dgm:spPr>
        <a:solidFill>
          <a:srgbClr val="0070C0"/>
        </a:solidFill>
      </dgm:spPr>
      <dgm:t>
        <a:bodyPr/>
        <a:lstStyle/>
        <a:p>
          <a:r>
            <a:rPr lang="en-US" dirty="0"/>
            <a:t>Surgeon &amp; patient decide on surgery	</a:t>
          </a:r>
        </a:p>
      </dgm:t>
    </dgm:pt>
    <dgm:pt modelId="{7E5A15CD-24DF-408C-B01B-B6DB6B5E3378}" type="parTrans" cxnId="{33FE47F9-1967-4FB7-9431-7B2816F0D6EC}">
      <dgm:prSet/>
      <dgm:spPr/>
      <dgm:t>
        <a:bodyPr/>
        <a:lstStyle/>
        <a:p>
          <a:endParaRPr lang="en-US"/>
        </a:p>
      </dgm:t>
    </dgm:pt>
    <dgm:pt modelId="{F2D4126B-18BE-4691-9129-9FC93BC6D787}" type="sibTrans" cxnId="{33FE47F9-1967-4FB7-9431-7B2816F0D6EC}">
      <dgm:prSet/>
      <dgm:spPr/>
      <dgm:t>
        <a:bodyPr/>
        <a:lstStyle/>
        <a:p>
          <a:endParaRPr lang="en-US"/>
        </a:p>
      </dgm:t>
    </dgm:pt>
    <dgm:pt modelId="{89D1DBF1-B9CE-4B86-8B8A-78FAD42E2E10}">
      <dgm:prSet phldrT="[Text]"/>
      <dgm:spPr>
        <a:solidFill>
          <a:srgbClr val="0070C0"/>
        </a:solidFill>
      </dgm:spPr>
      <dgm:t>
        <a:bodyPr/>
        <a:lstStyle/>
        <a:p>
          <a:r>
            <a:rPr lang="en-US" dirty="0"/>
            <a:t>Eligibility and </a:t>
          </a:r>
          <a:r>
            <a:rPr lang="en-US" dirty="0" err="1"/>
            <a:t>Preauthorizations</a:t>
          </a:r>
          <a:endParaRPr lang="en-US" dirty="0"/>
        </a:p>
      </dgm:t>
    </dgm:pt>
    <dgm:pt modelId="{C8A89175-68E6-49A2-BBCC-BE87E7728E5C}" type="parTrans" cxnId="{7E838EB6-3B81-4F00-81A3-31A4F5309455}">
      <dgm:prSet/>
      <dgm:spPr/>
      <dgm:t>
        <a:bodyPr/>
        <a:lstStyle/>
        <a:p>
          <a:endParaRPr lang="en-US"/>
        </a:p>
      </dgm:t>
    </dgm:pt>
    <dgm:pt modelId="{EEA13E25-CB45-4852-8593-E5C031A8B225}" type="sibTrans" cxnId="{7E838EB6-3B81-4F00-81A3-31A4F5309455}">
      <dgm:prSet/>
      <dgm:spPr/>
      <dgm:t>
        <a:bodyPr/>
        <a:lstStyle/>
        <a:p>
          <a:endParaRPr lang="en-US"/>
        </a:p>
      </dgm:t>
    </dgm:pt>
    <dgm:pt modelId="{5CF185FC-712E-4D04-B1C9-B59D397B24A3}">
      <dgm:prSet phldrT="[Text]"/>
      <dgm:spPr/>
      <dgm:t>
        <a:bodyPr/>
        <a:lstStyle/>
        <a:p>
          <a:r>
            <a:rPr lang="en-US" dirty="0"/>
            <a:t>Surgery Scheduler</a:t>
          </a:r>
        </a:p>
      </dgm:t>
    </dgm:pt>
    <dgm:pt modelId="{8BEE7E90-4558-468C-9D8D-348BCD8A9FD0}" type="parTrans" cxnId="{73E4FB70-BEF5-47E4-B35D-16939D92E0FC}">
      <dgm:prSet/>
      <dgm:spPr/>
      <dgm:t>
        <a:bodyPr/>
        <a:lstStyle/>
        <a:p>
          <a:endParaRPr lang="en-US"/>
        </a:p>
      </dgm:t>
    </dgm:pt>
    <dgm:pt modelId="{3C3FDC32-B554-47C7-853C-E0FE029D979F}" type="sibTrans" cxnId="{73E4FB70-BEF5-47E4-B35D-16939D92E0FC}">
      <dgm:prSet/>
      <dgm:spPr/>
      <dgm:t>
        <a:bodyPr/>
        <a:lstStyle/>
        <a:p>
          <a:endParaRPr lang="en-US"/>
        </a:p>
      </dgm:t>
    </dgm:pt>
    <dgm:pt modelId="{2D1DCD4E-0996-4C28-B27D-E82A079EF44B}">
      <dgm:prSet phldrT="[Text]"/>
      <dgm:spPr>
        <a:solidFill>
          <a:srgbClr val="0070C0"/>
        </a:solidFill>
      </dgm:spPr>
      <dgm:t>
        <a:bodyPr/>
        <a:lstStyle/>
        <a:p>
          <a:r>
            <a:rPr lang="en-US" dirty="0"/>
            <a:t>Case Management</a:t>
          </a:r>
        </a:p>
      </dgm:t>
    </dgm:pt>
    <dgm:pt modelId="{0C68FBD0-0851-40F9-BC07-F1EC033E6887}" type="parTrans" cxnId="{63932425-1901-4029-8C72-C53D772E56DD}">
      <dgm:prSet/>
      <dgm:spPr/>
      <dgm:t>
        <a:bodyPr/>
        <a:lstStyle/>
        <a:p>
          <a:endParaRPr lang="en-US"/>
        </a:p>
      </dgm:t>
    </dgm:pt>
    <dgm:pt modelId="{BBFA902F-3289-4574-8B85-A055AC41ED6C}" type="sibTrans" cxnId="{63932425-1901-4029-8C72-C53D772E56DD}">
      <dgm:prSet/>
      <dgm:spPr/>
      <dgm:t>
        <a:bodyPr/>
        <a:lstStyle/>
        <a:p>
          <a:endParaRPr lang="en-US"/>
        </a:p>
      </dgm:t>
    </dgm:pt>
    <dgm:pt modelId="{48500A6B-7739-4CC0-8A09-9932624ADD25}">
      <dgm:prSet phldrT="[Text]"/>
      <dgm:spPr/>
      <dgm:t>
        <a:bodyPr/>
        <a:lstStyle/>
        <a:p>
          <a:r>
            <a:rPr lang="en-US" dirty="0"/>
            <a:t>Charge Capture	</a:t>
          </a:r>
        </a:p>
      </dgm:t>
    </dgm:pt>
    <dgm:pt modelId="{B7A21102-304C-4E2F-A9EA-FA0B6015628D}" type="parTrans" cxnId="{AF4330B1-593B-45C9-B4CA-CE8CEF4548AF}">
      <dgm:prSet/>
      <dgm:spPr/>
      <dgm:t>
        <a:bodyPr/>
        <a:lstStyle/>
        <a:p>
          <a:endParaRPr lang="en-US"/>
        </a:p>
      </dgm:t>
    </dgm:pt>
    <dgm:pt modelId="{F8BE523C-DAC1-4EE7-8E5D-D4993BBD4975}" type="sibTrans" cxnId="{AF4330B1-593B-45C9-B4CA-CE8CEF4548AF}">
      <dgm:prSet/>
      <dgm:spPr/>
      <dgm:t>
        <a:bodyPr/>
        <a:lstStyle/>
        <a:p>
          <a:endParaRPr lang="en-US"/>
        </a:p>
      </dgm:t>
    </dgm:pt>
    <dgm:pt modelId="{4CD5CCBC-9652-49FF-942A-6D151D5DD906}">
      <dgm:prSet phldrT="[Text]"/>
      <dgm:spPr/>
      <dgm:t>
        <a:bodyPr/>
        <a:lstStyle/>
        <a:p>
          <a:r>
            <a:rPr lang="en-US" dirty="0"/>
            <a:t>Coding  &amp; Documentation Review</a:t>
          </a:r>
        </a:p>
      </dgm:t>
    </dgm:pt>
    <dgm:pt modelId="{F4E5506E-7005-418C-8D7D-EAEF3CFF4D79}" type="parTrans" cxnId="{6B7472A7-5DED-4852-B936-AC96F5E3D32B}">
      <dgm:prSet/>
      <dgm:spPr/>
      <dgm:t>
        <a:bodyPr/>
        <a:lstStyle/>
        <a:p>
          <a:endParaRPr lang="en-US"/>
        </a:p>
      </dgm:t>
    </dgm:pt>
    <dgm:pt modelId="{D372681C-98A6-4E87-BD21-2E14B0B31205}" type="sibTrans" cxnId="{6B7472A7-5DED-4852-B936-AC96F5E3D32B}">
      <dgm:prSet/>
      <dgm:spPr/>
      <dgm:t>
        <a:bodyPr/>
        <a:lstStyle/>
        <a:p>
          <a:endParaRPr lang="en-US"/>
        </a:p>
      </dgm:t>
    </dgm:pt>
    <dgm:pt modelId="{1E9F078A-47C5-40FC-98E6-025F1E198440}">
      <dgm:prSet phldrT="[Text]"/>
      <dgm:spPr/>
      <dgm:t>
        <a:bodyPr/>
        <a:lstStyle/>
        <a:p>
          <a:r>
            <a:rPr lang="en-US" dirty="0"/>
            <a:t>Claims Processing</a:t>
          </a:r>
        </a:p>
      </dgm:t>
    </dgm:pt>
    <dgm:pt modelId="{36E01B29-5987-47A9-BB29-E6A6DA660274}" type="parTrans" cxnId="{BB2E3F06-07F7-4C43-9130-D520681B0688}">
      <dgm:prSet/>
      <dgm:spPr/>
      <dgm:t>
        <a:bodyPr/>
        <a:lstStyle/>
        <a:p>
          <a:endParaRPr lang="en-US"/>
        </a:p>
      </dgm:t>
    </dgm:pt>
    <dgm:pt modelId="{585102F8-114F-44F0-8606-8293A2FB431E}" type="sibTrans" cxnId="{BB2E3F06-07F7-4C43-9130-D520681B0688}">
      <dgm:prSet/>
      <dgm:spPr/>
      <dgm:t>
        <a:bodyPr/>
        <a:lstStyle/>
        <a:p>
          <a:endParaRPr lang="en-US"/>
        </a:p>
      </dgm:t>
    </dgm:pt>
    <dgm:pt modelId="{6A0C4E2D-8E3D-47BC-B591-E64774881785}">
      <dgm:prSet phldrT="[Text]"/>
      <dgm:spPr/>
      <dgm:t>
        <a:bodyPr/>
        <a:lstStyle/>
        <a:p>
          <a:r>
            <a:rPr lang="en-US" dirty="0"/>
            <a:t>Denials Management</a:t>
          </a:r>
        </a:p>
      </dgm:t>
    </dgm:pt>
    <dgm:pt modelId="{535AA7FC-891A-45D9-B5EA-FD5E303B7958}" type="parTrans" cxnId="{FA22ABA6-5D7C-419E-95DE-C8A558EAE892}">
      <dgm:prSet/>
      <dgm:spPr/>
      <dgm:t>
        <a:bodyPr/>
        <a:lstStyle/>
        <a:p>
          <a:endParaRPr lang="en-US"/>
        </a:p>
      </dgm:t>
    </dgm:pt>
    <dgm:pt modelId="{047114FE-B829-4E59-A34F-33E55EAF7A42}" type="sibTrans" cxnId="{FA22ABA6-5D7C-419E-95DE-C8A558EAE892}">
      <dgm:prSet/>
      <dgm:spPr/>
      <dgm:t>
        <a:bodyPr/>
        <a:lstStyle/>
        <a:p>
          <a:endParaRPr lang="en-US"/>
        </a:p>
      </dgm:t>
    </dgm:pt>
    <dgm:pt modelId="{B01970E8-A210-40A8-8542-381600EB3221}">
      <dgm:prSet phldrT="[Text]" custT="1"/>
      <dgm:spPr>
        <a:solidFill>
          <a:srgbClr val="A53010">
            <a:hueOff val="0"/>
            <a:satOff val="0"/>
            <a:lumOff val="0"/>
            <a:alphaOff val="0"/>
          </a:srgbClr>
        </a:solidFill>
        <a:ln w="15875" cap="rnd" cmpd="sng" algn="ctr">
          <a:solidFill>
            <a:prstClr val="white">
              <a:hueOff val="0"/>
              <a:satOff val="0"/>
              <a:lumOff val="0"/>
              <a:alphaOff val="0"/>
            </a:prstClr>
          </a:solidFill>
          <a:prstDash val="solid"/>
        </a:ln>
        <a:effectLst/>
      </dgm:spPr>
      <dgm:t>
        <a:bodyPr spcFirstLastPara="0" vert="horz" wrap="square" lIns="26670" tIns="26670" rIns="26670" bIns="26670" numCol="1" spcCol="1270" anchor="ctr" anchorCtr="0"/>
        <a:lstStyle/>
        <a:p>
          <a:pPr marL="0" lvl="0" indent="0" algn="ctr" defTabSz="311150">
            <a:lnSpc>
              <a:spcPct val="90000"/>
            </a:lnSpc>
            <a:spcBef>
              <a:spcPct val="0"/>
            </a:spcBef>
            <a:spcAft>
              <a:spcPct val="35000"/>
            </a:spcAft>
            <a:buNone/>
          </a:pPr>
          <a:r>
            <a:rPr lang="en-US" sz="700" kern="1200" dirty="0">
              <a:solidFill>
                <a:prstClr val="white"/>
              </a:solidFill>
              <a:latin typeface="Century Gothic" panose="020B0502020202020204"/>
              <a:ea typeface="+mn-ea"/>
              <a:cs typeface="+mn-cs"/>
            </a:rPr>
            <a:t>Claims Processing</a:t>
          </a:r>
        </a:p>
      </dgm:t>
    </dgm:pt>
    <dgm:pt modelId="{558DE6E4-E59B-445F-A934-F0FAC691ED65}" type="parTrans" cxnId="{8D5B2615-4E17-43D1-9C4C-7F0FB7AB0816}">
      <dgm:prSet/>
      <dgm:spPr/>
      <dgm:t>
        <a:bodyPr/>
        <a:lstStyle/>
        <a:p>
          <a:endParaRPr lang="en-US"/>
        </a:p>
      </dgm:t>
    </dgm:pt>
    <dgm:pt modelId="{F0E9A1EC-A7ED-43AC-9F37-7FFC99CC77DF}" type="sibTrans" cxnId="{8D5B2615-4E17-43D1-9C4C-7F0FB7AB0816}">
      <dgm:prSet/>
      <dgm:spPr/>
      <dgm:t>
        <a:bodyPr/>
        <a:lstStyle/>
        <a:p>
          <a:endParaRPr lang="en-US"/>
        </a:p>
      </dgm:t>
    </dgm:pt>
    <dgm:pt modelId="{7CB24508-33C0-4CF4-BED5-09687DEEEB28}">
      <dgm:prSet phldrT="[Text]"/>
      <dgm:spPr/>
      <dgm:t>
        <a:bodyPr/>
        <a:lstStyle/>
        <a:p>
          <a:r>
            <a:rPr lang="en-US" dirty="0"/>
            <a:t>Payment Posting</a:t>
          </a:r>
        </a:p>
      </dgm:t>
    </dgm:pt>
    <dgm:pt modelId="{20C63C57-CF7A-4B8E-8D11-A9123B7A52FF}" type="parTrans" cxnId="{64F68722-18A8-4E0B-9B83-4867837D1DDE}">
      <dgm:prSet/>
      <dgm:spPr/>
      <dgm:t>
        <a:bodyPr/>
        <a:lstStyle/>
        <a:p>
          <a:endParaRPr lang="en-US"/>
        </a:p>
      </dgm:t>
    </dgm:pt>
    <dgm:pt modelId="{286C8C3F-A5A6-49D0-96A8-372BE49658BF}" type="sibTrans" cxnId="{64F68722-18A8-4E0B-9B83-4867837D1DDE}">
      <dgm:prSet/>
      <dgm:spPr/>
      <dgm:t>
        <a:bodyPr/>
        <a:lstStyle/>
        <a:p>
          <a:endParaRPr lang="en-US"/>
        </a:p>
      </dgm:t>
    </dgm:pt>
    <dgm:pt modelId="{CC6F3406-0192-4733-B0B1-5A2E48068763}">
      <dgm:prSet phldrT="[Text]"/>
      <dgm:spPr/>
      <dgm:t>
        <a:bodyPr/>
        <a:lstStyle/>
        <a:p>
          <a:r>
            <a:rPr lang="en-US" dirty="0"/>
            <a:t>A/R Follow-up</a:t>
          </a:r>
        </a:p>
      </dgm:t>
    </dgm:pt>
    <dgm:pt modelId="{9DB64103-98C4-4502-9501-FB7D3CB51EC0}" type="parTrans" cxnId="{C5398160-C2B8-44E1-8237-D767F2308472}">
      <dgm:prSet/>
      <dgm:spPr/>
      <dgm:t>
        <a:bodyPr/>
        <a:lstStyle/>
        <a:p>
          <a:endParaRPr lang="en-US"/>
        </a:p>
      </dgm:t>
    </dgm:pt>
    <dgm:pt modelId="{38E5547F-A962-481B-9E6D-146A9BE4DB38}" type="sibTrans" cxnId="{C5398160-C2B8-44E1-8237-D767F2308472}">
      <dgm:prSet/>
      <dgm:spPr/>
      <dgm:t>
        <a:bodyPr/>
        <a:lstStyle/>
        <a:p>
          <a:endParaRPr lang="en-US"/>
        </a:p>
      </dgm:t>
    </dgm:pt>
    <dgm:pt modelId="{E6BFD02E-28D9-4F81-A77B-52D3A32C9A9B}">
      <dgm:prSet phldrT="[Text]"/>
      <dgm:spPr/>
      <dgm:t>
        <a:bodyPr/>
        <a:lstStyle/>
        <a:p>
          <a:r>
            <a:rPr lang="en-US" dirty="0"/>
            <a:t>Patient Collections</a:t>
          </a:r>
        </a:p>
      </dgm:t>
    </dgm:pt>
    <dgm:pt modelId="{EA1C8D57-4104-49EE-B065-8BA5BD798DF4}" type="parTrans" cxnId="{DAB6C4D4-54E8-47B0-B4EA-6A02D3091AD5}">
      <dgm:prSet/>
      <dgm:spPr/>
      <dgm:t>
        <a:bodyPr/>
        <a:lstStyle/>
        <a:p>
          <a:endParaRPr lang="en-US"/>
        </a:p>
      </dgm:t>
    </dgm:pt>
    <dgm:pt modelId="{E11D5372-0044-4E20-8A48-E7A2DAA4545E}" type="sibTrans" cxnId="{DAB6C4D4-54E8-47B0-B4EA-6A02D3091AD5}">
      <dgm:prSet/>
      <dgm:spPr/>
      <dgm:t>
        <a:bodyPr/>
        <a:lstStyle/>
        <a:p>
          <a:endParaRPr lang="en-US"/>
        </a:p>
      </dgm:t>
    </dgm:pt>
    <dgm:pt modelId="{B25A9FC6-FECC-4B9C-8C51-979B37EE16A0}">
      <dgm:prSet phldrT="[Text]"/>
      <dgm:spPr/>
      <dgm:t>
        <a:bodyPr/>
        <a:lstStyle/>
        <a:p>
          <a:r>
            <a:rPr lang="en-US" dirty="0"/>
            <a:t>Registration</a:t>
          </a:r>
        </a:p>
      </dgm:t>
    </dgm:pt>
    <dgm:pt modelId="{F8F6B717-4486-4405-B537-3F26C064868C}" type="parTrans" cxnId="{93357EAB-B9B0-4914-BDF6-059725CF986F}">
      <dgm:prSet/>
      <dgm:spPr/>
      <dgm:t>
        <a:bodyPr/>
        <a:lstStyle/>
        <a:p>
          <a:endParaRPr lang="en-US"/>
        </a:p>
      </dgm:t>
    </dgm:pt>
    <dgm:pt modelId="{F8224991-F3E3-40D5-B828-AEB2A059AC20}" type="sibTrans" cxnId="{93357EAB-B9B0-4914-BDF6-059725CF986F}">
      <dgm:prSet/>
      <dgm:spPr/>
      <dgm:t>
        <a:bodyPr/>
        <a:lstStyle/>
        <a:p>
          <a:endParaRPr lang="en-US"/>
        </a:p>
      </dgm:t>
    </dgm:pt>
    <dgm:pt modelId="{647A387C-633F-4945-92C1-586F9855989A}">
      <dgm:prSet phldrT="[Text]"/>
      <dgm:spPr/>
      <dgm:t>
        <a:bodyPr/>
        <a:lstStyle/>
        <a:p>
          <a:r>
            <a:rPr lang="en-US" dirty="0"/>
            <a:t>Reporting and Benchmarking</a:t>
          </a:r>
        </a:p>
      </dgm:t>
    </dgm:pt>
    <dgm:pt modelId="{35771AF4-9D22-488E-9B41-29D2269FA22A}" type="parTrans" cxnId="{1091F6A2-3448-43C4-98F7-EC0211CAC611}">
      <dgm:prSet/>
      <dgm:spPr/>
      <dgm:t>
        <a:bodyPr/>
        <a:lstStyle/>
        <a:p>
          <a:endParaRPr lang="en-US"/>
        </a:p>
      </dgm:t>
    </dgm:pt>
    <dgm:pt modelId="{E6EF0C24-3845-4C2E-B52E-5B477BD78442}" type="sibTrans" cxnId="{1091F6A2-3448-43C4-98F7-EC0211CAC611}">
      <dgm:prSet/>
      <dgm:spPr/>
      <dgm:t>
        <a:bodyPr/>
        <a:lstStyle/>
        <a:p>
          <a:endParaRPr lang="en-US"/>
        </a:p>
      </dgm:t>
    </dgm:pt>
    <dgm:pt modelId="{E85780E1-37D7-448F-9436-D043AA1BCF7F}" type="pres">
      <dgm:prSet presAssocID="{46C962DA-F095-49F4-AABF-7BC60C03FD09}" presName="Name0" presStyleCnt="0">
        <dgm:presLayoutVars>
          <dgm:dir/>
          <dgm:resizeHandles val="exact"/>
        </dgm:presLayoutVars>
      </dgm:prSet>
      <dgm:spPr/>
    </dgm:pt>
    <dgm:pt modelId="{B054B9B7-C9CE-4151-970D-ECA4CB68AC3E}" type="pres">
      <dgm:prSet presAssocID="{46C962DA-F095-49F4-AABF-7BC60C03FD09}" presName="cycle" presStyleCnt="0"/>
      <dgm:spPr/>
    </dgm:pt>
    <dgm:pt modelId="{2013EB15-5FD7-4D5A-86F3-B484754E156E}" type="pres">
      <dgm:prSet presAssocID="{69A972F5-7C0C-4FC4-A5CD-7CEE2A15EB08}" presName="nodeFirstNode" presStyleLbl="node1" presStyleIdx="0" presStyleCnt="14">
        <dgm:presLayoutVars>
          <dgm:bulletEnabled val="1"/>
        </dgm:presLayoutVars>
      </dgm:prSet>
      <dgm:spPr/>
    </dgm:pt>
    <dgm:pt modelId="{5E988D13-10FB-46E1-BD5A-3B695DD40C59}" type="pres">
      <dgm:prSet presAssocID="{F2D4126B-18BE-4691-9129-9FC93BC6D787}" presName="sibTransFirstNode" presStyleLbl="bgShp" presStyleIdx="0" presStyleCnt="1"/>
      <dgm:spPr/>
    </dgm:pt>
    <dgm:pt modelId="{3F333209-F3BC-4667-871A-0FA22D66B72C}" type="pres">
      <dgm:prSet presAssocID="{89D1DBF1-B9CE-4B86-8B8A-78FAD42E2E10}" presName="nodeFollowingNodes" presStyleLbl="node1" presStyleIdx="1" presStyleCnt="14">
        <dgm:presLayoutVars>
          <dgm:bulletEnabled val="1"/>
        </dgm:presLayoutVars>
      </dgm:prSet>
      <dgm:spPr/>
    </dgm:pt>
    <dgm:pt modelId="{587A3C2B-CFFB-4C4C-81C9-E600F78866A8}" type="pres">
      <dgm:prSet presAssocID="{5CF185FC-712E-4D04-B1C9-B59D397B24A3}" presName="nodeFollowingNodes" presStyleLbl="node1" presStyleIdx="2" presStyleCnt="14">
        <dgm:presLayoutVars>
          <dgm:bulletEnabled val="1"/>
        </dgm:presLayoutVars>
      </dgm:prSet>
      <dgm:spPr/>
    </dgm:pt>
    <dgm:pt modelId="{97CF874D-3388-436B-820C-4287B9FEE26A}" type="pres">
      <dgm:prSet presAssocID="{B25A9FC6-FECC-4B9C-8C51-979B37EE16A0}" presName="nodeFollowingNodes" presStyleLbl="node1" presStyleIdx="3" presStyleCnt="14">
        <dgm:presLayoutVars>
          <dgm:bulletEnabled val="1"/>
        </dgm:presLayoutVars>
      </dgm:prSet>
      <dgm:spPr/>
    </dgm:pt>
    <dgm:pt modelId="{DFC04E5D-2BFF-4537-B6AC-A618D0C5F6F0}" type="pres">
      <dgm:prSet presAssocID="{2D1DCD4E-0996-4C28-B27D-E82A079EF44B}" presName="nodeFollowingNodes" presStyleLbl="node1" presStyleIdx="4" presStyleCnt="14">
        <dgm:presLayoutVars>
          <dgm:bulletEnabled val="1"/>
        </dgm:presLayoutVars>
      </dgm:prSet>
      <dgm:spPr/>
    </dgm:pt>
    <dgm:pt modelId="{BA296A39-5A13-45A7-ADE0-636128C4373D}" type="pres">
      <dgm:prSet presAssocID="{48500A6B-7739-4CC0-8A09-9932624ADD25}" presName="nodeFollowingNodes" presStyleLbl="node1" presStyleIdx="5" presStyleCnt="14">
        <dgm:presLayoutVars>
          <dgm:bulletEnabled val="1"/>
        </dgm:presLayoutVars>
      </dgm:prSet>
      <dgm:spPr/>
    </dgm:pt>
    <dgm:pt modelId="{6DFC3E67-5071-4BD2-86CE-EBC24EB5FA1F}" type="pres">
      <dgm:prSet presAssocID="{4CD5CCBC-9652-49FF-942A-6D151D5DD906}" presName="nodeFollowingNodes" presStyleLbl="node1" presStyleIdx="6" presStyleCnt="14">
        <dgm:presLayoutVars>
          <dgm:bulletEnabled val="1"/>
        </dgm:presLayoutVars>
      </dgm:prSet>
      <dgm:spPr/>
    </dgm:pt>
    <dgm:pt modelId="{82B642F4-65EE-4316-8C60-DFC7EEE9D002}" type="pres">
      <dgm:prSet presAssocID="{1E9F078A-47C5-40FC-98E6-025F1E198440}" presName="nodeFollowingNodes" presStyleLbl="node1" presStyleIdx="7" presStyleCnt="14">
        <dgm:presLayoutVars>
          <dgm:bulletEnabled val="1"/>
        </dgm:presLayoutVars>
      </dgm:prSet>
      <dgm:spPr/>
    </dgm:pt>
    <dgm:pt modelId="{8FBF3921-3054-4EEA-88B0-E5DFF5009E41}" type="pres">
      <dgm:prSet presAssocID="{6A0C4E2D-8E3D-47BC-B591-E64774881785}" presName="nodeFollowingNodes" presStyleLbl="node1" presStyleIdx="8" presStyleCnt="14">
        <dgm:presLayoutVars>
          <dgm:bulletEnabled val="1"/>
        </dgm:presLayoutVars>
      </dgm:prSet>
      <dgm:spPr/>
    </dgm:pt>
    <dgm:pt modelId="{3D4EF295-37DB-4172-BA60-C347E0B52867}" type="pres">
      <dgm:prSet presAssocID="{B01970E8-A210-40A8-8542-381600EB3221}" presName="nodeFollowingNodes" presStyleLbl="node1" presStyleIdx="9" presStyleCnt="14">
        <dgm:presLayoutVars>
          <dgm:bulletEnabled val="1"/>
        </dgm:presLayoutVars>
      </dgm:prSet>
      <dgm:spPr>
        <a:xfrm>
          <a:off x="2031663" y="3353071"/>
          <a:ext cx="839390" cy="419695"/>
        </a:xfrm>
        <a:prstGeom prst="roundRect">
          <a:avLst/>
        </a:prstGeom>
      </dgm:spPr>
    </dgm:pt>
    <dgm:pt modelId="{FE9274D1-CEBE-4F88-8E7E-FF063A199019}" type="pres">
      <dgm:prSet presAssocID="{7CB24508-33C0-4CF4-BED5-09687DEEEB28}" presName="nodeFollowingNodes" presStyleLbl="node1" presStyleIdx="10" presStyleCnt="14">
        <dgm:presLayoutVars>
          <dgm:bulletEnabled val="1"/>
        </dgm:presLayoutVars>
      </dgm:prSet>
      <dgm:spPr/>
    </dgm:pt>
    <dgm:pt modelId="{D14C2E4D-7981-4979-9588-5F546878B036}" type="pres">
      <dgm:prSet presAssocID="{CC6F3406-0192-4733-B0B1-5A2E48068763}" presName="nodeFollowingNodes" presStyleLbl="node1" presStyleIdx="11" presStyleCnt="14">
        <dgm:presLayoutVars>
          <dgm:bulletEnabled val="1"/>
        </dgm:presLayoutVars>
      </dgm:prSet>
      <dgm:spPr/>
    </dgm:pt>
    <dgm:pt modelId="{5CAB4FDB-A24A-472A-A4FF-E9B2D4641865}" type="pres">
      <dgm:prSet presAssocID="{E6BFD02E-28D9-4F81-A77B-52D3A32C9A9B}" presName="nodeFollowingNodes" presStyleLbl="node1" presStyleIdx="12" presStyleCnt="14">
        <dgm:presLayoutVars>
          <dgm:bulletEnabled val="1"/>
        </dgm:presLayoutVars>
      </dgm:prSet>
      <dgm:spPr/>
    </dgm:pt>
    <dgm:pt modelId="{FF992916-87DB-4570-8F5F-FC249091DAAF}" type="pres">
      <dgm:prSet presAssocID="{647A387C-633F-4945-92C1-586F9855989A}" presName="nodeFollowingNodes" presStyleLbl="node1" presStyleIdx="13" presStyleCnt="14">
        <dgm:presLayoutVars>
          <dgm:bulletEnabled val="1"/>
        </dgm:presLayoutVars>
      </dgm:prSet>
      <dgm:spPr/>
    </dgm:pt>
  </dgm:ptLst>
  <dgm:cxnLst>
    <dgm:cxn modelId="{BB2E3F06-07F7-4C43-9130-D520681B0688}" srcId="{46C962DA-F095-49F4-AABF-7BC60C03FD09}" destId="{1E9F078A-47C5-40FC-98E6-025F1E198440}" srcOrd="7" destOrd="0" parTransId="{36E01B29-5987-47A9-BB29-E6A6DA660274}" sibTransId="{585102F8-114F-44F0-8606-8293A2FB431E}"/>
    <dgm:cxn modelId="{B398B508-F948-4969-8387-C82DE852DA63}" type="presOf" srcId="{CC6F3406-0192-4733-B0B1-5A2E48068763}" destId="{D14C2E4D-7981-4979-9588-5F546878B036}" srcOrd="0" destOrd="0" presId="urn:microsoft.com/office/officeart/2005/8/layout/cycle3"/>
    <dgm:cxn modelId="{31C3D60A-0CBF-4469-BA5D-C4D88A90441A}" type="presOf" srcId="{7CB24508-33C0-4CF4-BED5-09687DEEEB28}" destId="{FE9274D1-CEBE-4F88-8E7E-FF063A199019}" srcOrd="0" destOrd="0" presId="urn:microsoft.com/office/officeart/2005/8/layout/cycle3"/>
    <dgm:cxn modelId="{8D5B2615-4E17-43D1-9C4C-7F0FB7AB0816}" srcId="{46C962DA-F095-49F4-AABF-7BC60C03FD09}" destId="{B01970E8-A210-40A8-8542-381600EB3221}" srcOrd="9" destOrd="0" parTransId="{558DE6E4-E59B-445F-A934-F0FAC691ED65}" sibTransId="{F0E9A1EC-A7ED-43AC-9F37-7FFC99CC77DF}"/>
    <dgm:cxn modelId="{64F68722-18A8-4E0B-9B83-4867837D1DDE}" srcId="{46C962DA-F095-49F4-AABF-7BC60C03FD09}" destId="{7CB24508-33C0-4CF4-BED5-09687DEEEB28}" srcOrd="10" destOrd="0" parTransId="{20C63C57-CF7A-4B8E-8D11-A9123B7A52FF}" sibTransId="{286C8C3F-A5A6-49D0-96A8-372BE49658BF}"/>
    <dgm:cxn modelId="{63932425-1901-4029-8C72-C53D772E56DD}" srcId="{46C962DA-F095-49F4-AABF-7BC60C03FD09}" destId="{2D1DCD4E-0996-4C28-B27D-E82A079EF44B}" srcOrd="4" destOrd="0" parTransId="{0C68FBD0-0851-40F9-BC07-F1EC033E6887}" sibTransId="{BBFA902F-3289-4574-8B85-A055AC41ED6C}"/>
    <dgm:cxn modelId="{925FC032-8675-432C-B39A-3501A5600B4E}" type="presOf" srcId="{5CF185FC-712E-4D04-B1C9-B59D397B24A3}" destId="{587A3C2B-CFFB-4C4C-81C9-E600F78866A8}" srcOrd="0" destOrd="0" presId="urn:microsoft.com/office/officeart/2005/8/layout/cycle3"/>
    <dgm:cxn modelId="{C5398160-C2B8-44E1-8237-D767F2308472}" srcId="{46C962DA-F095-49F4-AABF-7BC60C03FD09}" destId="{CC6F3406-0192-4733-B0B1-5A2E48068763}" srcOrd="11" destOrd="0" parTransId="{9DB64103-98C4-4502-9501-FB7D3CB51EC0}" sibTransId="{38E5547F-A962-481B-9E6D-146A9BE4DB38}"/>
    <dgm:cxn modelId="{7D62E967-6737-451B-B12D-90ADD4A7A724}" type="presOf" srcId="{46C962DA-F095-49F4-AABF-7BC60C03FD09}" destId="{E85780E1-37D7-448F-9436-D043AA1BCF7F}" srcOrd="0" destOrd="0" presId="urn:microsoft.com/office/officeart/2005/8/layout/cycle3"/>
    <dgm:cxn modelId="{E5A7186A-C4B6-4B85-83FB-55664D830D9D}" type="presOf" srcId="{48500A6B-7739-4CC0-8A09-9932624ADD25}" destId="{BA296A39-5A13-45A7-ADE0-636128C4373D}" srcOrd="0" destOrd="0" presId="urn:microsoft.com/office/officeart/2005/8/layout/cycle3"/>
    <dgm:cxn modelId="{FF0B636E-2905-45C7-BFFF-6096BB999BDF}" type="presOf" srcId="{B01970E8-A210-40A8-8542-381600EB3221}" destId="{3D4EF295-37DB-4172-BA60-C347E0B52867}" srcOrd="0" destOrd="0" presId="urn:microsoft.com/office/officeart/2005/8/layout/cycle3"/>
    <dgm:cxn modelId="{369C6950-D36E-4E2E-B7AE-DCF9773B5862}" type="presOf" srcId="{89D1DBF1-B9CE-4B86-8B8A-78FAD42E2E10}" destId="{3F333209-F3BC-4667-871A-0FA22D66B72C}" srcOrd="0" destOrd="0" presId="urn:microsoft.com/office/officeart/2005/8/layout/cycle3"/>
    <dgm:cxn modelId="{73E4FB70-BEF5-47E4-B35D-16939D92E0FC}" srcId="{46C962DA-F095-49F4-AABF-7BC60C03FD09}" destId="{5CF185FC-712E-4D04-B1C9-B59D397B24A3}" srcOrd="2" destOrd="0" parTransId="{8BEE7E90-4558-468C-9D8D-348BCD8A9FD0}" sibTransId="{3C3FDC32-B554-47C7-853C-E0FE029D979F}"/>
    <dgm:cxn modelId="{0377F471-6EBB-47C9-82B3-DD5E780A5204}" type="presOf" srcId="{E6BFD02E-28D9-4F81-A77B-52D3A32C9A9B}" destId="{5CAB4FDB-A24A-472A-A4FF-E9B2D4641865}" srcOrd="0" destOrd="0" presId="urn:microsoft.com/office/officeart/2005/8/layout/cycle3"/>
    <dgm:cxn modelId="{41A48275-3853-4F47-8238-C2AF5C7BB026}" type="presOf" srcId="{B25A9FC6-FECC-4B9C-8C51-979B37EE16A0}" destId="{97CF874D-3388-436B-820C-4287B9FEE26A}" srcOrd="0" destOrd="0" presId="urn:microsoft.com/office/officeart/2005/8/layout/cycle3"/>
    <dgm:cxn modelId="{09E0567B-799D-4D64-9B31-D7F2A883BEDC}" type="presOf" srcId="{4CD5CCBC-9652-49FF-942A-6D151D5DD906}" destId="{6DFC3E67-5071-4BD2-86CE-EBC24EB5FA1F}" srcOrd="0" destOrd="0" presId="urn:microsoft.com/office/officeart/2005/8/layout/cycle3"/>
    <dgm:cxn modelId="{1091F6A2-3448-43C4-98F7-EC0211CAC611}" srcId="{46C962DA-F095-49F4-AABF-7BC60C03FD09}" destId="{647A387C-633F-4945-92C1-586F9855989A}" srcOrd="13" destOrd="0" parTransId="{35771AF4-9D22-488E-9B41-29D2269FA22A}" sibTransId="{E6EF0C24-3845-4C2E-B52E-5B477BD78442}"/>
    <dgm:cxn modelId="{FA22ABA6-5D7C-419E-95DE-C8A558EAE892}" srcId="{46C962DA-F095-49F4-AABF-7BC60C03FD09}" destId="{6A0C4E2D-8E3D-47BC-B591-E64774881785}" srcOrd="8" destOrd="0" parTransId="{535AA7FC-891A-45D9-B5EA-FD5E303B7958}" sibTransId="{047114FE-B829-4E59-A34F-33E55EAF7A42}"/>
    <dgm:cxn modelId="{6B7472A7-5DED-4852-B936-AC96F5E3D32B}" srcId="{46C962DA-F095-49F4-AABF-7BC60C03FD09}" destId="{4CD5CCBC-9652-49FF-942A-6D151D5DD906}" srcOrd="6" destOrd="0" parTransId="{F4E5506E-7005-418C-8D7D-EAEF3CFF4D79}" sibTransId="{D372681C-98A6-4E87-BD21-2E14B0B31205}"/>
    <dgm:cxn modelId="{93357EAB-B9B0-4914-BDF6-059725CF986F}" srcId="{46C962DA-F095-49F4-AABF-7BC60C03FD09}" destId="{B25A9FC6-FECC-4B9C-8C51-979B37EE16A0}" srcOrd="3" destOrd="0" parTransId="{F8F6B717-4486-4405-B537-3F26C064868C}" sibTransId="{F8224991-F3E3-40D5-B828-AEB2A059AC20}"/>
    <dgm:cxn modelId="{AF4330B1-593B-45C9-B4CA-CE8CEF4548AF}" srcId="{46C962DA-F095-49F4-AABF-7BC60C03FD09}" destId="{48500A6B-7739-4CC0-8A09-9932624ADD25}" srcOrd="5" destOrd="0" parTransId="{B7A21102-304C-4E2F-A9EA-FA0B6015628D}" sibTransId="{F8BE523C-DAC1-4EE7-8E5D-D4993BBD4975}"/>
    <dgm:cxn modelId="{7E838EB6-3B81-4F00-81A3-31A4F5309455}" srcId="{46C962DA-F095-49F4-AABF-7BC60C03FD09}" destId="{89D1DBF1-B9CE-4B86-8B8A-78FAD42E2E10}" srcOrd="1" destOrd="0" parTransId="{C8A89175-68E6-49A2-BBCC-BE87E7728E5C}" sibTransId="{EEA13E25-CB45-4852-8593-E5C031A8B225}"/>
    <dgm:cxn modelId="{B7E54CB7-3EF1-4032-90EF-5048079F1ECB}" type="presOf" srcId="{647A387C-633F-4945-92C1-586F9855989A}" destId="{FF992916-87DB-4570-8F5F-FC249091DAAF}" srcOrd="0" destOrd="0" presId="urn:microsoft.com/office/officeart/2005/8/layout/cycle3"/>
    <dgm:cxn modelId="{0D5431B9-5C87-4FC6-9EE4-1A6EE0EA69F2}" type="presOf" srcId="{2D1DCD4E-0996-4C28-B27D-E82A079EF44B}" destId="{DFC04E5D-2BFF-4537-B6AC-A618D0C5F6F0}" srcOrd="0" destOrd="0" presId="urn:microsoft.com/office/officeart/2005/8/layout/cycle3"/>
    <dgm:cxn modelId="{A45BC9C3-FEEB-42F7-80A5-02C9A55D7155}" type="presOf" srcId="{6A0C4E2D-8E3D-47BC-B591-E64774881785}" destId="{8FBF3921-3054-4EEA-88B0-E5DFF5009E41}" srcOrd="0" destOrd="0" presId="urn:microsoft.com/office/officeart/2005/8/layout/cycle3"/>
    <dgm:cxn modelId="{A45A11D0-DD6C-4153-AC10-A438AB4B4A24}" type="presOf" srcId="{69A972F5-7C0C-4FC4-A5CD-7CEE2A15EB08}" destId="{2013EB15-5FD7-4D5A-86F3-B484754E156E}" srcOrd="0" destOrd="0" presId="urn:microsoft.com/office/officeart/2005/8/layout/cycle3"/>
    <dgm:cxn modelId="{DAB6C4D4-54E8-47B0-B4EA-6A02D3091AD5}" srcId="{46C962DA-F095-49F4-AABF-7BC60C03FD09}" destId="{E6BFD02E-28D9-4F81-A77B-52D3A32C9A9B}" srcOrd="12" destOrd="0" parTransId="{EA1C8D57-4104-49EE-B065-8BA5BD798DF4}" sibTransId="{E11D5372-0044-4E20-8A48-E7A2DAA4545E}"/>
    <dgm:cxn modelId="{417CA7D7-C86B-4B19-9E79-ABCFD6AAB879}" type="presOf" srcId="{1E9F078A-47C5-40FC-98E6-025F1E198440}" destId="{82B642F4-65EE-4316-8C60-DFC7EEE9D002}" srcOrd="0" destOrd="0" presId="urn:microsoft.com/office/officeart/2005/8/layout/cycle3"/>
    <dgm:cxn modelId="{9D5E92DC-6063-4D1F-9013-DDABE5549D38}" type="presOf" srcId="{F2D4126B-18BE-4691-9129-9FC93BC6D787}" destId="{5E988D13-10FB-46E1-BD5A-3B695DD40C59}" srcOrd="0" destOrd="0" presId="urn:microsoft.com/office/officeart/2005/8/layout/cycle3"/>
    <dgm:cxn modelId="{33FE47F9-1967-4FB7-9431-7B2816F0D6EC}" srcId="{46C962DA-F095-49F4-AABF-7BC60C03FD09}" destId="{69A972F5-7C0C-4FC4-A5CD-7CEE2A15EB08}" srcOrd="0" destOrd="0" parTransId="{7E5A15CD-24DF-408C-B01B-B6DB6B5E3378}" sibTransId="{F2D4126B-18BE-4691-9129-9FC93BC6D787}"/>
    <dgm:cxn modelId="{B00AF970-0B0E-43AB-9FB8-60CB7DDD75B9}" type="presParOf" srcId="{E85780E1-37D7-448F-9436-D043AA1BCF7F}" destId="{B054B9B7-C9CE-4151-970D-ECA4CB68AC3E}" srcOrd="0" destOrd="0" presId="urn:microsoft.com/office/officeart/2005/8/layout/cycle3"/>
    <dgm:cxn modelId="{B2CF3523-0B4E-47D4-98FA-3028141AFF0F}" type="presParOf" srcId="{B054B9B7-C9CE-4151-970D-ECA4CB68AC3E}" destId="{2013EB15-5FD7-4D5A-86F3-B484754E156E}" srcOrd="0" destOrd="0" presId="urn:microsoft.com/office/officeart/2005/8/layout/cycle3"/>
    <dgm:cxn modelId="{9F79B761-BE04-405B-A545-AF6ABC9EBDD5}" type="presParOf" srcId="{B054B9B7-C9CE-4151-970D-ECA4CB68AC3E}" destId="{5E988D13-10FB-46E1-BD5A-3B695DD40C59}" srcOrd="1" destOrd="0" presId="urn:microsoft.com/office/officeart/2005/8/layout/cycle3"/>
    <dgm:cxn modelId="{96AF1E33-3711-4CD9-BB80-A3D36BAF1E11}" type="presParOf" srcId="{B054B9B7-C9CE-4151-970D-ECA4CB68AC3E}" destId="{3F333209-F3BC-4667-871A-0FA22D66B72C}" srcOrd="2" destOrd="0" presId="urn:microsoft.com/office/officeart/2005/8/layout/cycle3"/>
    <dgm:cxn modelId="{5D11E998-72B9-4AB1-AA29-308D210287D1}" type="presParOf" srcId="{B054B9B7-C9CE-4151-970D-ECA4CB68AC3E}" destId="{587A3C2B-CFFB-4C4C-81C9-E600F78866A8}" srcOrd="3" destOrd="0" presId="urn:microsoft.com/office/officeart/2005/8/layout/cycle3"/>
    <dgm:cxn modelId="{D616C3AC-3E42-41BC-A194-C0BF01C8727B}" type="presParOf" srcId="{B054B9B7-C9CE-4151-970D-ECA4CB68AC3E}" destId="{97CF874D-3388-436B-820C-4287B9FEE26A}" srcOrd="4" destOrd="0" presId="urn:microsoft.com/office/officeart/2005/8/layout/cycle3"/>
    <dgm:cxn modelId="{EB35D731-6D0B-4C94-8F05-935871C6FC1B}" type="presParOf" srcId="{B054B9B7-C9CE-4151-970D-ECA4CB68AC3E}" destId="{DFC04E5D-2BFF-4537-B6AC-A618D0C5F6F0}" srcOrd="5" destOrd="0" presId="urn:microsoft.com/office/officeart/2005/8/layout/cycle3"/>
    <dgm:cxn modelId="{90C2E255-C2C8-4836-BC78-FD0C345B2494}" type="presParOf" srcId="{B054B9B7-C9CE-4151-970D-ECA4CB68AC3E}" destId="{BA296A39-5A13-45A7-ADE0-636128C4373D}" srcOrd="6" destOrd="0" presId="urn:microsoft.com/office/officeart/2005/8/layout/cycle3"/>
    <dgm:cxn modelId="{B335CEA6-A0E5-4CA9-A630-0FA3EFB58E0F}" type="presParOf" srcId="{B054B9B7-C9CE-4151-970D-ECA4CB68AC3E}" destId="{6DFC3E67-5071-4BD2-86CE-EBC24EB5FA1F}" srcOrd="7" destOrd="0" presId="urn:microsoft.com/office/officeart/2005/8/layout/cycle3"/>
    <dgm:cxn modelId="{26C05CCD-633B-43D5-8BD6-A073DC7D1129}" type="presParOf" srcId="{B054B9B7-C9CE-4151-970D-ECA4CB68AC3E}" destId="{82B642F4-65EE-4316-8C60-DFC7EEE9D002}" srcOrd="8" destOrd="0" presId="urn:microsoft.com/office/officeart/2005/8/layout/cycle3"/>
    <dgm:cxn modelId="{B624A3C6-30A2-4A41-B2BF-CDBEFFDE54E6}" type="presParOf" srcId="{B054B9B7-C9CE-4151-970D-ECA4CB68AC3E}" destId="{8FBF3921-3054-4EEA-88B0-E5DFF5009E41}" srcOrd="9" destOrd="0" presId="urn:microsoft.com/office/officeart/2005/8/layout/cycle3"/>
    <dgm:cxn modelId="{75253095-6A56-4DE2-B3B1-F6B07899AFA1}" type="presParOf" srcId="{B054B9B7-C9CE-4151-970D-ECA4CB68AC3E}" destId="{3D4EF295-37DB-4172-BA60-C347E0B52867}" srcOrd="10" destOrd="0" presId="urn:microsoft.com/office/officeart/2005/8/layout/cycle3"/>
    <dgm:cxn modelId="{320F5C50-BCB6-4227-AD10-2DE91CF2F438}" type="presParOf" srcId="{B054B9B7-C9CE-4151-970D-ECA4CB68AC3E}" destId="{FE9274D1-CEBE-4F88-8E7E-FF063A199019}" srcOrd="11" destOrd="0" presId="urn:microsoft.com/office/officeart/2005/8/layout/cycle3"/>
    <dgm:cxn modelId="{016C65D2-D7C2-49D6-A322-526223E8F04C}" type="presParOf" srcId="{B054B9B7-C9CE-4151-970D-ECA4CB68AC3E}" destId="{D14C2E4D-7981-4979-9588-5F546878B036}" srcOrd="12" destOrd="0" presId="urn:microsoft.com/office/officeart/2005/8/layout/cycle3"/>
    <dgm:cxn modelId="{BE113471-0201-42FA-9085-67B9C569D03A}" type="presParOf" srcId="{B054B9B7-C9CE-4151-970D-ECA4CB68AC3E}" destId="{5CAB4FDB-A24A-472A-A4FF-E9B2D4641865}" srcOrd="13" destOrd="0" presId="urn:microsoft.com/office/officeart/2005/8/layout/cycle3"/>
    <dgm:cxn modelId="{509C9F71-A77D-4E62-9C93-5BF2F91E474D}" type="presParOf" srcId="{B054B9B7-C9CE-4151-970D-ECA4CB68AC3E}" destId="{FF992916-87DB-4570-8F5F-FC249091DAAF}" srcOrd="1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E4C7A-BDAF-4DBA-9038-14D6CAA6A8B9}">
      <dsp:nvSpPr>
        <dsp:cNvPr id="0" name=""/>
        <dsp:cNvSpPr/>
      </dsp:nvSpPr>
      <dsp:spPr>
        <a:xfrm>
          <a:off x="3235601" y="2251"/>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Scheduling</a:t>
          </a:r>
        </a:p>
      </dsp:txBody>
      <dsp:txXfrm>
        <a:off x="3346470" y="113120"/>
        <a:ext cx="535323" cy="535323"/>
      </dsp:txXfrm>
    </dsp:sp>
    <dsp:sp modelId="{D58F085D-D346-4799-9610-B267CBFBD671}">
      <dsp:nvSpPr>
        <dsp:cNvPr id="0" name=""/>
        <dsp:cNvSpPr/>
      </dsp:nvSpPr>
      <dsp:spPr>
        <a:xfrm rot="1080000">
          <a:off x="4048736" y="426967"/>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050215" y="468731"/>
        <a:ext cx="141018" cy="153304"/>
      </dsp:txXfrm>
    </dsp:sp>
    <dsp:sp modelId="{F5348203-94BC-4C65-B1C2-593698DBCD0A}">
      <dsp:nvSpPr>
        <dsp:cNvPr id="0" name=""/>
        <dsp:cNvSpPr/>
      </dsp:nvSpPr>
      <dsp:spPr>
        <a:xfrm>
          <a:off x="4317109" y="353654"/>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Registration</a:t>
          </a:r>
        </a:p>
      </dsp:txBody>
      <dsp:txXfrm>
        <a:off x="4427978" y="464523"/>
        <a:ext cx="535323" cy="535323"/>
      </dsp:txXfrm>
    </dsp:sp>
    <dsp:sp modelId="{6D511974-EE66-40AF-81D3-AFAE5C55D6DF}">
      <dsp:nvSpPr>
        <dsp:cNvPr id="0" name=""/>
        <dsp:cNvSpPr/>
      </dsp:nvSpPr>
      <dsp:spPr>
        <a:xfrm rot="3240000">
          <a:off x="4925766" y="1059811"/>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938222" y="1086466"/>
        <a:ext cx="141018" cy="153304"/>
      </dsp:txXfrm>
    </dsp:sp>
    <dsp:sp modelId="{29465F3A-E86C-40B4-843F-09B692E15FD9}">
      <dsp:nvSpPr>
        <dsp:cNvPr id="0" name=""/>
        <dsp:cNvSpPr/>
      </dsp:nvSpPr>
      <dsp:spPr>
        <a:xfrm>
          <a:off x="4985518" y="1273640"/>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Charge Capture</a:t>
          </a:r>
        </a:p>
      </dsp:txBody>
      <dsp:txXfrm>
        <a:off x="5096387" y="1384509"/>
        <a:ext cx="535323" cy="535323"/>
      </dsp:txXfrm>
    </dsp:sp>
    <dsp:sp modelId="{0EA3AAF0-0029-49FE-9641-D56F4F52B3D4}">
      <dsp:nvSpPr>
        <dsp:cNvPr id="0" name=""/>
        <dsp:cNvSpPr/>
      </dsp:nvSpPr>
      <dsp:spPr>
        <a:xfrm rot="5400000">
          <a:off x="5263321" y="2087298"/>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293539" y="2108182"/>
        <a:ext cx="141018" cy="153304"/>
      </dsp:txXfrm>
    </dsp:sp>
    <dsp:sp modelId="{643BB6E8-5240-427A-BC5E-08680DFB2B7B}">
      <dsp:nvSpPr>
        <dsp:cNvPr id="0" name=""/>
        <dsp:cNvSpPr/>
      </dsp:nvSpPr>
      <dsp:spPr>
        <a:xfrm>
          <a:off x="4985518" y="2410805"/>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Coding &amp; Documentation Review</a:t>
          </a:r>
        </a:p>
      </dsp:txBody>
      <dsp:txXfrm>
        <a:off x="5096387" y="2521674"/>
        <a:ext cx="535323" cy="535323"/>
      </dsp:txXfrm>
    </dsp:sp>
    <dsp:sp modelId="{D104E832-EAE3-4B20-8764-65256C8CA787}">
      <dsp:nvSpPr>
        <dsp:cNvPr id="0" name=""/>
        <dsp:cNvSpPr/>
      </dsp:nvSpPr>
      <dsp:spPr>
        <a:xfrm rot="7560000">
          <a:off x="4932468" y="3116962"/>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4980448" y="3143617"/>
        <a:ext cx="141018" cy="153304"/>
      </dsp:txXfrm>
    </dsp:sp>
    <dsp:sp modelId="{B8F8357F-1A65-49AA-A576-E9EFD0D5FE9B}">
      <dsp:nvSpPr>
        <dsp:cNvPr id="0" name=""/>
        <dsp:cNvSpPr/>
      </dsp:nvSpPr>
      <dsp:spPr>
        <a:xfrm>
          <a:off x="4317109" y="3330791"/>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Claims Processing</a:t>
          </a:r>
        </a:p>
      </dsp:txBody>
      <dsp:txXfrm>
        <a:off x="4427978" y="3441660"/>
        <a:ext cx="535323" cy="535323"/>
      </dsp:txXfrm>
    </dsp:sp>
    <dsp:sp modelId="{1CCF2DDA-0FBE-4468-97D5-3B6FC86BF3C1}">
      <dsp:nvSpPr>
        <dsp:cNvPr id="0" name=""/>
        <dsp:cNvSpPr/>
      </dsp:nvSpPr>
      <dsp:spPr>
        <a:xfrm rot="9720000">
          <a:off x="4059581" y="3755508"/>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4118538" y="3797272"/>
        <a:ext cx="141018" cy="153304"/>
      </dsp:txXfrm>
    </dsp:sp>
    <dsp:sp modelId="{0C3FE3E3-013E-448B-8B08-14328C851AD1}">
      <dsp:nvSpPr>
        <dsp:cNvPr id="0" name=""/>
        <dsp:cNvSpPr/>
      </dsp:nvSpPr>
      <dsp:spPr>
        <a:xfrm>
          <a:off x="3235601" y="3682195"/>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Denial Management</a:t>
          </a:r>
        </a:p>
      </dsp:txBody>
      <dsp:txXfrm>
        <a:off x="3346470" y="3793064"/>
        <a:ext cx="535323" cy="535323"/>
      </dsp:txXfrm>
    </dsp:sp>
    <dsp:sp modelId="{DC9CA72C-3623-464F-A38C-BA59885306EA}">
      <dsp:nvSpPr>
        <dsp:cNvPr id="0" name=""/>
        <dsp:cNvSpPr/>
      </dsp:nvSpPr>
      <dsp:spPr>
        <a:xfrm rot="11880000">
          <a:off x="2978072" y="3759032"/>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037029" y="3819472"/>
        <a:ext cx="141018" cy="153304"/>
      </dsp:txXfrm>
    </dsp:sp>
    <dsp:sp modelId="{70514B5B-6868-4DF8-A9EE-1B713524DC5D}">
      <dsp:nvSpPr>
        <dsp:cNvPr id="0" name=""/>
        <dsp:cNvSpPr/>
      </dsp:nvSpPr>
      <dsp:spPr>
        <a:xfrm>
          <a:off x="2154092" y="3330791"/>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Payment Posting</a:t>
          </a:r>
        </a:p>
      </dsp:txBody>
      <dsp:txXfrm>
        <a:off x="2264961" y="3441660"/>
        <a:ext cx="535323" cy="535323"/>
      </dsp:txXfrm>
    </dsp:sp>
    <dsp:sp modelId="{881D5811-6D98-4F73-8CF9-D7138646A55F}">
      <dsp:nvSpPr>
        <dsp:cNvPr id="0" name=""/>
        <dsp:cNvSpPr/>
      </dsp:nvSpPr>
      <dsp:spPr>
        <a:xfrm rot="14040000">
          <a:off x="2101042" y="3126188"/>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2149022" y="3201737"/>
        <a:ext cx="141018" cy="153304"/>
      </dsp:txXfrm>
    </dsp:sp>
    <dsp:sp modelId="{50CD6BC6-4D87-4077-AD5A-37F32F338E50}">
      <dsp:nvSpPr>
        <dsp:cNvPr id="0" name=""/>
        <dsp:cNvSpPr/>
      </dsp:nvSpPr>
      <dsp:spPr>
        <a:xfrm>
          <a:off x="1485683" y="2410805"/>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A/R Follow-up</a:t>
          </a:r>
        </a:p>
      </dsp:txBody>
      <dsp:txXfrm>
        <a:off x="1596552" y="2521674"/>
        <a:ext cx="535323" cy="535323"/>
      </dsp:txXfrm>
    </dsp:sp>
    <dsp:sp modelId="{9B27D5F5-37CC-4B1D-B049-A74C7718E894}">
      <dsp:nvSpPr>
        <dsp:cNvPr id="0" name=""/>
        <dsp:cNvSpPr/>
      </dsp:nvSpPr>
      <dsp:spPr>
        <a:xfrm rot="16200000">
          <a:off x="1763487" y="2098701"/>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793705" y="2180021"/>
        <a:ext cx="141018" cy="153304"/>
      </dsp:txXfrm>
    </dsp:sp>
    <dsp:sp modelId="{F70717AC-1F46-4836-9F6B-BF7B2204B551}">
      <dsp:nvSpPr>
        <dsp:cNvPr id="0" name=""/>
        <dsp:cNvSpPr/>
      </dsp:nvSpPr>
      <dsp:spPr>
        <a:xfrm>
          <a:off x="1485683" y="1273640"/>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Patient Collections</a:t>
          </a:r>
        </a:p>
      </dsp:txBody>
      <dsp:txXfrm>
        <a:off x="1596552" y="1384509"/>
        <a:ext cx="535323" cy="535323"/>
      </dsp:txXfrm>
    </dsp:sp>
    <dsp:sp modelId="{3EC40F7A-56BB-4C36-9F3E-20FBF45E36E4}">
      <dsp:nvSpPr>
        <dsp:cNvPr id="0" name=""/>
        <dsp:cNvSpPr/>
      </dsp:nvSpPr>
      <dsp:spPr>
        <a:xfrm rot="18360000">
          <a:off x="2094340" y="1069036"/>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106796" y="1144585"/>
        <a:ext cx="141018" cy="153304"/>
      </dsp:txXfrm>
    </dsp:sp>
    <dsp:sp modelId="{4818DD54-E9FC-4AB7-9133-470718059798}">
      <dsp:nvSpPr>
        <dsp:cNvPr id="0" name=""/>
        <dsp:cNvSpPr/>
      </dsp:nvSpPr>
      <dsp:spPr>
        <a:xfrm>
          <a:off x="2154092" y="353654"/>
          <a:ext cx="757061" cy="7570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Reporting and Benchmarking</a:t>
          </a:r>
        </a:p>
      </dsp:txBody>
      <dsp:txXfrm>
        <a:off x="2264961" y="464523"/>
        <a:ext cx="535323" cy="535323"/>
      </dsp:txXfrm>
    </dsp:sp>
    <dsp:sp modelId="{E47E7473-6562-42A1-8CD7-746611D11470}">
      <dsp:nvSpPr>
        <dsp:cNvPr id="0" name=""/>
        <dsp:cNvSpPr/>
      </dsp:nvSpPr>
      <dsp:spPr>
        <a:xfrm rot="20520000">
          <a:off x="2967227" y="430491"/>
          <a:ext cx="201454" cy="255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968706" y="490931"/>
        <a:ext cx="141018" cy="153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88D13-10FB-46E1-BD5A-3B695DD40C59}">
      <dsp:nvSpPr>
        <dsp:cNvPr id="0" name=""/>
        <dsp:cNvSpPr/>
      </dsp:nvSpPr>
      <dsp:spPr>
        <a:xfrm>
          <a:off x="1645548" y="-100522"/>
          <a:ext cx="4836903" cy="4836903"/>
        </a:xfrm>
        <a:prstGeom prst="circularArrow">
          <a:avLst>
            <a:gd name="adj1" fmla="val 5544"/>
            <a:gd name="adj2" fmla="val 330680"/>
            <a:gd name="adj3" fmla="val 15125105"/>
            <a:gd name="adj4" fmla="val 1660792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3EB15-5FD7-4D5A-86F3-B484754E156E}">
      <dsp:nvSpPr>
        <dsp:cNvPr id="0" name=""/>
        <dsp:cNvSpPr/>
      </dsp:nvSpPr>
      <dsp:spPr>
        <a:xfrm>
          <a:off x="3644304" y="4387"/>
          <a:ext cx="839390" cy="419695"/>
        </a:xfrm>
        <a:prstGeom prst="round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Surgeon &amp; patient decide on surgery	</a:t>
          </a:r>
        </a:p>
      </dsp:txBody>
      <dsp:txXfrm>
        <a:off x="3664792" y="24875"/>
        <a:ext cx="798414" cy="378719"/>
      </dsp:txXfrm>
    </dsp:sp>
    <dsp:sp modelId="{3F333209-F3BC-4667-871A-0FA22D66B72C}">
      <dsp:nvSpPr>
        <dsp:cNvPr id="0" name=""/>
        <dsp:cNvSpPr/>
      </dsp:nvSpPr>
      <dsp:spPr>
        <a:xfrm>
          <a:off x="4539253" y="208653"/>
          <a:ext cx="839390" cy="419695"/>
        </a:xfrm>
        <a:prstGeom prst="round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Eligibility and </a:t>
          </a:r>
          <a:r>
            <a:rPr lang="en-US" sz="700" kern="1200" dirty="0" err="1"/>
            <a:t>Preauthorizations</a:t>
          </a:r>
          <a:endParaRPr lang="en-US" sz="700" kern="1200" dirty="0"/>
        </a:p>
      </dsp:txBody>
      <dsp:txXfrm>
        <a:off x="4559741" y="229141"/>
        <a:ext cx="798414" cy="378719"/>
      </dsp:txXfrm>
    </dsp:sp>
    <dsp:sp modelId="{587A3C2B-CFFB-4C4C-81C9-E600F78866A8}">
      <dsp:nvSpPr>
        <dsp:cNvPr id="0" name=""/>
        <dsp:cNvSpPr/>
      </dsp:nvSpPr>
      <dsp:spPr>
        <a:xfrm>
          <a:off x="5256945" y="780994"/>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Surgery Scheduler</a:t>
          </a:r>
        </a:p>
      </dsp:txBody>
      <dsp:txXfrm>
        <a:off x="5277433" y="801482"/>
        <a:ext cx="798414" cy="378719"/>
      </dsp:txXfrm>
    </dsp:sp>
    <dsp:sp modelId="{97CF874D-3388-436B-820C-4287B9FEE26A}">
      <dsp:nvSpPr>
        <dsp:cNvPr id="0" name=""/>
        <dsp:cNvSpPr/>
      </dsp:nvSpPr>
      <dsp:spPr>
        <a:xfrm>
          <a:off x="5655235" y="1608051"/>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Registration</a:t>
          </a:r>
        </a:p>
      </dsp:txBody>
      <dsp:txXfrm>
        <a:off x="5675723" y="1628539"/>
        <a:ext cx="798414" cy="378719"/>
      </dsp:txXfrm>
    </dsp:sp>
    <dsp:sp modelId="{DFC04E5D-2BFF-4537-B6AC-A618D0C5F6F0}">
      <dsp:nvSpPr>
        <dsp:cNvPr id="0" name=""/>
        <dsp:cNvSpPr/>
      </dsp:nvSpPr>
      <dsp:spPr>
        <a:xfrm>
          <a:off x="5655235" y="2526014"/>
          <a:ext cx="839390" cy="419695"/>
        </a:xfrm>
        <a:prstGeom prst="round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Case Management</a:t>
          </a:r>
        </a:p>
      </dsp:txBody>
      <dsp:txXfrm>
        <a:off x="5675723" y="2546502"/>
        <a:ext cx="798414" cy="378719"/>
      </dsp:txXfrm>
    </dsp:sp>
    <dsp:sp modelId="{BA296A39-5A13-45A7-ADE0-636128C4373D}">
      <dsp:nvSpPr>
        <dsp:cNvPr id="0" name=""/>
        <dsp:cNvSpPr/>
      </dsp:nvSpPr>
      <dsp:spPr>
        <a:xfrm>
          <a:off x="5256945" y="3353071"/>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Charge Capture	</a:t>
          </a:r>
        </a:p>
      </dsp:txBody>
      <dsp:txXfrm>
        <a:off x="5277433" y="3373559"/>
        <a:ext cx="798414" cy="378719"/>
      </dsp:txXfrm>
    </dsp:sp>
    <dsp:sp modelId="{6DFC3E67-5071-4BD2-86CE-EBC24EB5FA1F}">
      <dsp:nvSpPr>
        <dsp:cNvPr id="0" name=""/>
        <dsp:cNvSpPr/>
      </dsp:nvSpPr>
      <dsp:spPr>
        <a:xfrm>
          <a:off x="4539253" y="3925412"/>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Coding  &amp; Documentation Review</a:t>
          </a:r>
        </a:p>
      </dsp:txBody>
      <dsp:txXfrm>
        <a:off x="4559741" y="3945900"/>
        <a:ext cx="798414" cy="378719"/>
      </dsp:txXfrm>
    </dsp:sp>
    <dsp:sp modelId="{82B642F4-65EE-4316-8C60-DFC7EEE9D002}">
      <dsp:nvSpPr>
        <dsp:cNvPr id="0" name=""/>
        <dsp:cNvSpPr/>
      </dsp:nvSpPr>
      <dsp:spPr>
        <a:xfrm>
          <a:off x="3644304" y="4129678"/>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Claims Processing</a:t>
          </a:r>
        </a:p>
      </dsp:txBody>
      <dsp:txXfrm>
        <a:off x="3664792" y="4150166"/>
        <a:ext cx="798414" cy="378719"/>
      </dsp:txXfrm>
    </dsp:sp>
    <dsp:sp modelId="{8FBF3921-3054-4EEA-88B0-E5DFF5009E41}">
      <dsp:nvSpPr>
        <dsp:cNvPr id="0" name=""/>
        <dsp:cNvSpPr/>
      </dsp:nvSpPr>
      <dsp:spPr>
        <a:xfrm>
          <a:off x="2749356" y="3925412"/>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Denials Management</a:t>
          </a:r>
        </a:p>
      </dsp:txBody>
      <dsp:txXfrm>
        <a:off x="2769844" y="3945900"/>
        <a:ext cx="798414" cy="378719"/>
      </dsp:txXfrm>
    </dsp:sp>
    <dsp:sp modelId="{3D4EF295-37DB-4172-BA60-C347E0B52867}">
      <dsp:nvSpPr>
        <dsp:cNvPr id="0" name=""/>
        <dsp:cNvSpPr/>
      </dsp:nvSpPr>
      <dsp:spPr>
        <a:xfrm>
          <a:off x="2031663" y="3353071"/>
          <a:ext cx="839390" cy="419695"/>
        </a:xfrm>
        <a:prstGeom prst="roundRect">
          <a:avLst/>
        </a:prstGeom>
        <a:solidFill>
          <a:srgbClr val="A53010">
            <a:hueOff val="0"/>
            <a:satOff val="0"/>
            <a:lumOff val="0"/>
            <a:alphaOff val="0"/>
          </a:srgbClr>
        </a:solidFill>
        <a:ln w="15875"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solidFill>
                <a:prstClr val="white"/>
              </a:solidFill>
              <a:latin typeface="Century Gothic" panose="020B0502020202020204"/>
              <a:ea typeface="+mn-ea"/>
              <a:cs typeface="+mn-cs"/>
            </a:rPr>
            <a:t>Claims Processing</a:t>
          </a:r>
        </a:p>
      </dsp:txBody>
      <dsp:txXfrm>
        <a:off x="2052151" y="3373559"/>
        <a:ext cx="798414" cy="378719"/>
      </dsp:txXfrm>
    </dsp:sp>
    <dsp:sp modelId="{FE9274D1-CEBE-4F88-8E7E-FF063A199019}">
      <dsp:nvSpPr>
        <dsp:cNvPr id="0" name=""/>
        <dsp:cNvSpPr/>
      </dsp:nvSpPr>
      <dsp:spPr>
        <a:xfrm>
          <a:off x="1633373" y="2526014"/>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Payment Posting</a:t>
          </a:r>
        </a:p>
      </dsp:txBody>
      <dsp:txXfrm>
        <a:off x="1653861" y="2546502"/>
        <a:ext cx="798414" cy="378719"/>
      </dsp:txXfrm>
    </dsp:sp>
    <dsp:sp modelId="{D14C2E4D-7981-4979-9588-5F546878B036}">
      <dsp:nvSpPr>
        <dsp:cNvPr id="0" name=""/>
        <dsp:cNvSpPr/>
      </dsp:nvSpPr>
      <dsp:spPr>
        <a:xfrm>
          <a:off x="1633373" y="1608051"/>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A/R Follow-up</a:t>
          </a:r>
        </a:p>
      </dsp:txBody>
      <dsp:txXfrm>
        <a:off x="1653861" y="1628539"/>
        <a:ext cx="798414" cy="378719"/>
      </dsp:txXfrm>
    </dsp:sp>
    <dsp:sp modelId="{5CAB4FDB-A24A-472A-A4FF-E9B2D4641865}">
      <dsp:nvSpPr>
        <dsp:cNvPr id="0" name=""/>
        <dsp:cNvSpPr/>
      </dsp:nvSpPr>
      <dsp:spPr>
        <a:xfrm>
          <a:off x="2031663" y="780994"/>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Patient Collections</a:t>
          </a:r>
        </a:p>
      </dsp:txBody>
      <dsp:txXfrm>
        <a:off x="2052151" y="801482"/>
        <a:ext cx="798414" cy="378719"/>
      </dsp:txXfrm>
    </dsp:sp>
    <dsp:sp modelId="{FF992916-87DB-4570-8F5F-FC249091DAAF}">
      <dsp:nvSpPr>
        <dsp:cNvPr id="0" name=""/>
        <dsp:cNvSpPr/>
      </dsp:nvSpPr>
      <dsp:spPr>
        <a:xfrm>
          <a:off x="2749356" y="208653"/>
          <a:ext cx="839390" cy="4196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Reporting and Benchmarking</a:t>
          </a:r>
        </a:p>
      </dsp:txBody>
      <dsp:txXfrm>
        <a:off x="2769844" y="229141"/>
        <a:ext cx="798414" cy="3787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D6D0F-8FF0-4792-87CC-09A266575099}"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667A8-18C8-4D2F-B318-953FFEB89198}" type="slidenum">
              <a:rPr lang="en-US" smtClean="0"/>
              <a:t>‹#›</a:t>
            </a:fld>
            <a:endParaRPr lang="en-US"/>
          </a:p>
        </p:txBody>
      </p:sp>
    </p:spTree>
    <p:extLst>
      <p:ext uri="{BB962C8B-B14F-4D97-AF65-F5344CB8AC3E}">
        <p14:creationId xmlns:p14="http://schemas.microsoft.com/office/powerpoint/2010/main" val="242452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51B1B-7FFA-4015-92C1-76D41A5FD9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40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667A8-18C8-4D2F-B318-953FFEB89198}" type="slidenum">
              <a:rPr lang="en-US" smtClean="0"/>
              <a:t>6</a:t>
            </a:fld>
            <a:endParaRPr lang="en-US"/>
          </a:p>
        </p:txBody>
      </p:sp>
    </p:spTree>
    <p:extLst>
      <p:ext uri="{BB962C8B-B14F-4D97-AF65-F5344CB8AC3E}">
        <p14:creationId xmlns:p14="http://schemas.microsoft.com/office/powerpoint/2010/main" val="95305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b="0" kern="1200" dirty="0">
              <a:solidFill>
                <a:srgbClr val="002060"/>
              </a:solidFill>
              <a:latin typeface="+mn-lt"/>
              <a:ea typeface="+mn-ea"/>
              <a:cs typeface="+mn-cs"/>
            </a:endParaRPr>
          </a:p>
        </p:txBody>
      </p:sp>
      <p:sp>
        <p:nvSpPr>
          <p:cNvPr id="4" name="Slide Number Placeholder 3"/>
          <p:cNvSpPr>
            <a:spLocks noGrp="1"/>
          </p:cNvSpPr>
          <p:nvPr>
            <p:ph type="sldNum" sz="quarter" idx="5"/>
          </p:nvPr>
        </p:nvSpPr>
        <p:spPr/>
        <p:txBody>
          <a:bodyPr/>
          <a:lstStyle/>
          <a:p>
            <a:fld id="{C64667A8-18C8-4D2F-B318-953FFEB89198}" type="slidenum">
              <a:rPr lang="en-US" smtClean="0"/>
              <a:t>7</a:t>
            </a:fld>
            <a:endParaRPr lang="en-US"/>
          </a:p>
        </p:txBody>
      </p:sp>
    </p:spTree>
    <p:extLst>
      <p:ext uri="{BB962C8B-B14F-4D97-AF65-F5344CB8AC3E}">
        <p14:creationId xmlns:p14="http://schemas.microsoft.com/office/powerpoint/2010/main" val="356946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667A8-18C8-4D2F-B318-953FFEB89198}" type="slidenum">
              <a:rPr lang="en-US" smtClean="0"/>
              <a:t>8</a:t>
            </a:fld>
            <a:endParaRPr lang="en-US"/>
          </a:p>
        </p:txBody>
      </p:sp>
    </p:spTree>
    <p:extLst>
      <p:ext uri="{BB962C8B-B14F-4D97-AF65-F5344CB8AC3E}">
        <p14:creationId xmlns:p14="http://schemas.microsoft.com/office/powerpoint/2010/main" val="250611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667A8-18C8-4D2F-B318-953FFEB89198}" type="slidenum">
              <a:rPr lang="en-US" smtClean="0"/>
              <a:t>9</a:t>
            </a:fld>
            <a:endParaRPr lang="en-US"/>
          </a:p>
        </p:txBody>
      </p:sp>
    </p:spTree>
    <p:extLst>
      <p:ext uri="{BB962C8B-B14F-4D97-AF65-F5344CB8AC3E}">
        <p14:creationId xmlns:p14="http://schemas.microsoft.com/office/powerpoint/2010/main" val="389929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667A8-18C8-4D2F-B318-953FFEB89198}" type="slidenum">
              <a:rPr lang="en-US" smtClean="0"/>
              <a:t>10</a:t>
            </a:fld>
            <a:endParaRPr lang="en-US"/>
          </a:p>
        </p:txBody>
      </p:sp>
    </p:spTree>
    <p:extLst>
      <p:ext uri="{BB962C8B-B14F-4D97-AF65-F5344CB8AC3E}">
        <p14:creationId xmlns:p14="http://schemas.microsoft.com/office/powerpoint/2010/main" val="54762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667A8-18C8-4D2F-B318-953FFEB89198}" type="slidenum">
              <a:rPr lang="en-US" smtClean="0"/>
              <a:t>11</a:t>
            </a:fld>
            <a:endParaRPr lang="en-US"/>
          </a:p>
        </p:txBody>
      </p:sp>
    </p:spTree>
    <p:extLst>
      <p:ext uri="{BB962C8B-B14F-4D97-AF65-F5344CB8AC3E}">
        <p14:creationId xmlns:p14="http://schemas.microsoft.com/office/powerpoint/2010/main" val="327628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667A8-18C8-4D2F-B318-953FFEB89198}" type="slidenum">
              <a:rPr lang="en-US" smtClean="0"/>
              <a:t>13</a:t>
            </a:fld>
            <a:endParaRPr lang="en-US"/>
          </a:p>
        </p:txBody>
      </p:sp>
    </p:spTree>
    <p:extLst>
      <p:ext uri="{BB962C8B-B14F-4D97-AF65-F5344CB8AC3E}">
        <p14:creationId xmlns:p14="http://schemas.microsoft.com/office/powerpoint/2010/main" val="343243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667A8-18C8-4D2F-B318-953FFEB89198}" type="slidenum">
              <a:rPr lang="en-US" smtClean="0"/>
              <a:t>14</a:t>
            </a:fld>
            <a:endParaRPr lang="en-US"/>
          </a:p>
        </p:txBody>
      </p:sp>
    </p:spTree>
    <p:extLst>
      <p:ext uri="{BB962C8B-B14F-4D97-AF65-F5344CB8AC3E}">
        <p14:creationId xmlns:p14="http://schemas.microsoft.com/office/powerpoint/2010/main" val="11310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67103-9F1D-400D-872B-614A8B68E8E8}"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327129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23E2B-6D87-42D0-81DB-6905252A9A65}"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210471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27586-F6A5-4233-A7C3-FC89FE68E66D}"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FF3085-505E-485F-9E24-5069C98BD1E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7602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2F75A62-EC76-459D-A733-572B1385FBB1}"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50862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A92D358-1A0E-433B-ABAB-F0B63656C527}"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FF3085-505E-485F-9E24-5069C98BD1E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8070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A4EDDB4-CD11-499C-BBA1-19E589FA2320}"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1205969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AFB6B-41CB-4B61-96BA-3CCE34F566FC}"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400326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B4E7F4-B0EC-4DBF-9FCD-376A3AD082DC}"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257599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D8DE2E-AEC2-46D2-8E2B-78B9DD226896}"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166183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1E20D-AB9E-4655-BB13-3883529F91EC}" type="datetime1">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390381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7D43CD-9441-413F-97BB-4F66E5B9B885}"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130154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24CB1D-DFF0-4148-82E0-8C731850699B}" type="datetime1">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213532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CFE33-B30E-4CFC-BF3C-483DA4704F24}" type="datetime1">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30661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A14A3-9105-4DFE-846A-42C33AF93561}" type="datetime1">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221682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A6551-4981-4AC1-A2A8-C5BA3B43394C}"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91830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1499A-471A-4F14-9792-1A68AB9FE500}" type="datetime1">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EFF3085-505E-485F-9E24-5069C98BD1EE}" type="slidenum">
              <a:rPr lang="en-US" smtClean="0"/>
              <a:t>‹#›</a:t>
            </a:fld>
            <a:endParaRPr lang="en-US"/>
          </a:p>
        </p:txBody>
      </p:sp>
    </p:spTree>
    <p:extLst>
      <p:ext uri="{BB962C8B-B14F-4D97-AF65-F5344CB8AC3E}">
        <p14:creationId xmlns:p14="http://schemas.microsoft.com/office/powerpoint/2010/main" val="66628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910CAB0-A760-4F67-9476-9EB86A967111}" type="datetime1">
              <a:rPr lang="en-US" smtClean="0"/>
              <a:t>5/28/2024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EFF3085-505E-485F-9E24-5069C98BD1EE}" type="slidenum">
              <a:rPr lang="en-US" smtClean="0"/>
              <a:t>‹#›</a:t>
            </a:fld>
            <a:endParaRPr lang="en-US"/>
          </a:p>
        </p:txBody>
      </p:sp>
    </p:spTree>
    <p:extLst>
      <p:ext uri="{BB962C8B-B14F-4D97-AF65-F5344CB8AC3E}">
        <p14:creationId xmlns:p14="http://schemas.microsoft.com/office/powerpoint/2010/main" val="3747086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license/ama?file=/files/zip/2024-nfrm-opps-addenda.zi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ms.gov/medicare/physician-fee-schedule/search?Y=0&amp;T=4&amp;HT=0&amp;CT=1&amp;H1=49616&amp;C=9&amp;M=5" TargetMode="External"/><Relationship Id="rId2" Type="http://schemas.openxmlformats.org/officeDocument/2006/relationships/hyperlink" Target="https://www.cms.gov/medicare/physician-fee-schedule/search" TargetMode="External"/><Relationship Id="rId1" Type="http://schemas.openxmlformats.org/officeDocument/2006/relationships/slideLayout" Target="../slideLayouts/slideLayout2.xml"/><Relationship Id="rId4" Type="http://schemas.openxmlformats.org/officeDocument/2006/relationships/hyperlink" Target="https://www.facs.org/for-medical-professionals/practice-management/coding-and-billing/hernia-repair-coding-resources-for-surgeon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ing.com/images/search?view=detailV2&amp;ccid=U6qjlDy0&amp;id=E5E4D3C908BF2AFE7F4B3E44CD5B59EB649FE477&amp;thid=OIP.U6qjlDy01G-_ucijcFKIAAHaHE&amp;mediaurl=https%3a%2f%2fwww.globehealer.com%2fwp-content%2fuploads%2f2016%2f11%2fshutterstock_298374728-1024x977.jpg&amp;cdnurl=https%3a%2f%2fth.bing.com%2fth%2fid%2fR.53aaa3943cb4d46fbfb9c8a370528800%3frik%3dd%252bSfZOtZW81EPg%26pid%3dImgRaw%26r%3d0&amp;exph=977&amp;expw=1024&amp;q=abdominal+hernia+repair+2023&amp;simid=608019932204899361&amp;FORM=IRPRST&amp;ck=8FEE217A50A3BD1ADB96BA5B10B52B0A&amp;selectedIndex=0&amp;itb=0&amp;idpp=overlayview&amp;ajaxhist=0&amp;ajaxserp=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slideshare.net/specialclass/10-abdominal-wall-defects-dr-fide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BF45-5860-9796-46CC-B826C310BADE}"/>
              </a:ext>
            </a:extLst>
          </p:cNvPr>
          <p:cNvSpPr>
            <a:spLocks noGrp="1"/>
          </p:cNvSpPr>
          <p:nvPr>
            <p:ph type="ctrTitle"/>
          </p:nvPr>
        </p:nvSpPr>
        <p:spPr/>
        <p:txBody>
          <a:bodyPr>
            <a:normAutofit fontScale="90000"/>
          </a:bodyPr>
          <a:lstStyle/>
          <a:p>
            <a:r>
              <a:rPr lang="en-US" dirty="0"/>
              <a:t>Coding for Abdominal Hernias with a Revenue Cycle Twist</a:t>
            </a:r>
          </a:p>
        </p:txBody>
      </p:sp>
      <p:sp>
        <p:nvSpPr>
          <p:cNvPr id="3" name="Subtitle 2">
            <a:extLst>
              <a:ext uri="{FF2B5EF4-FFF2-40B4-BE49-F238E27FC236}">
                <a16:creationId xmlns:a16="http://schemas.microsoft.com/office/drawing/2014/main" id="{3D6D5891-7FB4-6528-F340-EEEFC3BBA08E}"/>
              </a:ext>
            </a:extLst>
          </p:cNvPr>
          <p:cNvSpPr>
            <a:spLocks noGrp="1"/>
          </p:cNvSpPr>
          <p:nvPr>
            <p:ph type="subTitle" idx="1"/>
          </p:nvPr>
        </p:nvSpPr>
        <p:spPr/>
        <p:txBody>
          <a:bodyPr>
            <a:normAutofit fontScale="32500" lnSpcReduction="20000"/>
          </a:bodyPr>
          <a:lstStyle/>
          <a:p>
            <a:r>
              <a:rPr lang="en-US" sz="5200" dirty="0"/>
              <a:t>Feeling incarcerated in hernia repairs?</a:t>
            </a:r>
          </a:p>
          <a:p>
            <a:endParaRPr lang="en-US" dirty="0"/>
          </a:p>
          <a:p>
            <a:r>
              <a:rPr lang="en-US" dirty="0"/>
              <a:t>Melody Draper Hnatovic, RHIT, CHPS, CCS</a:t>
            </a:r>
          </a:p>
          <a:p>
            <a:r>
              <a:rPr lang="en-US" dirty="0"/>
              <a:t>Revenue Cycle Integrity Analyst</a:t>
            </a:r>
          </a:p>
          <a:p>
            <a:r>
              <a:rPr lang="en-US" dirty="0"/>
              <a:t>June 1, 2024</a:t>
            </a:r>
          </a:p>
          <a:p>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376217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90F97-C135-861B-2C5B-556126F727A3}"/>
              </a:ext>
            </a:extLst>
          </p:cNvPr>
          <p:cNvSpPr>
            <a:spLocks noGrp="1"/>
          </p:cNvSpPr>
          <p:nvPr>
            <p:ph type="title"/>
          </p:nvPr>
        </p:nvSpPr>
        <p:spPr/>
        <p:txBody>
          <a:bodyPr/>
          <a:lstStyle/>
          <a:p>
            <a:r>
              <a:rPr lang="en-US" dirty="0"/>
              <a:t>Clinical Examples</a:t>
            </a:r>
          </a:p>
        </p:txBody>
      </p:sp>
      <p:sp>
        <p:nvSpPr>
          <p:cNvPr id="3" name="Content Placeholder 2">
            <a:extLst>
              <a:ext uri="{FF2B5EF4-FFF2-40B4-BE49-F238E27FC236}">
                <a16:creationId xmlns:a16="http://schemas.microsoft.com/office/drawing/2014/main" id="{F20A0607-312E-D8A2-D317-43CAB49E586C}"/>
              </a:ext>
            </a:extLst>
          </p:cNvPr>
          <p:cNvSpPr>
            <a:spLocks noGrp="1"/>
          </p:cNvSpPr>
          <p:nvPr>
            <p:ph idx="1"/>
          </p:nvPr>
        </p:nvSpPr>
        <p:spPr/>
        <p:txBody>
          <a:bodyPr/>
          <a:lstStyle/>
          <a:p>
            <a:r>
              <a:rPr lang="en-US" dirty="0"/>
              <a:t>Case 1:</a:t>
            </a:r>
          </a:p>
          <a:p>
            <a:pPr marL="400050" lvl="1" indent="0">
              <a:buNone/>
            </a:pPr>
            <a:r>
              <a:rPr lang="en-US" dirty="0"/>
              <a:t>56 y/o male with recurrent 2.5 cm incarcerated ventral hernia, without gangrene-   K43.0</a:t>
            </a:r>
          </a:p>
          <a:p>
            <a:pPr marL="400050" lvl="1" indent="0">
              <a:buNone/>
            </a:pPr>
            <a:r>
              <a:rPr lang="en-US" dirty="0"/>
              <a:t> Laparoscopic ventral hernia repair- 49614</a:t>
            </a:r>
          </a:p>
          <a:p>
            <a:pPr marL="285750"/>
            <a:r>
              <a:rPr lang="en-US" dirty="0"/>
              <a:t>Case 2:</a:t>
            </a:r>
          </a:p>
          <a:p>
            <a:pPr marL="400050" lvl="1" indent="0">
              <a:buNone/>
            </a:pPr>
            <a:r>
              <a:rPr lang="en-US" dirty="0"/>
              <a:t>27 y/o female with 1.5 cm initial ventral hernia incarcerated without gangrene and a 0.8 cm initial umbilical hernia not obstructed with 3 cm distance between- K43.6, K42.9</a:t>
            </a:r>
          </a:p>
          <a:p>
            <a:pPr marL="400050" lvl="1" indent="0">
              <a:buNone/>
            </a:pPr>
            <a:r>
              <a:rPr lang="en-US" dirty="0"/>
              <a:t>Laparoscopic ventral and umbilical hernia repairs- </a:t>
            </a:r>
            <a:r>
              <a:rPr lang="en-US" dirty="0">
                <a:solidFill>
                  <a:srgbClr val="FF0000"/>
                </a:solidFill>
              </a:rPr>
              <a:t>49594</a:t>
            </a:r>
          </a:p>
          <a:p>
            <a:endParaRPr lang="en-US" dirty="0"/>
          </a:p>
        </p:txBody>
      </p:sp>
      <p:sp>
        <p:nvSpPr>
          <p:cNvPr id="4" name="Slide Number Placeholder 3">
            <a:extLst>
              <a:ext uri="{FF2B5EF4-FFF2-40B4-BE49-F238E27FC236}">
                <a16:creationId xmlns:a16="http://schemas.microsoft.com/office/drawing/2014/main" id="{6B35FE24-6D47-CB66-DB28-D806FB367DAE}"/>
              </a:ext>
            </a:extLst>
          </p:cNvPr>
          <p:cNvSpPr>
            <a:spLocks noGrp="1"/>
          </p:cNvSpPr>
          <p:nvPr>
            <p:ph type="sldNum" sz="quarter" idx="12"/>
          </p:nvPr>
        </p:nvSpPr>
        <p:spPr/>
        <p:txBody>
          <a:bodyPr/>
          <a:lstStyle/>
          <a:p>
            <a:fld id="{9EFF3085-505E-485F-9E24-5069C98BD1EE}" type="slidenum">
              <a:rPr lang="en-US" smtClean="0"/>
              <a:t>10</a:t>
            </a:fld>
            <a:endParaRPr lang="en-US"/>
          </a:p>
        </p:txBody>
      </p:sp>
    </p:spTree>
    <p:extLst>
      <p:ext uri="{BB962C8B-B14F-4D97-AF65-F5344CB8AC3E}">
        <p14:creationId xmlns:p14="http://schemas.microsoft.com/office/powerpoint/2010/main" val="302798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4275-0694-BA99-A3B9-00CC22BE528A}"/>
              </a:ext>
            </a:extLst>
          </p:cNvPr>
          <p:cNvSpPr>
            <a:spLocks noGrp="1"/>
          </p:cNvSpPr>
          <p:nvPr>
            <p:ph type="title"/>
          </p:nvPr>
        </p:nvSpPr>
        <p:spPr/>
        <p:txBody>
          <a:bodyPr/>
          <a:lstStyle/>
          <a:p>
            <a:r>
              <a:rPr lang="en-US" dirty="0"/>
              <a:t>More Clinical Examples</a:t>
            </a:r>
          </a:p>
        </p:txBody>
      </p:sp>
      <p:sp>
        <p:nvSpPr>
          <p:cNvPr id="3" name="Content Placeholder 2">
            <a:extLst>
              <a:ext uri="{FF2B5EF4-FFF2-40B4-BE49-F238E27FC236}">
                <a16:creationId xmlns:a16="http://schemas.microsoft.com/office/drawing/2014/main" id="{0BD7654D-6783-AF18-0DDC-16800B480F52}"/>
              </a:ext>
            </a:extLst>
          </p:cNvPr>
          <p:cNvSpPr>
            <a:spLocks noGrp="1"/>
          </p:cNvSpPr>
          <p:nvPr>
            <p:ph idx="1"/>
          </p:nvPr>
        </p:nvSpPr>
        <p:spPr/>
        <p:txBody>
          <a:bodyPr/>
          <a:lstStyle/>
          <a:p>
            <a:r>
              <a:rPr lang="en-US" dirty="0"/>
              <a:t>Case 3:</a:t>
            </a:r>
          </a:p>
          <a:p>
            <a:pPr marL="400050" lvl="1" indent="0">
              <a:buNone/>
            </a:pPr>
            <a:r>
              <a:rPr lang="en-US" dirty="0"/>
              <a:t>74 y/o male with 2 ventral hernias 1.5 cm and 2.0 cm initial incarcerated with gangrene 2 cm between and a 1.5 cm initial spigelian hernia not obstructed with 10 cm between the ventral and spigelian hernia defects.- K43.7, K43.9</a:t>
            </a:r>
          </a:p>
          <a:p>
            <a:pPr marL="400050" lvl="1" indent="0">
              <a:buNone/>
            </a:pPr>
            <a:r>
              <a:rPr lang="en-US" dirty="0"/>
              <a:t>Open repairs 2 ventral hernias and 1 spigelian hernia with mesh- 49594</a:t>
            </a:r>
          </a:p>
          <a:p>
            <a:pPr marL="285750"/>
            <a:r>
              <a:rPr lang="en-US" dirty="0"/>
              <a:t>Case 4:</a:t>
            </a:r>
          </a:p>
          <a:p>
            <a:pPr marL="400050" lvl="1" indent="0">
              <a:buNone/>
            </a:pPr>
            <a:r>
              <a:rPr lang="en-US" dirty="0"/>
              <a:t>56 y/o female with 3.0 cm recurrent incisional hernia, incarcerated without gangrene- K43.0</a:t>
            </a:r>
          </a:p>
          <a:p>
            <a:pPr marL="400050" lvl="1" indent="0">
              <a:buNone/>
            </a:pPr>
            <a:r>
              <a:rPr lang="en-US" dirty="0"/>
              <a:t>Laparoscopic repair incarcerated ventral hernia with mesh and removal of previous implanted non-infected mesh- 49616, +49623</a:t>
            </a:r>
          </a:p>
          <a:p>
            <a:pPr marL="285750"/>
            <a:endParaRPr lang="en-US" dirty="0"/>
          </a:p>
        </p:txBody>
      </p:sp>
      <p:sp>
        <p:nvSpPr>
          <p:cNvPr id="4" name="Slide Number Placeholder 3">
            <a:extLst>
              <a:ext uri="{FF2B5EF4-FFF2-40B4-BE49-F238E27FC236}">
                <a16:creationId xmlns:a16="http://schemas.microsoft.com/office/drawing/2014/main" id="{46C0ECFD-218C-287A-E2D0-B10E10E94238}"/>
              </a:ext>
            </a:extLst>
          </p:cNvPr>
          <p:cNvSpPr>
            <a:spLocks noGrp="1"/>
          </p:cNvSpPr>
          <p:nvPr>
            <p:ph type="sldNum" sz="quarter" idx="12"/>
          </p:nvPr>
        </p:nvSpPr>
        <p:spPr/>
        <p:txBody>
          <a:bodyPr/>
          <a:lstStyle/>
          <a:p>
            <a:fld id="{9EFF3085-505E-485F-9E24-5069C98BD1EE}" type="slidenum">
              <a:rPr lang="en-US" smtClean="0"/>
              <a:t>11</a:t>
            </a:fld>
            <a:endParaRPr lang="en-US"/>
          </a:p>
        </p:txBody>
      </p:sp>
    </p:spTree>
    <p:extLst>
      <p:ext uri="{BB962C8B-B14F-4D97-AF65-F5344CB8AC3E}">
        <p14:creationId xmlns:p14="http://schemas.microsoft.com/office/powerpoint/2010/main" val="62818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5DCC-92E0-4F4A-56BA-C5EF11F15446}"/>
              </a:ext>
            </a:extLst>
          </p:cNvPr>
          <p:cNvSpPr>
            <a:spLocks noGrp="1"/>
          </p:cNvSpPr>
          <p:nvPr>
            <p:ph type="title"/>
          </p:nvPr>
        </p:nvSpPr>
        <p:spPr/>
        <p:txBody>
          <a:bodyPr/>
          <a:lstStyle/>
          <a:p>
            <a:r>
              <a:rPr lang="en-US" dirty="0"/>
              <a:t>Multiple Hernias, Different Types</a:t>
            </a:r>
          </a:p>
        </p:txBody>
      </p:sp>
      <p:sp>
        <p:nvSpPr>
          <p:cNvPr id="3" name="Content Placeholder 2">
            <a:extLst>
              <a:ext uri="{FF2B5EF4-FFF2-40B4-BE49-F238E27FC236}">
                <a16:creationId xmlns:a16="http://schemas.microsoft.com/office/drawing/2014/main" id="{6853BAC6-0440-F64D-1429-EA106A3F8548}"/>
              </a:ext>
            </a:extLst>
          </p:cNvPr>
          <p:cNvSpPr>
            <a:spLocks noGrp="1"/>
          </p:cNvSpPr>
          <p:nvPr>
            <p:ph idx="1"/>
          </p:nvPr>
        </p:nvSpPr>
        <p:spPr/>
        <p:txBody>
          <a:bodyPr/>
          <a:lstStyle/>
          <a:p>
            <a:r>
              <a:rPr lang="en-US" dirty="0"/>
              <a:t>Inguinal, femoral, lumbar, omphalocele, and/or parastomal hernias repaired at the same operative session may be coded separately</a:t>
            </a:r>
          </a:p>
          <a:p>
            <a:pPr lvl="1"/>
            <a:r>
              <a:rPr lang="en-US" dirty="0"/>
              <a:t>Append modifier -59 or –XS (Medicare), as appropriate to the lower weighted procedure code.</a:t>
            </a:r>
          </a:p>
          <a:p>
            <a:pPr lvl="1"/>
            <a:endParaRPr lang="en-US" dirty="0"/>
          </a:p>
          <a:p>
            <a:pPr lvl="1"/>
            <a:r>
              <a:rPr lang="en-US" dirty="0"/>
              <a:t>Example:  </a:t>
            </a:r>
          </a:p>
          <a:p>
            <a:pPr lvl="2"/>
            <a:r>
              <a:rPr lang="en-US" dirty="0"/>
              <a:t>45 y/o male with a 3 cm reducible, initial incisional hernia and a right initial inguinal hernia.</a:t>
            </a:r>
          </a:p>
          <a:p>
            <a:pPr lvl="2"/>
            <a:r>
              <a:rPr lang="en-US" dirty="0"/>
              <a:t>Assign:</a:t>
            </a:r>
          </a:p>
          <a:p>
            <a:pPr marL="1371600" lvl="3" indent="0">
              <a:buNone/>
            </a:pPr>
            <a:r>
              <a:rPr lang="en-US" dirty="0"/>
              <a:t> 59593 (relative weight 62.9798)</a:t>
            </a:r>
          </a:p>
          <a:p>
            <a:pPr marL="1371600" lvl="3" indent="0">
              <a:buNone/>
            </a:pPr>
            <a:r>
              <a:rPr lang="en-US" dirty="0"/>
              <a:t> 49505 -59 or –XS (relative weight 37.7626)</a:t>
            </a:r>
          </a:p>
        </p:txBody>
      </p:sp>
    </p:spTree>
    <p:extLst>
      <p:ext uri="{BB962C8B-B14F-4D97-AF65-F5344CB8AC3E}">
        <p14:creationId xmlns:p14="http://schemas.microsoft.com/office/powerpoint/2010/main" val="415520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E428-A199-F839-8761-8551AFF8A5B2}"/>
              </a:ext>
            </a:extLst>
          </p:cNvPr>
          <p:cNvSpPr>
            <a:spLocks noGrp="1"/>
          </p:cNvSpPr>
          <p:nvPr>
            <p:ph type="title"/>
          </p:nvPr>
        </p:nvSpPr>
        <p:spPr/>
        <p:txBody>
          <a:bodyPr/>
          <a:lstStyle/>
          <a:p>
            <a:r>
              <a:rPr lang="en-US" dirty="0"/>
              <a:t>Inpatient only procedures!!!</a:t>
            </a:r>
          </a:p>
        </p:txBody>
      </p:sp>
      <p:sp>
        <p:nvSpPr>
          <p:cNvPr id="3" name="Content Placeholder 2">
            <a:extLst>
              <a:ext uri="{FF2B5EF4-FFF2-40B4-BE49-F238E27FC236}">
                <a16:creationId xmlns:a16="http://schemas.microsoft.com/office/drawing/2014/main" id="{6747FD7F-7818-3190-4124-3FE2C1B56685}"/>
              </a:ext>
            </a:extLst>
          </p:cNvPr>
          <p:cNvSpPr>
            <a:spLocks noGrp="1"/>
          </p:cNvSpPr>
          <p:nvPr>
            <p:ph idx="1"/>
          </p:nvPr>
        </p:nvSpPr>
        <p:spPr>
          <a:xfrm>
            <a:off x="1357461" y="1376313"/>
            <a:ext cx="10147152" cy="453490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1" name="TextBox 10">
            <a:extLst>
              <a:ext uri="{FF2B5EF4-FFF2-40B4-BE49-F238E27FC236}">
                <a16:creationId xmlns:a16="http://schemas.microsoft.com/office/drawing/2014/main" id="{017D0B7C-38D5-93FF-A0F3-68D550CD8D09}"/>
              </a:ext>
            </a:extLst>
          </p:cNvPr>
          <p:cNvSpPr txBox="1"/>
          <p:nvPr/>
        </p:nvSpPr>
        <p:spPr>
          <a:xfrm>
            <a:off x="6825757" y="2492955"/>
            <a:ext cx="3287597" cy="369332"/>
          </a:xfrm>
          <a:prstGeom prst="rect">
            <a:avLst/>
          </a:prstGeom>
          <a:noFill/>
        </p:spPr>
        <p:txBody>
          <a:bodyPr wrap="square">
            <a:spAutoFit/>
          </a:bodyPr>
          <a:lstStyle/>
          <a:p>
            <a:pPr marL="0" indent="0">
              <a:buNone/>
            </a:pPr>
            <a:r>
              <a:rPr lang="en-US">
                <a:hlinkClick r:id="rId3"/>
              </a:rPr>
              <a:t>License Agreement | CMS</a:t>
            </a:r>
            <a:endParaRPr lang="en-US" dirty="0"/>
          </a:p>
        </p:txBody>
      </p:sp>
      <p:sp>
        <p:nvSpPr>
          <p:cNvPr id="12" name="TextBox 11">
            <a:extLst>
              <a:ext uri="{FF2B5EF4-FFF2-40B4-BE49-F238E27FC236}">
                <a16:creationId xmlns:a16="http://schemas.microsoft.com/office/drawing/2014/main" id="{CED3CB0F-A6CF-CD09-AEAD-0F43CD993959}"/>
              </a:ext>
            </a:extLst>
          </p:cNvPr>
          <p:cNvSpPr txBox="1"/>
          <p:nvPr/>
        </p:nvSpPr>
        <p:spPr>
          <a:xfrm>
            <a:off x="6825756" y="1905000"/>
            <a:ext cx="3487167" cy="369332"/>
          </a:xfrm>
          <a:prstGeom prst="rect">
            <a:avLst/>
          </a:prstGeom>
          <a:noFill/>
        </p:spPr>
        <p:txBody>
          <a:bodyPr wrap="square" rtlCol="0">
            <a:spAutoFit/>
          </a:bodyPr>
          <a:lstStyle/>
          <a:p>
            <a:r>
              <a:rPr lang="en-US" dirty="0"/>
              <a:t>2024 NFRM OPPS Addendum</a:t>
            </a:r>
          </a:p>
        </p:txBody>
      </p:sp>
      <p:pic>
        <p:nvPicPr>
          <p:cNvPr id="6" name="Picture 5">
            <a:extLst>
              <a:ext uri="{FF2B5EF4-FFF2-40B4-BE49-F238E27FC236}">
                <a16:creationId xmlns:a16="http://schemas.microsoft.com/office/drawing/2014/main" id="{3B1A24B6-10C7-915B-CF40-2596D6355B97}"/>
              </a:ext>
            </a:extLst>
          </p:cNvPr>
          <p:cNvPicPr>
            <a:picLocks noChangeAspect="1"/>
          </p:cNvPicPr>
          <p:nvPr/>
        </p:nvPicPr>
        <p:blipFill>
          <a:blip r:embed="rId4"/>
          <a:stretch>
            <a:fillRect/>
          </a:stretch>
        </p:blipFill>
        <p:spPr>
          <a:xfrm>
            <a:off x="1513446" y="1791712"/>
            <a:ext cx="4819632" cy="2804809"/>
          </a:xfrm>
          <a:prstGeom prst="rect">
            <a:avLst/>
          </a:prstGeom>
        </p:spPr>
      </p:pic>
      <p:sp>
        <p:nvSpPr>
          <p:cNvPr id="8" name="Rectangle 7">
            <a:extLst>
              <a:ext uri="{FF2B5EF4-FFF2-40B4-BE49-F238E27FC236}">
                <a16:creationId xmlns:a16="http://schemas.microsoft.com/office/drawing/2014/main" id="{5B03B721-644F-CF89-1411-8A20A74D5180}"/>
              </a:ext>
            </a:extLst>
          </p:cNvPr>
          <p:cNvSpPr/>
          <p:nvPr/>
        </p:nvSpPr>
        <p:spPr>
          <a:xfrm>
            <a:off x="2198451" y="2274332"/>
            <a:ext cx="2470826" cy="218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A849BE-E7DD-B991-F899-9DCABB23841C}"/>
              </a:ext>
            </a:extLst>
          </p:cNvPr>
          <p:cNvSpPr/>
          <p:nvPr/>
        </p:nvSpPr>
        <p:spPr>
          <a:xfrm>
            <a:off x="5846323" y="3122579"/>
            <a:ext cx="486755" cy="147394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42EFBA-C835-918E-48F3-1FC8E3399738}"/>
              </a:ext>
            </a:extLst>
          </p:cNvPr>
          <p:cNvSpPr/>
          <p:nvPr/>
        </p:nvSpPr>
        <p:spPr>
          <a:xfrm>
            <a:off x="1513446" y="3122578"/>
            <a:ext cx="685005" cy="147394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57DCA3F-999F-E286-50F3-BB949F5B0F2C}"/>
              </a:ext>
            </a:extLst>
          </p:cNvPr>
          <p:cNvPicPr>
            <a:picLocks noChangeAspect="1"/>
          </p:cNvPicPr>
          <p:nvPr/>
        </p:nvPicPr>
        <p:blipFill>
          <a:blip r:embed="rId5"/>
          <a:stretch>
            <a:fillRect/>
          </a:stretch>
        </p:blipFill>
        <p:spPr>
          <a:xfrm>
            <a:off x="7024905" y="3277685"/>
            <a:ext cx="4783896" cy="401389"/>
          </a:xfrm>
          <a:prstGeom prst="rect">
            <a:avLst/>
          </a:prstGeom>
        </p:spPr>
      </p:pic>
    </p:spTree>
    <p:extLst>
      <p:ext uri="{BB962C8B-B14F-4D97-AF65-F5344CB8AC3E}">
        <p14:creationId xmlns:p14="http://schemas.microsoft.com/office/powerpoint/2010/main" val="18616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8253-4A77-20C5-157A-F810266797CA}"/>
              </a:ext>
            </a:extLst>
          </p:cNvPr>
          <p:cNvSpPr>
            <a:spLocks noGrp="1"/>
          </p:cNvSpPr>
          <p:nvPr>
            <p:ph type="title"/>
          </p:nvPr>
        </p:nvSpPr>
        <p:spPr/>
        <p:txBody>
          <a:bodyPr/>
          <a:lstStyle/>
          <a:p>
            <a:r>
              <a:rPr lang="en-US" dirty="0"/>
              <a:t>Post-Op Global</a:t>
            </a:r>
          </a:p>
        </p:txBody>
      </p:sp>
      <p:sp>
        <p:nvSpPr>
          <p:cNvPr id="3" name="Content Placeholder 2">
            <a:extLst>
              <a:ext uri="{FF2B5EF4-FFF2-40B4-BE49-F238E27FC236}">
                <a16:creationId xmlns:a16="http://schemas.microsoft.com/office/drawing/2014/main" id="{6A793F85-216C-FCD6-5AF4-7ABB89BD78C6}"/>
              </a:ext>
            </a:extLst>
          </p:cNvPr>
          <p:cNvSpPr>
            <a:spLocks noGrp="1"/>
          </p:cNvSpPr>
          <p:nvPr>
            <p:ph idx="1"/>
          </p:nvPr>
        </p:nvSpPr>
        <p:spPr/>
        <p:txBody>
          <a:bodyPr/>
          <a:lstStyle/>
          <a:p>
            <a:r>
              <a:rPr lang="en-US" dirty="0"/>
              <a:t>The post-op global changed with the new abdominal hernia repair codes.  Previously they had a 90 day global.  This has been changed to 000 day global which means post-op office visits are no longer included in the global period and may be billed separately.</a:t>
            </a:r>
          </a:p>
          <a:p>
            <a:r>
              <a:rPr lang="en-US" dirty="0">
                <a:solidFill>
                  <a:schemeClr val="tx1"/>
                </a:solidFill>
              </a:rPr>
              <a:t>All other hernia repairs still have 90 day globals</a:t>
            </a:r>
          </a:p>
        </p:txBody>
      </p:sp>
      <p:sp>
        <p:nvSpPr>
          <p:cNvPr id="4" name="Slide Number Placeholder 3">
            <a:extLst>
              <a:ext uri="{FF2B5EF4-FFF2-40B4-BE49-F238E27FC236}">
                <a16:creationId xmlns:a16="http://schemas.microsoft.com/office/drawing/2014/main" id="{2129EE9E-A305-F98C-9D4A-C6D26C41D586}"/>
              </a:ext>
            </a:extLst>
          </p:cNvPr>
          <p:cNvSpPr>
            <a:spLocks noGrp="1"/>
          </p:cNvSpPr>
          <p:nvPr>
            <p:ph type="sldNum" sz="quarter" idx="12"/>
          </p:nvPr>
        </p:nvSpPr>
        <p:spPr/>
        <p:txBody>
          <a:bodyPr/>
          <a:lstStyle/>
          <a:p>
            <a:fld id="{9EFF3085-505E-485F-9E24-5069C98BD1EE}" type="slidenum">
              <a:rPr lang="en-US" smtClean="0"/>
              <a:t>14</a:t>
            </a:fld>
            <a:endParaRPr lang="en-US"/>
          </a:p>
        </p:txBody>
      </p:sp>
    </p:spTree>
    <p:extLst>
      <p:ext uri="{BB962C8B-B14F-4D97-AF65-F5344CB8AC3E}">
        <p14:creationId xmlns:p14="http://schemas.microsoft.com/office/powerpoint/2010/main" val="97250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560FEC-5175-D0D0-6C36-C17D79D78A1B}"/>
              </a:ext>
            </a:extLst>
          </p:cNvPr>
          <p:cNvSpPr>
            <a:spLocks noGrp="1"/>
          </p:cNvSpPr>
          <p:nvPr>
            <p:ph type="title"/>
          </p:nvPr>
        </p:nvSpPr>
        <p:spPr>
          <a:xfrm>
            <a:off x="2592925" y="624110"/>
            <a:ext cx="8911687" cy="837045"/>
          </a:xfrm>
        </p:spPr>
        <p:txBody>
          <a:bodyPr/>
          <a:lstStyle/>
          <a:p>
            <a:r>
              <a:rPr lang="en-US" dirty="0"/>
              <a:t>Typical Revenue Cycle Description</a:t>
            </a:r>
          </a:p>
        </p:txBody>
      </p:sp>
      <p:sp>
        <p:nvSpPr>
          <p:cNvPr id="5" name="Content Placeholder 4">
            <a:extLst>
              <a:ext uri="{FF2B5EF4-FFF2-40B4-BE49-F238E27FC236}">
                <a16:creationId xmlns:a16="http://schemas.microsoft.com/office/drawing/2014/main" id="{4737EE79-34A6-D71A-07D8-6B6E1C876758}"/>
              </a:ext>
            </a:extLst>
          </p:cNvPr>
          <p:cNvSpPr>
            <a:spLocks noGrp="1"/>
          </p:cNvSpPr>
          <p:nvPr>
            <p:ph idx="1"/>
          </p:nvPr>
        </p:nvSpPr>
        <p:spPr>
          <a:xfrm>
            <a:off x="2589212" y="1555423"/>
            <a:ext cx="8915400" cy="4817097"/>
          </a:xfrm>
        </p:spPr>
        <p:txBody>
          <a:bodyPr/>
          <a:lstStyle/>
          <a:p>
            <a:pPr marL="0" indent="0">
              <a:buNone/>
            </a:pPr>
            <a:endParaRPr lang="en-US" dirty="0"/>
          </a:p>
        </p:txBody>
      </p:sp>
      <p:sp>
        <p:nvSpPr>
          <p:cNvPr id="2" name="Slide Number Placeholder 1">
            <a:extLst>
              <a:ext uri="{FF2B5EF4-FFF2-40B4-BE49-F238E27FC236}">
                <a16:creationId xmlns:a16="http://schemas.microsoft.com/office/drawing/2014/main" id="{2090F0B9-334E-814B-1E2B-DA4A4099CAAE}"/>
              </a:ext>
            </a:extLst>
          </p:cNvPr>
          <p:cNvSpPr>
            <a:spLocks noGrp="1"/>
          </p:cNvSpPr>
          <p:nvPr>
            <p:ph type="sldNum" sz="quarter" idx="12"/>
          </p:nvPr>
        </p:nvSpPr>
        <p:spPr/>
        <p:txBody>
          <a:bodyPr/>
          <a:lstStyle/>
          <a:p>
            <a:fld id="{9EFF3085-505E-485F-9E24-5069C98BD1EE}" type="slidenum">
              <a:rPr lang="en-US" smtClean="0"/>
              <a:t>15</a:t>
            </a:fld>
            <a:endParaRPr lang="en-US"/>
          </a:p>
        </p:txBody>
      </p:sp>
      <p:graphicFrame>
        <p:nvGraphicFramePr>
          <p:cNvPr id="3" name="Diagram 2">
            <a:extLst>
              <a:ext uri="{FF2B5EF4-FFF2-40B4-BE49-F238E27FC236}">
                <a16:creationId xmlns:a16="http://schemas.microsoft.com/office/drawing/2014/main" id="{54C9266C-0EED-41DD-D3AA-35036C7414DC}"/>
              </a:ext>
            </a:extLst>
          </p:cNvPr>
          <p:cNvGraphicFramePr/>
          <p:nvPr>
            <p:extLst>
              <p:ext uri="{D42A27DB-BD31-4B8C-83A1-F6EECF244321}">
                <p14:modId xmlns:p14="http://schemas.microsoft.com/office/powerpoint/2010/main" val="2085681238"/>
              </p:ext>
            </p:extLst>
          </p:nvPr>
        </p:nvGraphicFramePr>
        <p:xfrm>
          <a:off x="2931736" y="1696826"/>
          <a:ext cx="7228264" cy="4441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51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A2720F-46B6-A40C-76B9-E3570F1D308D}"/>
              </a:ext>
            </a:extLst>
          </p:cNvPr>
          <p:cNvSpPr>
            <a:spLocks noGrp="1"/>
          </p:cNvSpPr>
          <p:nvPr>
            <p:ph type="title"/>
          </p:nvPr>
        </p:nvSpPr>
        <p:spPr>
          <a:xfrm>
            <a:off x="2592925" y="624110"/>
            <a:ext cx="8911687" cy="733350"/>
          </a:xfrm>
        </p:spPr>
        <p:txBody>
          <a:bodyPr/>
          <a:lstStyle/>
          <a:p>
            <a:r>
              <a:rPr lang="en-US" dirty="0"/>
              <a:t>Real Life Revenue Cycle</a:t>
            </a:r>
          </a:p>
        </p:txBody>
      </p:sp>
      <p:sp>
        <p:nvSpPr>
          <p:cNvPr id="5" name="Content Placeholder 4">
            <a:extLst>
              <a:ext uri="{FF2B5EF4-FFF2-40B4-BE49-F238E27FC236}">
                <a16:creationId xmlns:a16="http://schemas.microsoft.com/office/drawing/2014/main" id="{EC9B851B-B805-BAB4-A7C0-6AE478FE658E}"/>
              </a:ext>
            </a:extLst>
          </p:cNvPr>
          <p:cNvSpPr>
            <a:spLocks noGrp="1"/>
          </p:cNvSpPr>
          <p:nvPr>
            <p:ph idx="1"/>
          </p:nvPr>
        </p:nvSpPr>
        <p:spPr>
          <a:xfrm>
            <a:off x="2589212" y="1357460"/>
            <a:ext cx="8915400" cy="4553762"/>
          </a:xfrm>
        </p:spPr>
        <p:txBody>
          <a:bodyPr/>
          <a:lstStyle/>
          <a:p>
            <a:pPr marL="0" indent="0">
              <a:buNone/>
            </a:pPr>
            <a:endParaRPr lang="en-US" dirty="0"/>
          </a:p>
        </p:txBody>
      </p:sp>
      <p:sp>
        <p:nvSpPr>
          <p:cNvPr id="2" name="Slide Number Placeholder 1">
            <a:extLst>
              <a:ext uri="{FF2B5EF4-FFF2-40B4-BE49-F238E27FC236}">
                <a16:creationId xmlns:a16="http://schemas.microsoft.com/office/drawing/2014/main" id="{1A128502-DE16-F3A0-85AC-440C74AF53A7}"/>
              </a:ext>
            </a:extLst>
          </p:cNvPr>
          <p:cNvSpPr>
            <a:spLocks noGrp="1"/>
          </p:cNvSpPr>
          <p:nvPr>
            <p:ph type="sldNum" sz="quarter" idx="12"/>
          </p:nvPr>
        </p:nvSpPr>
        <p:spPr/>
        <p:txBody>
          <a:bodyPr/>
          <a:lstStyle/>
          <a:p>
            <a:fld id="{9EFF3085-505E-485F-9E24-5069C98BD1EE}" type="slidenum">
              <a:rPr lang="en-US" smtClean="0"/>
              <a:t>16</a:t>
            </a:fld>
            <a:endParaRPr lang="en-US"/>
          </a:p>
        </p:txBody>
      </p:sp>
      <p:graphicFrame>
        <p:nvGraphicFramePr>
          <p:cNvPr id="3" name="Diagram 2">
            <a:extLst>
              <a:ext uri="{FF2B5EF4-FFF2-40B4-BE49-F238E27FC236}">
                <a16:creationId xmlns:a16="http://schemas.microsoft.com/office/drawing/2014/main" id="{CD924C2F-F875-F02B-69EB-EEF6300D70A8}"/>
              </a:ext>
            </a:extLst>
          </p:cNvPr>
          <p:cNvGraphicFramePr/>
          <p:nvPr>
            <p:extLst>
              <p:ext uri="{D42A27DB-BD31-4B8C-83A1-F6EECF244321}">
                <p14:modId xmlns:p14="http://schemas.microsoft.com/office/powerpoint/2010/main" val="2673230727"/>
              </p:ext>
            </p:extLst>
          </p:nvPr>
        </p:nvGraphicFramePr>
        <p:xfrm>
          <a:off x="2748438" y="1357460"/>
          <a:ext cx="8128000" cy="4553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09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9BD3-0007-4E81-2EEF-0CDF3CC126B8}"/>
              </a:ext>
            </a:extLst>
          </p:cNvPr>
          <p:cNvSpPr>
            <a:spLocks noGrp="1"/>
          </p:cNvSpPr>
          <p:nvPr>
            <p:ph type="title"/>
          </p:nvPr>
        </p:nvSpPr>
        <p:spPr/>
        <p:txBody>
          <a:bodyPr/>
          <a:lstStyle/>
          <a:p>
            <a:r>
              <a:rPr lang="en-US" dirty="0"/>
              <a:t>Pre-authorizations</a:t>
            </a:r>
          </a:p>
        </p:txBody>
      </p:sp>
      <p:sp>
        <p:nvSpPr>
          <p:cNvPr id="3" name="Content Placeholder 2">
            <a:extLst>
              <a:ext uri="{FF2B5EF4-FFF2-40B4-BE49-F238E27FC236}">
                <a16:creationId xmlns:a16="http://schemas.microsoft.com/office/drawing/2014/main" id="{9C8F3E7F-F970-AA35-A6AF-D3281F658B21}"/>
              </a:ext>
            </a:extLst>
          </p:cNvPr>
          <p:cNvSpPr>
            <a:spLocks noGrp="1"/>
          </p:cNvSpPr>
          <p:nvPr>
            <p:ph idx="1"/>
          </p:nvPr>
        </p:nvSpPr>
        <p:spPr/>
        <p:txBody>
          <a:bodyPr>
            <a:normAutofit fontScale="92500" lnSpcReduction="20000"/>
          </a:bodyPr>
          <a:lstStyle/>
          <a:p>
            <a:r>
              <a:rPr lang="en-US" dirty="0"/>
              <a:t>Preauthorization is obtained from the patient’s insurance, based on the planned surgery, prior to scheduling surgery.  The patient is admitted under the correct status. </a:t>
            </a:r>
          </a:p>
          <a:p>
            <a:r>
              <a:rPr lang="en-US" dirty="0"/>
              <a:t>Q: What happens when there is an unanticipated outcome leading to the patient being admitted?</a:t>
            </a:r>
          </a:p>
          <a:p>
            <a:pPr lvl="1"/>
            <a:r>
              <a:rPr lang="en-US" dirty="0"/>
              <a:t>A: Case management/Utilization Review must notify the insurance ASAP to notify of admission or the admission is </a:t>
            </a:r>
            <a:r>
              <a:rPr lang="en-US" b="1" dirty="0">
                <a:solidFill>
                  <a:srgbClr val="FF0000"/>
                </a:solidFill>
              </a:rPr>
              <a:t>denied</a:t>
            </a:r>
            <a:r>
              <a:rPr lang="en-US" dirty="0"/>
              <a:t>.</a:t>
            </a:r>
          </a:p>
          <a:p>
            <a:r>
              <a:rPr lang="en-US" dirty="0"/>
              <a:t>Q: What happens if the planned outpatient procedure becomes an “inpatient only” procedure and the patient does not get admitted as an inpatient?</a:t>
            </a:r>
          </a:p>
          <a:p>
            <a:pPr lvl="1"/>
            <a:r>
              <a:rPr lang="en-US" dirty="0"/>
              <a:t>A: </a:t>
            </a:r>
            <a:r>
              <a:rPr lang="en-US" b="1" dirty="0">
                <a:solidFill>
                  <a:srgbClr val="FF0000"/>
                </a:solidFill>
              </a:rPr>
              <a:t>For Medicare, the surgery is denied!</a:t>
            </a:r>
            <a:r>
              <a:rPr lang="en-US" dirty="0"/>
              <a:t> </a:t>
            </a:r>
          </a:p>
          <a:p>
            <a:r>
              <a:rPr lang="en-US" dirty="0"/>
              <a:t>Q: What happens if the patient starts out with a planned procedure and the actual procedure performed becomes more than or differs from the anticipated surgery?</a:t>
            </a:r>
          </a:p>
          <a:p>
            <a:pPr lvl="1"/>
            <a:r>
              <a:rPr lang="en-US" dirty="0"/>
              <a:t>A: </a:t>
            </a:r>
            <a:r>
              <a:rPr lang="en-US" b="1" dirty="0">
                <a:solidFill>
                  <a:srgbClr val="FF0000"/>
                </a:solidFill>
              </a:rPr>
              <a:t>Commercial payors deny!</a:t>
            </a:r>
          </a:p>
        </p:txBody>
      </p:sp>
    </p:spTree>
    <p:extLst>
      <p:ext uri="{BB962C8B-B14F-4D97-AF65-F5344CB8AC3E}">
        <p14:creationId xmlns:p14="http://schemas.microsoft.com/office/powerpoint/2010/main" val="4539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C34E-4330-196B-9800-3152B88140D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9816E23-745E-78A3-9648-C72E19DCD67F}"/>
              </a:ext>
            </a:extLst>
          </p:cNvPr>
          <p:cNvSpPr>
            <a:spLocks noGrp="1"/>
          </p:cNvSpPr>
          <p:nvPr>
            <p:ph idx="1"/>
          </p:nvPr>
        </p:nvSpPr>
        <p:spPr/>
        <p:txBody>
          <a:bodyPr/>
          <a:lstStyle/>
          <a:p>
            <a:r>
              <a:rPr lang="en-US" dirty="0">
                <a:hlinkClick r:id="rId2"/>
              </a:rPr>
              <a:t>Search the Physician Fee Schedule | CMS</a:t>
            </a:r>
            <a:endParaRPr lang="en-US" dirty="0"/>
          </a:p>
          <a:p>
            <a:r>
              <a:rPr lang="en-US" dirty="0">
                <a:hlinkClick r:id="rId3"/>
              </a:rPr>
              <a:t>https://www.cms.gov/medicare/physician-fee-schedule/search?Y=0&amp;T=4&amp;HT=0&amp;CT=1&amp;H1=49616&amp;C=9&amp;M=5</a:t>
            </a:r>
            <a:endParaRPr lang="en-US" dirty="0"/>
          </a:p>
          <a:p>
            <a:r>
              <a:rPr lang="en-US" dirty="0"/>
              <a:t>Hernia repair updates-</a:t>
            </a:r>
            <a:r>
              <a:rPr lang="en-US" b="0" i="0" dirty="0">
                <a:solidFill>
                  <a:srgbClr val="1F1F1F"/>
                </a:solidFill>
                <a:effectLst/>
                <a:latin typeface="Google Sans"/>
              </a:rPr>
              <a:t> CPT®</a:t>
            </a:r>
            <a:r>
              <a:rPr lang="en-US" dirty="0"/>
              <a:t> Assistant, September 2023 Page:1 </a:t>
            </a:r>
          </a:p>
          <a:p>
            <a:r>
              <a:rPr lang="en-US" dirty="0"/>
              <a:t>Hernia size determination, clarification-</a:t>
            </a:r>
            <a:r>
              <a:rPr lang="en-US" b="0" i="0" dirty="0">
                <a:solidFill>
                  <a:srgbClr val="1F1F1F"/>
                </a:solidFill>
                <a:effectLst/>
                <a:latin typeface="Google Sans"/>
              </a:rPr>
              <a:t> CPT®</a:t>
            </a:r>
            <a:r>
              <a:rPr lang="en-US" dirty="0"/>
              <a:t> Assistant, April 2023 Page:26 Category Questions and Answers </a:t>
            </a:r>
          </a:p>
          <a:p>
            <a:r>
              <a:rPr lang="en-US" sz="1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Hernia Repair Coding Resources for Surgeons | ACS (facs.org)</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546305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DC8E-7ADD-1B64-B6E2-6EEC0F990E0C}"/>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1B81820-91AC-5A62-197A-4AD1494B7218}"/>
              </a:ext>
            </a:extLst>
          </p:cNvPr>
          <p:cNvSpPr>
            <a:spLocks noGrp="1"/>
          </p:cNvSpPr>
          <p:nvPr>
            <p:ph type="sldNum" sz="quarter" idx="12"/>
          </p:nvPr>
        </p:nvSpPr>
        <p:spPr/>
        <p:txBody>
          <a:bodyPr/>
          <a:lstStyle/>
          <a:p>
            <a:fld id="{9EFF3085-505E-485F-9E24-5069C98BD1EE}" type="slidenum">
              <a:rPr lang="en-US" smtClean="0"/>
              <a:t>19</a:t>
            </a:fld>
            <a:endParaRPr lang="en-US"/>
          </a:p>
        </p:txBody>
      </p:sp>
      <p:pic>
        <p:nvPicPr>
          <p:cNvPr id="5" name="Picture 4">
            <a:extLst>
              <a:ext uri="{FF2B5EF4-FFF2-40B4-BE49-F238E27FC236}">
                <a16:creationId xmlns:a16="http://schemas.microsoft.com/office/drawing/2014/main" id="{8C7F8B45-3423-C39A-4674-6F0A538089DC}"/>
              </a:ext>
            </a:extLst>
          </p:cNvPr>
          <p:cNvPicPr>
            <a:picLocks noChangeAspect="1"/>
          </p:cNvPicPr>
          <p:nvPr/>
        </p:nvPicPr>
        <p:blipFill>
          <a:blip r:embed="rId2"/>
          <a:stretch>
            <a:fillRect/>
          </a:stretch>
        </p:blipFill>
        <p:spPr>
          <a:xfrm>
            <a:off x="4651442" y="1616411"/>
            <a:ext cx="4103452" cy="4103452"/>
          </a:xfrm>
          <a:prstGeom prst="rect">
            <a:avLst/>
          </a:prstGeom>
        </p:spPr>
      </p:pic>
    </p:spTree>
    <p:extLst>
      <p:ext uri="{BB962C8B-B14F-4D97-AF65-F5344CB8AC3E}">
        <p14:creationId xmlns:p14="http://schemas.microsoft.com/office/powerpoint/2010/main" val="189698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Melody Draper Hnatovic, RHIT, CHPS, CCS</a:t>
            </a:r>
          </a:p>
        </p:txBody>
      </p:sp>
      <p:sp>
        <p:nvSpPr>
          <p:cNvPr id="5" name="Content Placeholder 4"/>
          <p:cNvSpPr>
            <a:spLocks noGrp="1"/>
          </p:cNvSpPr>
          <p:nvPr>
            <p:ph idx="1"/>
          </p:nvPr>
        </p:nvSpPr>
        <p:spPr>
          <a:xfrm>
            <a:off x="2589212" y="1749287"/>
            <a:ext cx="8915400" cy="4161935"/>
          </a:xfrm>
        </p:spPr>
        <p:txBody>
          <a:bodyPr/>
          <a:lstStyle/>
          <a:p>
            <a:pPr marL="0" indent="0">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Melody is a Revenue Cycle Integrity Analyst for Jefferson Healthcare in Port Townsend, WA.  She has over 40 years in HIM and coding experience and is an AHIMA approved ICD 10 CM/PCS trainer</a:t>
            </a:r>
          </a:p>
        </p:txBody>
      </p:sp>
      <p:sp>
        <p:nvSpPr>
          <p:cNvPr id="3" name="Slide Number Placeholder 2">
            <a:extLst>
              <a:ext uri="{FF2B5EF4-FFF2-40B4-BE49-F238E27FC236}">
                <a16:creationId xmlns:a16="http://schemas.microsoft.com/office/drawing/2014/main" id="{08CF91A8-BE51-3B70-0DBE-1F3391C47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F3085-505E-485F-9E24-5069C98BD1E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28E530A1-8539-1F87-A20B-4DBB46272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230" y="1730792"/>
            <a:ext cx="1429966" cy="2144950"/>
          </a:xfrm>
          <a:prstGeom prst="rect">
            <a:avLst/>
          </a:prstGeom>
        </p:spPr>
      </p:pic>
    </p:spTree>
    <p:extLst>
      <p:ext uri="{BB962C8B-B14F-4D97-AF65-F5344CB8AC3E}">
        <p14:creationId xmlns:p14="http://schemas.microsoft.com/office/powerpoint/2010/main" val="320622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lgn="l"/>
            <a:endParaRPr lang="en-US" sz="1800" b="0" i="0" u="none" strike="noStrike" baseline="0" dirty="0">
              <a:solidFill>
                <a:srgbClr val="000000"/>
              </a:solidFill>
              <a:latin typeface="Roboto" panose="02000000000000000000" pitchFamily="2" charset="0"/>
            </a:endParaRPr>
          </a:p>
          <a:p>
            <a:r>
              <a:rPr lang="en-US" dirty="0"/>
              <a:t>Identify the different types of abdominal hernias</a:t>
            </a:r>
          </a:p>
          <a:p>
            <a:r>
              <a:rPr lang="en-US" dirty="0"/>
              <a:t>Review documentation requirements and apply the appropriate 2023 CPT codes for abdominal hernia repairs</a:t>
            </a:r>
          </a:p>
          <a:p>
            <a:r>
              <a:rPr lang="en-US" dirty="0"/>
              <a:t>Identify global days and reimbursement</a:t>
            </a:r>
            <a:endParaRPr lang="en-US" sz="1800" b="0" i="0" u="none" strike="noStrike" baseline="0" dirty="0">
              <a:solidFill>
                <a:srgbClr val="202024"/>
              </a:solidFill>
              <a:latin typeface="Roboto" panose="02000000000000000000" pitchFamily="2" charset="0"/>
            </a:endParaRPr>
          </a:p>
          <a:p>
            <a:r>
              <a:rPr lang="en-US" dirty="0"/>
              <a:t>Medical necessity and denials</a:t>
            </a:r>
          </a:p>
          <a:p>
            <a:r>
              <a:rPr lang="en-US" dirty="0"/>
              <a:t>Importance of the complete revenue cycle</a:t>
            </a:r>
          </a:p>
          <a:p>
            <a:r>
              <a:rPr lang="en-US" dirty="0"/>
              <a:t>Case examples</a:t>
            </a:r>
          </a:p>
          <a:p>
            <a:r>
              <a:rPr lang="en-US" dirty="0"/>
              <a:t>References</a:t>
            </a:r>
          </a:p>
          <a:p>
            <a:endParaRPr lang="en-US" dirty="0"/>
          </a:p>
        </p:txBody>
      </p:sp>
      <p:sp>
        <p:nvSpPr>
          <p:cNvPr id="4" name="Slide Number Placeholder 3">
            <a:extLst>
              <a:ext uri="{FF2B5EF4-FFF2-40B4-BE49-F238E27FC236}">
                <a16:creationId xmlns:a16="http://schemas.microsoft.com/office/drawing/2014/main" id="{CB6BF85E-1B2C-4E00-F06F-928731DA23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F3085-505E-485F-9E24-5069C98BD1E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1066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A1B2-88F0-4741-A802-0C633782620B}"/>
              </a:ext>
            </a:extLst>
          </p:cNvPr>
          <p:cNvSpPr>
            <a:spLocks noGrp="1"/>
          </p:cNvSpPr>
          <p:nvPr>
            <p:ph type="title"/>
          </p:nvPr>
        </p:nvSpPr>
        <p:spPr/>
        <p:txBody>
          <a:bodyPr/>
          <a:lstStyle/>
          <a:p>
            <a:r>
              <a:rPr lang="en-US" b="0" i="0" dirty="0">
                <a:solidFill>
                  <a:srgbClr val="1F1F1F"/>
                </a:solidFill>
                <a:effectLst/>
                <a:latin typeface="Google Sans"/>
              </a:rPr>
              <a:t>CPT® D</a:t>
            </a:r>
            <a:r>
              <a:rPr lang="en-US" dirty="0"/>
              <a:t>isclaimer</a:t>
            </a:r>
          </a:p>
        </p:txBody>
      </p:sp>
      <p:sp>
        <p:nvSpPr>
          <p:cNvPr id="3" name="Content Placeholder 2">
            <a:extLst>
              <a:ext uri="{FF2B5EF4-FFF2-40B4-BE49-F238E27FC236}">
                <a16:creationId xmlns:a16="http://schemas.microsoft.com/office/drawing/2014/main" id="{A3555C1A-D821-4D93-9519-C6022D1FC46C}"/>
              </a:ext>
            </a:extLst>
          </p:cNvPr>
          <p:cNvSpPr>
            <a:spLocks noGrp="1"/>
          </p:cNvSpPr>
          <p:nvPr>
            <p:ph idx="1"/>
          </p:nvPr>
        </p:nvSpPr>
        <p:spPr/>
        <p:txBody>
          <a:bodyPr/>
          <a:lstStyle/>
          <a:p>
            <a:r>
              <a:rPr lang="en-US" dirty="0"/>
              <a:t>“</a:t>
            </a:r>
            <a:r>
              <a:rPr lang="en-US" b="0" i="0" dirty="0">
                <a:solidFill>
                  <a:srgbClr val="1F1F1F"/>
                </a:solidFill>
                <a:effectLst/>
                <a:latin typeface="Google Sans"/>
              </a:rPr>
              <a:t>CPT®</a:t>
            </a:r>
            <a:r>
              <a:rPr lang="en-US" dirty="0"/>
              <a:t>” is a registered trademark of the American Medical Association.  Their codes, descriptions and manual content are copyright by the AMA.  All rights are reserved by the AMA.</a:t>
            </a:r>
          </a:p>
          <a:p>
            <a:r>
              <a:rPr lang="en-US" dirty="0"/>
              <a:t>This information has been abbreviated for a focused presentation for a specific audience.  Verify all codes and information in a current </a:t>
            </a:r>
            <a:r>
              <a:rPr lang="en-US" b="0" i="0" dirty="0">
                <a:solidFill>
                  <a:srgbClr val="1F1F1F"/>
                </a:solidFill>
                <a:effectLst/>
                <a:latin typeface="Google Sans"/>
              </a:rPr>
              <a:t>CPT®</a:t>
            </a:r>
            <a:r>
              <a:rPr lang="en-US" dirty="0"/>
              <a:t> book.</a:t>
            </a:r>
          </a:p>
          <a:p>
            <a:r>
              <a:rPr lang="en-US" dirty="0"/>
              <a:t>This information is considered current at the time of this presentation but may change throughout the year.  Please check for current guidance on the CMS and Noridian websites.</a:t>
            </a:r>
          </a:p>
          <a:p>
            <a:r>
              <a:rPr lang="en-US" dirty="0"/>
              <a:t>This presentation does not provide legal or billing advice.</a:t>
            </a:r>
          </a:p>
          <a:p>
            <a:r>
              <a:rPr lang="en-US" dirty="0"/>
              <a:t>Information is derived from personal experiences with coding, edits and denials.</a:t>
            </a:r>
          </a:p>
          <a:p>
            <a:endParaRPr lang="en-US" dirty="0"/>
          </a:p>
        </p:txBody>
      </p:sp>
      <p:sp>
        <p:nvSpPr>
          <p:cNvPr id="4" name="Slide Number Placeholder 3">
            <a:extLst>
              <a:ext uri="{FF2B5EF4-FFF2-40B4-BE49-F238E27FC236}">
                <a16:creationId xmlns:a16="http://schemas.microsoft.com/office/drawing/2014/main" id="{3B7BE2D6-B5CC-C9B6-B5A9-6CEC96E96D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F3085-505E-485F-9E24-5069C98BD1EE}"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350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8E87-5C6F-E9F3-0453-056F0E79C1FB}"/>
              </a:ext>
            </a:extLst>
          </p:cNvPr>
          <p:cNvSpPr>
            <a:spLocks noGrp="1"/>
          </p:cNvSpPr>
          <p:nvPr>
            <p:ph type="title"/>
          </p:nvPr>
        </p:nvSpPr>
        <p:spPr>
          <a:xfrm>
            <a:off x="2592925" y="624110"/>
            <a:ext cx="8911687" cy="752376"/>
          </a:xfrm>
        </p:spPr>
        <p:txBody>
          <a:bodyPr/>
          <a:lstStyle/>
          <a:p>
            <a:r>
              <a:rPr lang="en-US" dirty="0"/>
              <a:t>Hernia Terminology</a:t>
            </a:r>
          </a:p>
        </p:txBody>
      </p:sp>
      <p:sp>
        <p:nvSpPr>
          <p:cNvPr id="3" name="Content Placeholder 2">
            <a:extLst>
              <a:ext uri="{FF2B5EF4-FFF2-40B4-BE49-F238E27FC236}">
                <a16:creationId xmlns:a16="http://schemas.microsoft.com/office/drawing/2014/main" id="{6B1E9B44-65D1-5759-254D-5F7BF9477EDD}"/>
              </a:ext>
            </a:extLst>
          </p:cNvPr>
          <p:cNvSpPr>
            <a:spLocks noGrp="1"/>
          </p:cNvSpPr>
          <p:nvPr>
            <p:ph idx="1"/>
          </p:nvPr>
        </p:nvSpPr>
        <p:spPr>
          <a:xfrm>
            <a:off x="1432874" y="1376485"/>
            <a:ext cx="10071738" cy="5410813"/>
          </a:xfrm>
        </p:spPr>
        <p:txBody>
          <a:bodyPr>
            <a:normAutofit fontScale="92500" lnSpcReduction="10000"/>
          </a:bodyPr>
          <a:lstStyle/>
          <a:p>
            <a:r>
              <a:rPr lang="en-US" dirty="0"/>
              <a:t>Hernia definition-An organ or fatty tissue squeezes through a weak spot in a surrounding muscle or connective tissue, i.e. fascia.  Hernias can contain omentum, fat, or bowel.</a:t>
            </a:r>
          </a:p>
          <a:p>
            <a:r>
              <a:rPr lang="en-US" dirty="0"/>
              <a:t>Types of abdominal hernias:</a:t>
            </a:r>
          </a:p>
          <a:p>
            <a:pPr lvl="1"/>
            <a:r>
              <a:rPr lang="en-US" dirty="0"/>
              <a:t>Ventral, incisional, epigastric, umbilical, hypogastric, midline, spigelian, subxiphoid.</a:t>
            </a:r>
          </a:p>
          <a:p>
            <a:r>
              <a:rPr lang="en-US" dirty="0"/>
              <a:t>Reducible- The contents of the hernia can be pushed back through the abdominal  wall.</a:t>
            </a:r>
          </a:p>
          <a:p>
            <a:r>
              <a:rPr lang="en-US" dirty="0"/>
              <a:t>Irreducible- The contents of the hernia cannot be pushed back through the abdominal wall.</a:t>
            </a:r>
          </a:p>
          <a:p>
            <a:r>
              <a:rPr lang="en-US" dirty="0"/>
              <a:t>Incarceration-A hernia should be considered incarcerated if, at the time of the operation, it contains viscera that the surgeon must manually reduce.</a:t>
            </a:r>
          </a:p>
          <a:p>
            <a:r>
              <a:rPr lang="en-US" dirty="0"/>
              <a:t>Strangulation/Obstruction-It should be considered strangulated if the incarcerated contents have evidence of ischemia due to compression of the vascular supply.</a:t>
            </a:r>
          </a:p>
          <a:p>
            <a:r>
              <a:rPr lang="en-US" dirty="0"/>
              <a:t>With gangrene-strangulated hernia with blood supply cut off leading to</a:t>
            </a:r>
          </a:p>
          <a:p>
            <a:pPr marL="457200" lvl="1" indent="0">
              <a:buNone/>
            </a:pPr>
            <a:r>
              <a:rPr lang="en-US" dirty="0"/>
              <a:t>Infection and tissue death</a:t>
            </a:r>
          </a:p>
          <a:p>
            <a:r>
              <a:rPr lang="en-US" dirty="0"/>
              <a:t>Initial- The first time a hernia has formed</a:t>
            </a:r>
          </a:p>
          <a:p>
            <a:r>
              <a:rPr lang="en-US" dirty="0"/>
              <a:t>Recurrent- A hernia that reappears at or near the site of a previous hernia</a:t>
            </a:r>
          </a:p>
          <a:p>
            <a:pPr marL="0" indent="0">
              <a:buNone/>
            </a:pPr>
            <a:endParaRPr lang="en-US" dirty="0"/>
          </a:p>
          <a:p>
            <a:pPr marL="0" indent="0" algn="r">
              <a:buNone/>
            </a:pPr>
            <a:r>
              <a:rPr lang="en-US" sz="600" dirty="0">
                <a:hlinkClick r:id="rId2"/>
              </a:rPr>
              <a:t>abdominal hernia repair 2023 - Search Images (bing.com)</a:t>
            </a:r>
            <a:endParaRPr lang="en-US" sz="600" dirty="0"/>
          </a:p>
          <a:p>
            <a:pPr marL="0" indent="0">
              <a:buNone/>
            </a:pPr>
            <a:endParaRPr lang="en-US" dirty="0"/>
          </a:p>
          <a:p>
            <a:pPr marL="0" indent="0">
              <a:buNone/>
            </a:pPr>
            <a:endParaRPr lang="en-US" dirty="0"/>
          </a:p>
          <a:p>
            <a:endParaRPr lang="en-US" dirty="0"/>
          </a:p>
        </p:txBody>
      </p:sp>
      <p:pic>
        <p:nvPicPr>
          <p:cNvPr id="1026" name="Picture 2" descr="Abdominal Wall Hernia Repair | GlobeHealer">
            <a:extLst>
              <a:ext uri="{FF2B5EF4-FFF2-40B4-BE49-F238E27FC236}">
                <a16:creationId xmlns:a16="http://schemas.microsoft.com/office/drawing/2014/main" id="{6D0F1828-1811-87FE-3A56-41E653848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207" y="4741381"/>
            <a:ext cx="1788405" cy="170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9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46EE-FE5E-3880-1C05-EC6927B9D0BE}"/>
              </a:ext>
            </a:extLst>
          </p:cNvPr>
          <p:cNvSpPr>
            <a:spLocks noGrp="1"/>
          </p:cNvSpPr>
          <p:nvPr>
            <p:ph type="title"/>
          </p:nvPr>
        </p:nvSpPr>
        <p:spPr/>
        <p:txBody>
          <a:bodyPr/>
          <a:lstStyle/>
          <a:p>
            <a:r>
              <a:rPr lang="en-US" dirty="0"/>
              <a:t>Abdominal Hernia Diagnosis Codes</a:t>
            </a:r>
          </a:p>
        </p:txBody>
      </p:sp>
      <p:sp>
        <p:nvSpPr>
          <p:cNvPr id="3" name="Content Placeholder 2">
            <a:extLst>
              <a:ext uri="{FF2B5EF4-FFF2-40B4-BE49-F238E27FC236}">
                <a16:creationId xmlns:a16="http://schemas.microsoft.com/office/drawing/2014/main" id="{0DC03D2C-555B-87B0-E7AB-7E9FDF3E449B}"/>
              </a:ext>
            </a:extLst>
          </p:cNvPr>
          <p:cNvSpPr>
            <a:spLocks noGrp="1"/>
          </p:cNvSpPr>
          <p:nvPr>
            <p:ph sz="half" idx="1"/>
          </p:nvPr>
        </p:nvSpPr>
        <p:spPr/>
        <p:txBody>
          <a:bodyPr/>
          <a:lstStyle/>
          <a:p>
            <a:r>
              <a:rPr lang="en-US" dirty="0"/>
              <a:t>Umbilical hernias- K42.0- K42.9</a:t>
            </a:r>
          </a:p>
          <a:p>
            <a:r>
              <a:rPr lang="en-US" dirty="0"/>
              <a:t>Ventral hernias- K43.0- K43.9</a:t>
            </a:r>
          </a:p>
          <a:p>
            <a:r>
              <a:rPr lang="en-US" dirty="0"/>
              <a:t>Other abdominal hernias- K45.0- K45.8</a:t>
            </a:r>
          </a:p>
          <a:p>
            <a:r>
              <a:rPr lang="en-US" dirty="0"/>
              <a:t>Unspecified abdominal hernias- K46.0-K46.9</a:t>
            </a: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5C8A036-D90B-BAF2-C6DD-FDB46F55037D}"/>
              </a:ext>
            </a:extLst>
          </p:cNvPr>
          <p:cNvSpPr>
            <a:spLocks noGrp="1"/>
          </p:cNvSpPr>
          <p:nvPr>
            <p:ph sz="half" idx="2"/>
          </p:nvPr>
        </p:nvSpPr>
        <p:spPr/>
        <p:txBody>
          <a:bodyPr/>
          <a:lstStyle/>
          <a:p>
            <a:r>
              <a:rPr lang="en-US" dirty="0"/>
              <a:t>With or without obstruction/strangulation</a:t>
            </a:r>
          </a:p>
          <a:p>
            <a:r>
              <a:rPr lang="en-US" dirty="0"/>
              <a:t>With or without gangrene</a:t>
            </a:r>
          </a:p>
          <a:p>
            <a:r>
              <a:rPr lang="en-US" dirty="0"/>
              <a:t>Initial or recurrent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8571F29B-1448-7E97-2196-75D442663AA9}"/>
              </a:ext>
            </a:extLst>
          </p:cNvPr>
          <p:cNvSpPr>
            <a:spLocks noGrp="1"/>
          </p:cNvSpPr>
          <p:nvPr>
            <p:ph type="sldNum" sz="quarter" idx="12"/>
          </p:nvPr>
        </p:nvSpPr>
        <p:spPr/>
        <p:txBody>
          <a:bodyPr/>
          <a:lstStyle/>
          <a:p>
            <a:fld id="{9EFF3085-505E-485F-9E24-5069C98BD1EE}" type="slidenum">
              <a:rPr lang="en-US" smtClean="0"/>
              <a:t>6</a:t>
            </a:fld>
            <a:endParaRPr lang="en-US"/>
          </a:p>
        </p:txBody>
      </p:sp>
      <p:pic>
        <p:nvPicPr>
          <p:cNvPr id="1026" name="Picture 2" descr="10 Abdominal Wall Defects Dr Fidel">
            <a:extLst>
              <a:ext uri="{FF2B5EF4-FFF2-40B4-BE49-F238E27FC236}">
                <a16:creationId xmlns:a16="http://schemas.microsoft.com/office/drawing/2014/main" id="{8E42FFBC-F4ED-7116-AE4B-0AADE8500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235" y="3661536"/>
            <a:ext cx="2989744" cy="22423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A88BA4-565C-920A-B05D-310FD7B85142}"/>
              </a:ext>
            </a:extLst>
          </p:cNvPr>
          <p:cNvSpPr txBox="1"/>
          <p:nvPr/>
        </p:nvSpPr>
        <p:spPr>
          <a:xfrm>
            <a:off x="7696586" y="6032733"/>
            <a:ext cx="6094378" cy="184666"/>
          </a:xfrm>
          <a:prstGeom prst="rect">
            <a:avLst/>
          </a:prstGeom>
          <a:noFill/>
        </p:spPr>
        <p:txBody>
          <a:bodyPr wrap="square">
            <a:spAutoFit/>
          </a:bodyPr>
          <a:lstStyle/>
          <a:p>
            <a:r>
              <a:rPr lang="en-US" sz="600" dirty="0">
                <a:hlinkClick r:id="rId4"/>
              </a:rPr>
              <a:t>Abdominal Wall Defect Guide: Hernias, Repair Techniques &amp; More | PPT (slideshare.net)</a:t>
            </a:r>
            <a:endParaRPr lang="en-US" sz="600" dirty="0"/>
          </a:p>
        </p:txBody>
      </p:sp>
    </p:spTree>
    <p:extLst>
      <p:ext uri="{BB962C8B-B14F-4D97-AF65-F5344CB8AC3E}">
        <p14:creationId xmlns:p14="http://schemas.microsoft.com/office/powerpoint/2010/main" val="163844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1EA4-22F8-B757-F361-A7F21E91D31C}"/>
              </a:ext>
            </a:extLst>
          </p:cNvPr>
          <p:cNvSpPr>
            <a:spLocks noGrp="1"/>
          </p:cNvSpPr>
          <p:nvPr>
            <p:ph type="title"/>
          </p:nvPr>
        </p:nvSpPr>
        <p:spPr/>
        <p:txBody>
          <a:bodyPr>
            <a:normAutofit fontScale="90000"/>
          </a:bodyPr>
          <a:lstStyle/>
          <a:p>
            <a:r>
              <a:rPr lang="en-US" b="0" i="0" dirty="0">
                <a:solidFill>
                  <a:srgbClr val="1F1F1F"/>
                </a:solidFill>
                <a:effectLst/>
                <a:latin typeface="Google Sans"/>
              </a:rPr>
              <a:t>CPT®</a:t>
            </a:r>
            <a:r>
              <a:rPr lang="en-US" dirty="0"/>
              <a:t> Codes for Abdominal Hernia Repairs</a:t>
            </a:r>
            <a:br>
              <a:rPr lang="en-US" dirty="0"/>
            </a:br>
            <a:endParaRPr lang="en-US" dirty="0"/>
          </a:p>
        </p:txBody>
      </p:sp>
      <p:sp>
        <p:nvSpPr>
          <p:cNvPr id="3" name="Content Placeholder 2">
            <a:extLst>
              <a:ext uri="{FF2B5EF4-FFF2-40B4-BE49-F238E27FC236}">
                <a16:creationId xmlns:a16="http://schemas.microsoft.com/office/drawing/2014/main" id="{FD999414-84CB-7799-8E8E-02DED33C246E}"/>
              </a:ext>
            </a:extLst>
          </p:cNvPr>
          <p:cNvSpPr>
            <a:spLocks noGrp="1"/>
          </p:cNvSpPr>
          <p:nvPr>
            <p:ph sz="half" idx="1"/>
          </p:nvPr>
        </p:nvSpPr>
        <p:spPr/>
        <p:txBody>
          <a:bodyPr>
            <a:normAutofit fontScale="85000" lnSpcReduction="20000"/>
          </a:bodyPr>
          <a:lstStyle/>
          <a:p>
            <a:r>
              <a:rPr lang="en-US" b="1" dirty="0"/>
              <a:t>49591</a:t>
            </a:r>
            <a:r>
              <a:rPr lang="en-US" dirty="0"/>
              <a:t>-Repair of anterior abdominal hernia(s) (ie, epigastric, incisional, ventral, umbilical, spigelian), any approach (ie, open, laparoscopic, robotic), </a:t>
            </a:r>
            <a:r>
              <a:rPr lang="en-US" b="1" dirty="0">
                <a:solidFill>
                  <a:srgbClr val="FF0000"/>
                </a:solidFill>
              </a:rPr>
              <a:t>initial</a:t>
            </a:r>
            <a:r>
              <a:rPr lang="en-US" dirty="0"/>
              <a:t>, including implantation of mesh or other prosthesis when performed, total length of defect(s); </a:t>
            </a:r>
            <a:r>
              <a:rPr lang="en-US" b="1" dirty="0">
                <a:solidFill>
                  <a:schemeClr val="accent2"/>
                </a:solidFill>
              </a:rPr>
              <a:t>less</a:t>
            </a:r>
            <a:r>
              <a:rPr lang="en-US" dirty="0"/>
              <a:t> </a:t>
            </a:r>
            <a:r>
              <a:rPr lang="en-US" b="1" dirty="0">
                <a:solidFill>
                  <a:schemeClr val="accent2"/>
                </a:solidFill>
              </a:rPr>
              <a:t>than 3 cm</a:t>
            </a:r>
            <a:r>
              <a:rPr lang="en-US" dirty="0"/>
              <a:t>, </a:t>
            </a:r>
            <a:r>
              <a:rPr lang="en-US" b="1" dirty="0">
                <a:solidFill>
                  <a:srgbClr val="002060"/>
                </a:solidFill>
              </a:rPr>
              <a:t>reducible</a:t>
            </a:r>
          </a:p>
          <a:p>
            <a:r>
              <a:rPr lang="en-US" b="1" dirty="0"/>
              <a:t>49592</a:t>
            </a:r>
            <a:r>
              <a:rPr lang="en-US" dirty="0"/>
              <a:t>- </a:t>
            </a:r>
            <a:r>
              <a:rPr lang="en-US" b="1" dirty="0">
                <a:solidFill>
                  <a:schemeClr val="accent2"/>
                </a:solidFill>
              </a:rPr>
              <a:t>less </a:t>
            </a:r>
            <a:r>
              <a:rPr lang="en-US" b="1" dirty="0"/>
              <a:t>than</a:t>
            </a:r>
            <a:r>
              <a:rPr lang="en-US" b="1" dirty="0">
                <a:solidFill>
                  <a:schemeClr val="accent2"/>
                </a:solidFill>
              </a:rPr>
              <a:t> 3 cm</a:t>
            </a:r>
            <a:r>
              <a:rPr lang="en-US" dirty="0"/>
              <a:t>, </a:t>
            </a:r>
            <a:r>
              <a:rPr lang="en-US" b="1" dirty="0">
                <a:solidFill>
                  <a:srgbClr val="002060"/>
                </a:solidFill>
              </a:rPr>
              <a:t>incarcerated</a:t>
            </a:r>
            <a:r>
              <a:rPr lang="en-US" dirty="0"/>
              <a:t> or </a:t>
            </a:r>
            <a:r>
              <a:rPr lang="en-US" b="1" dirty="0">
                <a:solidFill>
                  <a:srgbClr val="002060"/>
                </a:solidFill>
              </a:rPr>
              <a:t>strangulated</a:t>
            </a:r>
          </a:p>
          <a:p>
            <a:r>
              <a:rPr lang="en-US" b="1" dirty="0"/>
              <a:t>49593</a:t>
            </a:r>
            <a:r>
              <a:rPr lang="en-US" dirty="0"/>
              <a:t>- </a:t>
            </a:r>
            <a:r>
              <a:rPr lang="en-US" b="1" dirty="0">
                <a:solidFill>
                  <a:schemeClr val="accent2"/>
                </a:solidFill>
              </a:rPr>
              <a:t>3 cm to 10 cm</a:t>
            </a:r>
            <a:r>
              <a:rPr lang="en-US" dirty="0"/>
              <a:t>, </a:t>
            </a:r>
            <a:r>
              <a:rPr lang="en-US" b="1" dirty="0">
                <a:solidFill>
                  <a:srgbClr val="002060"/>
                </a:solidFill>
              </a:rPr>
              <a:t>reducible</a:t>
            </a:r>
          </a:p>
          <a:p>
            <a:r>
              <a:rPr lang="en-US" b="1" dirty="0"/>
              <a:t>49594</a:t>
            </a:r>
            <a:r>
              <a:rPr lang="en-US" dirty="0"/>
              <a:t>- </a:t>
            </a:r>
            <a:r>
              <a:rPr lang="en-US" b="1" dirty="0">
                <a:solidFill>
                  <a:schemeClr val="accent2"/>
                </a:solidFill>
              </a:rPr>
              <a:t>3 cm to 10 cm</a:t>
            </a:r>
            <a:r>
              <a:rPr lang="en-US" dirty="0"/>
              <a:t>, </a:t>
            </a:r>
            <a:r>
              <a:rPr lang="en-US" b="1" dirty="0">
                <a:solidFill>
                  <a:srgbClr val="002060"/>
                </a:solidFill>
              </a:rPr>
              <a:t>incarcerated</a:t>
            </a:r>
            <a:r>
              <a:rPr lang="en-US" dirty="0"/>
              <a:t> or </a:t>
            </a:r>
            <a:r>
              <a:rPr lang="en-US" b="1" dirty="0">
                <a:solidFill>
                  <a:srgbClr val="002060"/>
                </a:solidFill>
              </a:rPr>
              <a:t>strangulated</a:t>
            </a:r>
          </a:p>
          <a:p>
            <a:r>
              <a:rPr lang="en-US" b="1" dirty="0"/>
              <a:t>49595</a:t>
            </a:r>
            <a:r>
              <a:rPr lang="en-US" dirty="0"/>
              <a:t>- </a:t>
            </a:r>
            <a:r>
              <a:rPr lang="en-US" b="1" dirty="0">
                <a:solidFill>
                  <a:schemeClr val="accent2"/>
                </a:solidFill>
              </a:rPr>
              <a:t>greater than 10 cm</a:t>
            </a:r>
            <a:r>
              <a:rPr lang="en-US" dirty="0"/>
              <a:t>, </a:t>
            </a:r>
            <a:r>
              <a:rPr lang="en-US" b="1" dirty="0">
                <a:solidFill>
                  <a:srgbClr val="002060"/>
                </a:solidFill>
              </a:rPr>
              <a:t>reducible</a:t>
            </a:r>
          </a:p>
          <a:p>
            <a:r>
              <a:rPr lang="en-US" b="1" dirty="0"/>
              <a:t>49596</a:t>
            </a:r>
            <a:r>
              <a:rPr lang="en-US" dirty="0"/>
              <a:t>- </a:t>
            </a:r>
            <a:r>
              <a:rPr lang="en-US" b="1" dirty="0">
                <a:solidFill>
                  <a:schemeClr val="accent2"/>
                </a:solidFill>
              </a:rPr>
              <a:t>greater than 10 cm </a:t>
            </a:r>
            <a:r>
              <a:rPr lang="en-US" b="1" dirty="0">
                <a:solidFill>
                  <a:srgbClr val="002060"/>
                </a:solidFill>
              </a:rPr>
              <a:t>incarcerated</a:t>
            </a:r>
            <a:r>
              <a:rPr lang="en-US" dirty="0"/>
              <a:t> or </a:t>
            </a:r>
            <a:r>
              <a:rPr lang="en-US" b="1" dirty="0">
                <a:solidFill>
                  <a:srgbClr val="002060"/>
                </a:solidFill>
              </a:rPr>
              <a:t>strangulated</a:t>
            </a:r>
          </a:p>
        </p:txBody>
      </p:sp>
      <p:sp>
        <p:nvSpPr>
          <p:cNvPr id="4" name="Content Placeholder 3">
            <a:extLst>
              <a:ext uri="{FF2B5EF4-FFF2-40B4-BE49-F238E27FC236}">
                <a16:creationId xmlns:a16="http://schemas.microsoft.com/office/drawing/2014/main" id="{47BE10C1-3852-7BD3-3710-4C6E8F783687}"/>
              </a:ext>
            </a:extLst>
          </p:cNvPr>
          <p:cNvSpPr>
            <a:spLocks noGrp="1"/>
          </p:cNvSpPr>
          <p:nvPr>
            <p:ph sz="half" idx="2"/>
          </p:nvPr>
        </p:nvSpPr>
        <p:spPr/>
        <p:txBody>
          <a:bodyPr>
            <a:normAutofit fontScale="85000" lnSpcReduction="20000"/>
          </a:bodyPr>
          <a:lstStyle/>
          <a:p>
            <a:r>
              <a:rPr lang="en-US" b="1" dirty="0"/>
              <a:t>49613</a:t>
            </a:r>
            <a:r>
              <a:rPr lang="en-US" dirty="0"/>
              <a:t>- Repair of anterior abdominal hernia(s)(ie, epigastric, incisional, ventral, umbilical, spigelian), any approach (ie, open, laparoscopic, robotic), </a:t>
            </a:r>
            <a:r>
              <a:rPr lang="en-US" b="1" dirty="0">
                <a:solidFill>
                  <a:srgbClr val="FF0000"/>
                </a:solidFill>
              </a:rPr>
              <a:t>recurrent</a:t>
            </a:r>
            <a:r>
              <a:rPr lang="en-US" dirty="0"/>
              <a:t>, including implantation of mesh or other prosthesis when performed total length of defect(s); </a:t>
            </a:r>
            <a:r>
              <a:rPr lang="en-US" b="1" dirty="0">
                <a:solidFill>
                  <a:schemeClr val="accent2"/>
                </a:solidFill>
              </a:rPr>
              <a:t>less than 3 cm</a:t>
            </a:r>
            <a:r>
              <a:rPr lang="en-US" b="1" dirty="0"/>
              <a:t>, </a:t>
            </a:r>
            <a:r>
              <a:rPr lang="en-US" b="1" dirty="0">
                <a:solidFill>
                  <a:srgbClr val="002060"/>
                </a:solidFill>
              </a:rPr>
              <a:t>reducible</a:t>
            </a:r>
          </a:p>
          <a:p>
            <a:r>
              <a:rPr lang="en-US" b="1" dirty="0"/>
              <a:t>49614</a:t>
            </a:r>
            <a:r>
              <a:rPr lang="en-US" dirty="0"/>
              <a:t>- </a:t>
            </a:r>
            <a:r>
              <a:rPr lang="en-US" b="1" dirty="0">
                <a:solidFill>
                  <a:schemeClr val="accent2"/>
                </a:solidFill>
              </a:rPr>
              <a:t>less than 3 cm</a:t>
            </a:r>
            <a:r>
              <a:rPr lang="en-US" dirty="0"/>
              <a:t>, </a:t>
            </a:r>
            <a:r>
              <a:rPr lang="en-US" b="1" dirty="0">
                <a:solidFill>
                  <a:srgbClr val="002060"/>
                </a:solidFill>
              </a:rPr>
              <a:t>incarcerated</a:t>
            </a:r>
            <a:r>
              <a:rPr lang="en-US" dirty="0"/>
              <a:t> or </a:t>
            </a:r>
            <a:r>
              <a:rPr lang="en-US" b="1" dirty="0">
                <a:solidFill>
                  <a:srgbClr val="002060"/>
                </a:solidFill>
              </a:rPr>
              <a:t>strangulated</a:t>
            </a:r>
          </a:p>
          <a:p>
            <a:r>
              <a:rPr lang="en-US" b="1" dirty="0"/>
              <a:t>49615</a:t>
            </a:r>
            <a:r>
              <a:rPr lang="en-US" dirty="0"/>
              <a:t>- </a:t>
            </a:r>
            <a:r>
              <a:rPr lang="en-US" b="1" dirty="0">
                <a:solidFill>
                  <a:schemeClr val="accent2"/>
                </a:solidFill>
              </a:rPr>
              <a:t>3 cm to 10 cm</a:t>
            </a:r>
            <a:r>
              <a:rPr lang="en-US" dirty="0"/>
              <a:t>, </a:t>
            </a:r>
            <a:r>
              <a:rPr lang="en-US" b="1" dirty="0">
                <a:solidFill>
                  <a:srgbClr val="002060"/>
                </a:solidFill>
              </a:rPr>
              <a:t>reducible</a:t>
            </a:r>
          </a:p>
          <a:p>
            <a:r>
              <a:rPr lang="en-US" b="1" dirty="0"/>
              <a:t>49616</a:t>
            </a:r>
            <a:r>
              <a:rPr lang="en-US" dirty="0"/>
              <a:t>- </a:t>
            </a:r>
            <a:r>
              <a:rPr lang="en-US" b="1" dirty="0">
                <a:solidFill>
                  <a:schemeClr val="accent2"/>
                </a:solidFill>
              </a:rPr>
              <a:t>3 cm to 10 cm</a:t>
            </a:r>
            <a:r>
              <a:rPr lang="en-US" dirty="0"/>
              <a:t>, </a:t>
            </a:r>
            <a:r>
              <a:rPr lang="en-US" b="1" dirty="0">
                <a:solidFill>
                  <a:srgbClr val="002060"/>
                </a:solidFill>
              </a:rPr>
              <a:t>incarcerated</a:t>
            </a:r>
            <a:r>
              <a:rPr lang="en-US" dirty="0"/>
              <a:t> or </a:t>
            </a:r>
            <a:r>
              <a:rPr lang="en-US" b="1" dirty="0">
                <a:solidFill>
                  <a:srgbClr val="002060"/>
                </a:solidFill>
              </a:rPr>
              <a:t>strangulated</a:t>
            </a:r>
          </a:p>
          <a:p>
            <a:r>
              <a:rPr lang="en-US" b="1" dirty="0"/>
              <a:t>49617</a:t>
            </a:r>
            <a:r>
              <a:rPr lang="en-US" dirty="0"/>
              <a:t>- </a:t>
            </a:r>
            <a:r>
              <a:rPr lang="en-US" b="1" dirty="0">
                <a:solidFill>
                  <a:schemeClr val="accent2"/>
                </a:solidFill>
              </a:rPr>
              <a:t>greater than 10 cm</a:t>
            </a:r>
            <a:r>
              <a:rPr lang="en-US" dirty="0"/>
              <a:t>, </a:t>
            </a:r>
            <a:r>
              <a:rPr lang="en-US" b="1" dirty="0">
                <a:solidFill>
                  <a:srgbClr val="002060"/>
                </a:solidFill>
              </a:rPr>
              <a:t>reducible</a:t>
            </a:r>
          </a:p>
          <a:p>
            <a:r>
              <a:rPr lang="en-US" b="1" dirty="0"/>
              <a:t>49618</a:t>
            </a:r>
            <a:r>
              <a:rPr lang="en-US" dirty="0"/>
              <a:t>- </a:t>
            </a:r>
            <a:r>
              <a:rPr lang="en-US" b="1" dirty="0">
                <a:solidFill>
                  <a:schemeClr val="accent2"/>
                </a:solidFill>
              </a:rPr>
              <a:t>greater than 10 cm</a:t>
            </a:r>
            <a:r>
              <a:rPr lang="en-US" dirty="0"/>
              <a:t>, </a:t>
            </a:r>
            <a:r>
              <a:rPr lang="en-US" b="1" dirty="0">
                <a:solidFill>
                  <a:srgbClr val="002060"/>
                </a:solidFill>
              </a:rPr>
              <a:t>incarcerated</a:t>
            </a:r>
            <a:r>
              <a:rPr lang="en-US" dirty="0"/>
              <a:t> or </a:t>
            </a:r>
            <a:r>
              <a:rPr lang="en-US" b="1" dirty="0">
                <a:solidFill>
                  <a:srgbClr val="002060"/>
                </a:solidFill>
              </a:rPr>
              <a:t>strangulated</a:t>
            </a:r>
            <a:r>
              <a:rPr lang="en-US" dirty="0"/>
              <a:t> </a:t>
            </a:r>
          </a:p>
        </p:txBody>
      </p:sp>
      <p:sp>
        <p:nvSpPr>
          <p:cNvPr id="5" name="Slide Number Placeholder 4">
            <a:extLst>
              <a:ext uri="{FF2B5EF4-FFF2-40B4-BE49-F238E27FC236}">
                <a16:creationId xmlns:a16="http://schemas.microsoft.com/office/drawing/2014/main" id="{3C6B268F-2707-1466-E93B-70A048A8475B}"/>
              </a:ext>
            </a:extLst>
          </p:cNvPr>
          <p:cNvSpPr>
            <a:spLocks noGrp="1"/>
          </p:cNvSpPr>
          <p:nvPr>
            <p:ph type="sldNum" sz="quarter" idx="12"/>
          </p:nvPr>
        </p:nvSpPr>
        <p:spPr/>
        <p:txBody>
          <a:bodyPr/>
          <a:lstStyle/>
          <a:p>
            <a:fld id="{9EFF3085-505E-485F-9E24-5069C98BD1EE}" type="slidenum">
              <a:rPr lang="en-US" smtClean="0"/>
              <a:t>7</a:t>
            </a:fld>
            <a:endParaRPr lang="en-US"/>
          </a:p>
        </p:txBody>
      </p:sp>
    </p:spTree>
    <p:extLst>
      <p:ext uri="{BB962C8B-B14F-4D97-AF65-F5344CB8AC3E}">
        <p14:creationId xmlns:p14="http://schemas.microsoft.com/office/powerpoint/2010/main" val="63911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A9E5-0919-24E6-2435-C3AFE33CB97C}"/>
              </a:ext>
            </a:extLst>
          </p:cNvPr>
          <p:cNvSpPr>
            <a:spLocks noGrp="1"/>
          </p:cNvSpPr>
          <p:nvPr>
            <p:ph type="title"/>
          </p:nvPr>
        </p:nvSpPr>
        <p:spPr/>
        <p:txBody>
          <a:bodyPr/>
          <a:lstStyle/>
          <a:p>
            <a:r>
              <a:rPr lang="en-US" dirty="0"/>
              <a:t>Parastomal Hernia</a:t>
            </a:r>
          </a:p>
        </p:txBody>
      </p:sp>
      <p:sp>
        <p:nvSpPr>
          <p:cNvPr id="3" name="Content Placeholder 2">
            <a:extLst>
              <a:ext uri="{FF2B5EF4-FFF2-40B4-BE49-F238E27FC236}">
                <a16:creationId xmlns:a16="http://schemas.microsoft.com/office/drawing/2014/main" id="{CE9BBB81-9EE9-64BD-B35B-AF3D1FEA9C5F}"/>
              </a:ext>
            </a:extLst>
          </p:cNvPr>
          <p:cNvSpPr>
            <a:spLocks noGrp="1"/>
          </p:cNvSpPr>
          <p:nvPr>
            <p:ph idx="1"/>
          </p:nvPr>
        </p:nvSpPr>
        <p:spPr/>
        <p:txBody>
          <a:bodyPr>
            <a:normAutofit fontScale="92500"/>
          </a:bodyPr>
          <a:lstStyle/>
          <a:p>
            <a:r>
              <a:rPr lang="en-US" b="0" i="0" dirty="0">
                <a:solidFill>
                  <a:srgbClr val="232323"/>
                </a:solidFill>
                <a:effectLst/>
                <a:latin typeface="Noto Sans" panose="020B0502040204020203" pitchFamily="34" charset="0"/>
              </a:rPr>
              <a:t>A parastomal hernia is a type of incisional hernia that allows protrusion of abdominal contents through the abdominal wall defect created during ostomy formation</a:t>
            </a:r>
          </a:p>
          <a:p>
            <a:pPr lvl="1"/>
            <a:r>
              <a:rPr lang="en-US" b="1" dirty="0">
                <a:solidFill>
                  <a:srgbClr val="232323"/>
                </a:solidFill>
                <a:latin typeface="Noto Sans" panose="020B0502040204020203" pitchFamily="34" charset="0"/>
              </a:rPr>
              <a:t>49621</a:t>
            </a:r>
            <a:r>
              <a:rPr lang="en-US" dirty="0">
                <a:solidFill>
                  <a:srgbClr val="232323"/>
                </a:solidFill>
                <a:latin typeface="Noto Sans" panose="020B0502040204020203" pitchFamily="34" charset="0"/>
              </a:rPr>
              <a:t>- Repair of parastomal hernia, any approach (ie, open, laparoscopic, robotic), </a:t>
            </a:r>
            <a:r>
              <a:rPr lang="en-US" b="1" dirty="0">
                <a:solidFill>
                  <a:srgbClr val="FF0000"/>
                </a:solidFill>
                <a:latin typeface="Noto Sans" panose="020B0502040204020203" pitchFamily="34" charset="0"/>
              </a:rPr>
              <a:t>initial</a:t>
            </a:r>
            <a:r>
              <a:rPr lang="en-US" dirty="0">
                <a:solidFill>
                  <a:srgbClr val="232323"/>
                </a:solidFill>
                <a:latin typeface="Noto Sans" panose="020B0502040204020203" pitchFamily="34" charset="0"/>
              </a:rPr>
              <a:t> </a:t>
            </a:r>
            <a:r>
              <a:rPr lang="en-US" dirty="0">
                <a:solidFill>
                  <a:srgbClr val="FF0000"/>
                </a:solidFill>
                <a:latin typeface="Noto Sans" panose="020B0502040204020203" pitchFamily="34" charset="0"/>
              </a:rPr>
              <a:t>or </a:t>
            </a:r>
            <a:r>
              <a:rPr lang="en-US" b="1" dirty="0">
                <a:solidFill>
                  <a:srgbClr val="FF0000"/>
                </a:solidFill>
                <a:latin typeface="Noto Sans" panose="020B0502040204020203" pitchFamily="34" charset="0"/>
              </a:rPr>
              <a:t>recurrent</a:t>
            </a:r>
            <a:r>
              <a:rPr lang="en-US" dirty="0">
                <a:solidFill>
                  <a:srgbClr val="232323"/>
                </a:solidFill>
                <a:latin typeface="Noto Sans" panose="020B0502040204020203" pitchFamily="34" charset="0"/>
              </a:rPr>
              <a:t>, including implantation of mesh or other prosthesis, when performed, </a:t>
            </a:r>
            <a:r>
              <a:rPr lang="en-US" b="1" dirty="0">
                <a:solidFill>
                  <a:srgbClr val="002060"/>
                </a:solidFill>
                <a:latin typeface="Noto Sans" panose="020B0502040204020203" pitchFamily="34" charset="0"/>
              </a:rPr>
              <a:t>reducible</a:t>
            </a:r>
          </a:p>
          <a:p>
            <a:pPr lvl="1"/>
            <a:r>
              <a:rPr lang="en-US" b="1" dirty="0">
                <a:solidFill>
                  <a:srgbClr val="232323"/>
                </a:solidFill>
                <a:latin typeface="Noto Sans" panose="020B0502040204020203" pitchFamily="34" charset="0"/>
              </a:rPr>
              <a:t>49622</a:t>
            </a:r>
            <a:r>
              <a:rPr lang="en-US" dirty="0">
                <a:solidFill>
                  <a:srgbClr val="232323"/>
                </a:solidFill>
                <a:latin typeface="Noto Sans" panose="020B0502040204020203" pitchFamily="34" charset="0"/>
              </a:rPr>
              <a:t>- </a:t>
            </a:r>
            <a:r>
              <a:rPr lang="en-US" b="1" dirty="0">
                <a:solidFill>
                  <a:srgbClr val="002060"/>
                </a:solidFill>
                <a:latin typeface="Noto Sans" panose="020B0502040204020203" pitchFamily="34" charset="0"/>
              </a:rPr>
              <a:t>incarcerated or strangulated</a:t>
            </a:r>
          </a:p>
          <a:p>
            <a:pPr marL="457200" lvl="1" indent="0">
              <a:buNone/>
            </a:pPr>
            <a:r>
              <a:rPr lang="en-US" b="1" dirty="0">
                <a:solidFill>
                  <a:srgbClr val="232323"/>
                </a:solidFill>
                <a:latin typeface="Noto Sans" panose="020B0502040204020203" pitchFamily="34" charset="0"/>
              </a:rPr>
              <a:t>Add on code for mesh removal during abdominal hernia or parastomal hernia repairs</a:t>
            </a:r>
          </a:p>
          <a:p>
            <a:pPr lvl="1"/>
            <a:r>
              <a:rPr lang="en-US" b="1" dirty="0">
                <a:solidFill>
                  <a:srgbClr val="232323"/>
                </a:solidFill>
                <a:latin typeface="Noto Sans" panose="020B0502040204020203" pitchFamily="34" charset="0"/>
              </a:rPr>
              <a:t>+ 49623</a:t>
            </a:r>
            <a:r>
              <a:rPr lang="en-US" dirty="0">
                <a:solidFill>
                  <a:srgbClr val="232323"/>
                </a:solidFill>
                <a:latin typeface="Noto Sans" panose="020B0502040204020203" pitchFamily="34" charset="0"/>
              </a:rPr>
              <a:t>- Removal of total or near total non-infected mesh or other prosthesis at the time of initial or recurrent anterior abdominal hernia repair or parastomal hernia repair, any approach (ie, open, laparoscopic, robotic) (List separately in addition to code for primary procedure)</a:t>
            </a:r>
          </a:p>
          <a:p>
            <a:pPr lvl="2"/>
            <a:r>
              <a:rPr lang="en-US" dirty="0"/>
              <a:t>Additional note:  infected mesh removal is still coded with add on code +11008</a:t>
            </a:r>
          </a:p>
        </p:txBody>
      </p:sp>
      <p:sp>
        <p:nvSpPr>
          <p:cNvPr id="4" name="Slide Number Placeholder 3">
            <a:extLst>
              <a:ext uri="{FF2B5EF4-FFF2-40B4-BE49-F238E27FC236}">
                <a16:creationId xmlns:a16="http://schemas.microsoft.com/office/drawing/2014/main" id="{AA5F4C8A-598A-71F1-411A-D9318E8A9B3A}"/>
              </a:ext>
            </a:extLst>
          </p:cNvPr>
          <p:cNvSpPr>
            <a:spLocks noGrp="1"/>
          </p:cNvSpPr>
          <p:nvPr>
            <p:ph type="sldNum" sz="quarter" idx="12"/>
          </p:nvPr>
        </p:nvSpPr>
        <p:spPr/>
        <p:txBody>
          <a:bodyPr/>
          <a:lstStyle/>
          <a:p>
            <a:fld id="{9EFF3085-505E-485F-9E24-5069C98BD1EE}" type="slidenum">
              <a:rPr lang="en-US" smtClean="0"/>
              <a:t>8</a:t>
            </a:fld>
            <a:endParaRPr lang="en-US"/>
          </a:p>
        </p:txBody>
      </p:sp>
    </p:spTree>
    <p:extLst>
      <p:ext uri="{BB962C8B-B14F-4D97-AF65-F5344CB8AC3E}">
        <p14:creationId xmlns:p14="http://schemas.microsoft.com/office/powerpoint/2010/main" val="93165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2157-F34E-32B1-C14D-1D28E80A3B05}"/>
              </a:ext>
            </a:extLst>
          </p:cNvPr>
          <p:cNvSpPr>
            <a:spLocks noGrp="1"/>
          </p:cNvSpPr>
          <p:nvPr>
            <p:ph type="title"/>
          </p:nvPr>
        </p:nvSpPr>
        <p:spPr/>
        <p:txBody>
          <a:bodyPr/>
          <a:lstStyle/>
          <a:p>
            <a:r>
              <a:rPr lang="en-US" dirty="0"/>
              <a:t>Measuring the hernia defect before you cut</a:t>
            </a:r>
          </a:p>
        </p:txBody>
      </p:sp>
      <p:sp>
        <p:nvSpPr>
          <p:cNvPr id="3" name="Content Placeholder 2">
            <a:extLst>
              <a:ext uri="{FF2B5EF4-FFF2-40B4-BE49-F238E27FC236}">
                <a16:creationId xmlns:a16="http://schemas.microsoft.com/office/drawing/2014/main" id="{E905E677-EF8B-27F4-CA92-179B55DD05FF}"/>
              </a:ext>
            </a:extLst>
          </p:cNvPr>
          <p:cNvSpPr>
            <a:spLocks noGrp="1"/>
          </p:cNvSpPr>
          <p:nvPr>
            <p:ph idx="1"/>
          </p:nvPr>
        </p:nvSpPr>
        <p:spPr/>
        <p:txBody>
          <a:bodyPr/>
          <a:lstStyle/>
          <a:p>
            <a:pPr marL="0" indent="0" algn="l" fontAlgn="base">
              <a:buNone/>
            </a:pPr>
            <a:r>
              <a:rPr lang="en-US" dirty="0"/>
              <a:t>	</a:t>
            </a:r>
            <a:endParaRPr lang="en-US" b="0" i="0" dirty="0">
              <a:solidFill>
                <a:srgbClr val="444340"/>
              </a:solidFill>
              <a:effectLst/>
              <a:highlight>
                <a:srgbClr val="FFFFFF"/>
              </a:highlight>
              <a:latin typeface="inherit"/>
            </a:endParaRPr>
          </a:p>
          <a:p>
            <a:r>
              <a:rPr lang="en-US" dirty="0"/>
              <a:t>The hernia defect should be measured </a:t>
            </a:r>
            <a:r>
              <a:rPr lang="en-US" b="1" dirty="0"/>
              <a:t>before</a:t>
            </a:r>
            <a:r>
              <a:rPr lang="en-US" dirty="0"/>
              <a:t> opening the fascial defect.  Once the tissue is incised, the fascia can retract, causing a defect to appear larger than is accurate.</a:t>
            </a:r>
          </a:p>
          <a:p>
            <a:r>
              <a:rPr lang="en-US" dirty="0"/>
              <a:t>Measure the total length either transverse or craniocaudal dimensions</a:t>
            </a:r>
          </a:p>
          <a:p>
            <a:r>
              <a:rPr lang="en-US" dirty="0"/>
              <a:t>Multiple defects are measured as one measurement for all. If defects are separated by greater than or equal to 10 cm, measure each defect and add them together to report 1 code.</a:t>
            </a:r>
          </a:p>
          <a:p>
            <a:pPr lvl="1"/>
            <a:r>
              <a:rPr lang="en-US" dirty="0"/>
              <a:t>Additional note:  For abdominal hernias, if one hernia is reducible and one hernia is incarcerated, code all as incarcerated</a:t>
            </a:r>
          </a:p>
          <a:p>
            <a:endParaRPr lang="en-US" dirty="0"/>
          </a:p>
        </p:txBody>
      </p:sp>
      <p:sp>
        <p:nvSpPr>
          <p:cNvPr id="4" name="Slide Number Placeholder 3">
            <a:extLst>
              <a:ext uri="{FF2B5EF4-FFF2-40B4-BE49-F238E27FC236}">
                <a16:creationId xmlns:a16="http://schemas.microsoft.com/office/drawing/2014/main" id="{B75D74B8-1219-52EC-B651-B00052172C75}"/>
              </a:ext>
            </a:extLst>
          </p:cNvPr>
          <p:cNvSpPr>
            <a:spLocks noGrp="1"/>
          </p:cNvSpPr>
          <p:nvPr>
            <p:ph type="sldNum" sz="quarter" idx="12"/>
          </p:nvPr>
        </p:nvSpPr>
        <p:spPr/>
        <p:txBody>
          <a:bodyPr/>
          <a:lstStyle/>
          <a:p>
            <a:fld id="{9EFF3085-505E-485F-9E24-5069C98BD1EE}" type="slidenum">
              <a:rPr lang="en-US" smtClean="0"/>
              <a:t>9</a:t>
            </a:fld>
            <a:endParaRPr lang="en-US"/>
          </a:p>
        </p:txBody>
      </p:sp>
    </p:spTree>
    <p:extLst>
      <p:ext uri="{BB962C8B-B14F-4D97-AF65-F5344CB8AC3E}">
        <p14:creationId xmlns:p14="http://schemas.microsoft.com/office/powerpoint/2010/main" val="37721903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6616</TotalTime>
  <Words>1576</Words>
  <Application>Microsoft Office PowerPoint</Application>
  <PresentationFormat>Widescreen</PresentationFormat>
  <Paragraphs>178</Paragraphs>
  <Slides>19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Google Sans</vt:lpstr>
      <vt:lpstr>inherit</vt:lpstr>
      <vt:lpstr>Noto Sans</vt:lpstr>
      <vt:lpstr>Roboto</vt:lpstr>
      <vt:lpstr>Wingdings 3</vt:lpstr>
      <vt:lpstr>Wisp</vt:lpstr>
      <vt:lpstr>Coding for Abdominal Hernias with a Revenue Cycle Twist</vt:lpstr>
      <vt:lpstr>Melody Draper Hnatovic, RHIT, CHPS, CCS</vt:lpstr>
      <vt:lpstr>Agenda</vt:lpstr>
      <vt:lpstr>CPT® Disclaimer</vt:lpstr>
      <vt:lpstr>Hernia Terminology</vt:lpstr>
      <vt:lpstr>Abdominal Hernia Diagnosis Codes</vt:lpstr>
      <vt:lpstr>CPT® Codes for Abdominal Hernia Repairs </vt:lpstr>
      <vt:lpstr>Parastomal Hernia</vt:lpstr>
      <vt:lpstr>Measuring the hernia defect before you cut</vt:lpstr>
      <vt:lpstr>Clinical Examples</vt:lpstr>
      <vt:lpstr>More Clinical Examples</vt:lpstr>
      <vt:lpstr>Multiple Hernias, Different Types</vt:lpstr>
      <vt:lpstr>Inpatient only procedures!!!</vt:lpstr>
      <vt:lpstr>Post-Op Global</vt:lpstr>
      <vt:lpstr>Typical Revenue Cycle Description</vt:lpstr>
      <vt:lpstr>Real Life Revenue Cycle</vt:lpstr>
      <vt:lpstr>Pre-authorizations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Hernia Surgeries</dc:title>
  <dc:creator>Melody Draper</dc:creator>
  <cp:lastModifiedBy>Draper Hnatovic, Melody</cp:lastModifiedBy>
  <cp:revision>10</cp:revision>
  <dcterms:created xsi:type="dcterms:W3CDTF">2024-04-03T01:00:31Z</dcterms:created>
  <dcterms:modified xsi:type="dcterms:W3CDTF">2024-05-28T21:10:13Z</dcterms:modified>
</cp:coreProperties>
</file>