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xml" ContentType="application/vnd.openxmlformats-officedocument.presentationml.tags+xml"/>
  <Override PartName="/ppt/notesSlides/notesSlide24.xml" ContentType="application/vnd.openxmlformats-officedocument.presentationml.notesSlide+xml"/>
  <Override PartName="/ppt/tags/tag4.xml" ContentType="application/vnd.openxmlformats-officedocument.presentationml.tags+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11444" r:id="rId5"/>
    <p:sldId id="11445" r:id="rId6"/>
    <p:sldId id="11474" r:id="rId7"/>
    <p:sldId id="11449" r:id="rId8"/>
    <p:sldId id="11448" r:id="rId9"/>
    <p:sldId id="11450" r:id="rId10"/>
    <p:sldId id="11451" r:id="rId11"/>
    <p:sldId id="11452" r:id="rId12"/>
    <p:sldId id="11453" r:id="rId13"/>
    <p:sldId id="11454" r:id="rId14"/>
    <p:sldId id="11472" r:id="rId15"/>
    <p:sldId id="11473" r:id="rId16"/>
    <p:sldId id="11471" r:id="rId17"/>
    <p:sldId id="11456" r:id="rId18"/>
    <p:sldId id="11461" r:id="rId19"/>
    <p:sldId id="11457" r:id="rId20"/>
    <p:sldId id="11458" r:id="rId21"/>
    <p:sldId id="11459" r:id="rId22"/>
    <p:sldId id="11460" r:id="rId23"/>
    <p:sldId id="11462" r:id="rId24"/>
    <p:sldId id="11463" r:id="rId25"/>
    <p:sldId id="11464" r:id="rId26"/>
    <p:sldId id="11465" r:id="rId27"/>
    <p:sldId id="11466" r:id="rId28"/>
    <p:sldId id="11467" r:id="rId29"/>
    <p:sldId id="11468" r:id="rId30"/>
    <p:sldId id="416" r:id="rId31"/>
    <p:sldId id="11446" r:id="rId32"/>
    <p:sldId id="322" r:id="rId33"/>
  </p:sldIdLst>
  <p:sldSz cx="12192000" cy="6858000"/>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DB876E-BDBB-4525-AFE6-54DACD09ED98}" v="3" dt="2024-05-23T19:58:43.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81" autoAdjust="0"/>
    <p:restoredTop sz="69654" autoAdjust="0"/>
  </p:normalViewPr>
  <p:slideViewPr>
    <p:cSldViewPr snapToGrid="0">
      <p:cViewPr varScale="1">
        <p:scale>
          <a:sx n="52" d="100"/>
          <a:sy n="52" d="100"/>
        </p:scale>
        <p:origin x="180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76E27C-96E8-4840-BB3D-82720ED6B74C}" type="datetimeFigureOut">
              <a:rPr lang="en-US" smtClean="0"/>
              <a:t>5/30/2024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6F16BB-2CF5-4223-9C75-1548F92EA935}" type="slidenum">
              <a:rPr lang="en-US" smtClean="0"/>
              <a:t>‹#›</a:t>
            </a:fld>
            <a:endParaRPr lang="en-US"/>
          </a:p>
        </p:txBody>
      </p:sp>
    </p:spTree>
    <p:extLst>
      <p:ext uri="{BB962C8B-B14F-4D97-AF65-F5344CB8AC3E}">
        <p14:creationId xmlns:p14="http://schemas.microsoft.com/office/powerpoint/2010/main" val="1747260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 1. Describe the current conditions of patient health literacy.</a:t>
            </a:r>
          </a:p>
          <a:p>
            <a:endParaRPr lang="en-US" dirty="0"/>
          </a:p>
          <a:p>
            <a:r>
              <a:rPr lang="en-US" dirty="0"/>
              <a:t>This is a statement that has been made and repeated by multiple experts, and this is the thesis for the current presentation.</a:t>
            </a:r>
          </a:p>
          <a:p>
            <a:r>
              <a:rPr lang="en-US" dirty="0"/>
              <a:t>Health literacy is the single best predictor of an individual’s health status.</a:t>
            </a:r>
          </a:p>
          <a:p>
            <a:endParaRPr lang="en-US" dirty="0"/>
          </a:p>
          <a:p>
            <a:r>
              <a:rPr lang="en-US" dirty="0"/>
              <a:t>To give perspective, the National Adult Literacy Survey reports that a fifth of American adults struggle to read. </a:t>
            </a:r>
          </a:p>
          <a:p>
            <a:r>
              <a:rPr lang="en-US" dirty="0"/>
              <a:t>Others suggest the number ranges from 13% to 55% of Americans having literacy issues.</a:t>
            </a:r>
          </a:p>
          <a:p>
            <a:endParaRPr lang="en-US" dirty="0"/>
          </a:p>
          <a:p>
            <a:pPr algn="l"/>
            <a:r>
              <a:rPr lang="en-US" sz="1800" b="0" i="0" u="none" strike="noStrike" baseline="0" dirty="0">
                <a:latin typeface="AdvOTb1cb6fc2"/>
              </a:rPr>
              <a:t>Poor health literacy has been reported as associated with various adverse health outcomes: navigation difficulties within the health system, inaccurate or incomplete reports related to medical history, missed doctor appointments, inaccurate use of medications in terms of timing (multiple reports). Health literacy was also found to be associated with functioning in the digital domain, so that low health literacy (and related skills) are negatively related to the ability </a:t>
            </a:r>
            <a:r>
              <a:rPr lang="de-DE" sz="1800" b="0" i="0" u="none" strike="noStrike" baseline="0" dirty="0">
                <a:latin typeface="AdvOTb1cb6fc2"/>
              </a:rPr>
              <a:t>understand (Zikmund-Fisher, Exe, &amp; Witteman, </a:t>
            </a:r>
            <a:r>
              <a:rPr lang="de-DE" sz="1800" b="0" i="0" u="none" strike="noStrike" baseline="0" dirty="0">
                <a:latin typeface="AdvLYON-R"/>
              </a:rPr>
              <a:t>2014</a:t>
            </a:r>
            <a:r>
              <a:rPr lang="de-DE" sz="1800" b="0" i="0" u="none" strike="noStrike" baseline="0" dirty="0">
                <a:latin typeface="AdvOTb1cb6fc2"/>
              </a:rPr>
              <a:t>), </a:t>
            </a:r>
            <a:r>
              <a:rPr lang="en-US" sz="1800" b="0" i="0" u="none" strike="noStrike" baseline="0" dirty="0">
                <a:latin typeface="AdvOTb1cb6fc2"/>
              </a:rPr>
              <a:t>evaluate online health information and trust in online health information.</a:t>
            </a:r>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3</a:t>
            </a:fld>
            <a:endParaRPr lang="en-US"/>
          </a:p>
        </p:txBody>
      </p:sp>
    </p:spTree>
    <p:extLst>
      <p:ext uri="{BB962C8B-B14F-4D97-AF65-F5344CB8AC3E}">
        <p14:creationId xmlns:p14="http://schemas.microsoft.com/office/powerpoint/2010/main" val="6155206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12</a:t>
            </a:fld>
            <a:endParaRPr lang="en-US"/>
          </a:p>
        </p:txBody>
      </p:sp>
    </p:spTree>
    <p:extLst>
      <p:ext uri="{BB962C8B-B14F-4D97-AF65-F5344CB8AC3E}">
        <p14:creationId xmlns:p14="http://schemas.microsoft.com/office/powerpoint/2010/main" val="810449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13</a:t>
            </a:fld>
            <a:endParaRPr lang="en-US"/>
          </a:p>
        </p:txBody>
      </p:sp>
    </p:spTree>
    <p:extLst>
      <p:ext uri="{BB962C8B-B14F-4D97-AF65-F5344CB8AC3E}">
        <p14:creationId xmlns:p14="http://schemas.microsoft.com/office/powerpoint/2010/main" val="39983064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14</a:t>
            </a:fld>
            <a:endParaRPr lang="en-US"/>
          </a:p>
        </p:txBody>
      </p:sp>
    </p:spTree>
    <p:extLst>
      <p:ext uri="{BB962C8B-B14F-4D97-AF65-F5344CB8AC3E}">
        <p14:creationId xmlns:p14="http://schemas.microsoft.com/office/powerpoint/2010/main" val="2505015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15</a:t>
            </a:fld>
            <a:endParaRPr lang="en-US"/>
          </a:p>
        </p:txBody>
      </p:sp>
    </p:spTree>
    <p:extLst>
      <p:ext uri="{BB962C8B-B14F-4D97-AF65-F5344CB8AC3E}">
        <p14:creationId xmlns:p14="http://schemas.microsoft.com/office/powerpoint/2010/main" val="282971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statement that has been made and repeated by multiple experts, and this is the thesis for the current presentation.</a:t>
            </a:r>
          </a:p>
          <a:p>
            <a:r>
              <a:rPr lang="en-US" dirty="0"/>
              <a:t>Health literacy is the single best predictor of an individual’s health status.</a:t>
            </a:r>
          </a:p>
          <a:p>
            <a:endParaRPr lang="en-US" dirty="0"/>
          </a:p>
          <a:p>
            <a:r>
              <a:rPr lang="en-US" dirty="0"/>
              <a:t>To give perspective, the National Adult Literacy Survey reports that a fifth of American adults struggle to read. </a:t>
            </a:r>
          </a:p>
          <a:p>
            <a:r>
              <a:rPr lang="en-US" dirty="0"/>
              <a:t>Others suggest the number ranges from 13% to 55% of Americans having literacy issues.</a:t>
            </a:r>
          </a:p>
        </p:txBody>
      </p:sp>
      <p:sp>
        <p:nvSpPr>
          <p:cNvPr id="4" name="Slide Number Placeholder 3"/>
          <p:cNvSpPr>
            <a:spLocks noGrp="1"/>
          </p:cNvSpPr>
          <p:nvPr>
            <p:ph type="sldNum" sz="quarter" idx="5"/>
          </p:nvPr>
        </p:nvSpPr>
        <p:spPr/>
        <p:txBody>
          <a:bodyPr/>
          <a:lstStyle/>
          <a:p>
            <a:fld id="{026F16BB-2CF5-4223-9C75-1548F92EA935}" type="slidenum">
              <a:rPr lang="en-US" smtClean="0"/>
              <a:t>16</a:t>
            </a:fld>
            <a:endParaRPr lang="en-US"/>
          </a:p>
        </p:txBody>
      </p:sp>
    </p:spTree>
    <p:extLst>
      <p:ext uri="{BB962C8B-B14F-4D97-AF65-F5344CB8AC3E}">
        <p14:creationId xmlns:p14="http://schemas.microsoft.com/office/powerpoint/2010/main" val="26058216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17</a:t>
            </a:fld>
            <a:endParaRPr lang="en-US"/>
          </a:p>
        </p:txBody>
      </p:sp>
    </p:spTree>
    <p:extLst>
      <p:ext uri="{BB962C8B-B14F-4D97-AF65-F5344CB8AC3E}">
        <p14:creationId xmlns:p14="http://schemas.microsoft.com/office/powerpoint/2010/main" val="710665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18</a:t>
            </a:fld>
            <a:endParaRPr lang="en-US"/>
          </a:p>
        </p:txBody>
      </p:sp>
    </p:spTree>
    <p:extLst>
      <p:ext uri="{BB962C8B-B14F-4D97-AF65-F5344CB8AC3E}">
        <p14:creationId xmlns:p14="http://schemas.microsoft.com/office/powerpoint/2010/main" val="3899376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19</a:t>
            </a:fld>
            <a:endParaRPr lang="en-US"/>
          </a:p>
        </p:txBody>
      </p:sp>
    </p:spTree>
    <p:extLst>
      <p:ext uri="{BB962C8B-B14F-4D97-AF65-F5344CB8AC3E}">
        <p14:creationId xmlns:p14="http://schemas.microsoft.com/office/powerpoint/2010/main" val="3866034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20</a:t>
            </a:fld>
            <a:endParaRPr lang="en-US"/>
          </a:p>
        </p:txBody>
      </p:sp>
    </p:spTree>
    <p:extLst>
      <p:ext uri="{BB962C8B-B14F-4D97-AF65-F5344CB8AC3E}">
        <p14:creationId xmlns:p14="http://schemas.microsoft.com/office/powerpoint/2010/main" val="39258956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21</a:t>
            </a:fld>
            <a:endParaRPr lang="en-US"/>
          </a:p>
        </p:txBody>
      </p:sp>
    </p:spTree>
    <p:extLst>
      <p:ext uri="{BB962C8B-B14F-4D97-AF65-F5344CB8AC3E}">
        <p14:creationId xmlns:p14="http://schemas.microsoft.com/office/powerpoint/2010/main" val="172533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Propublica’s</a:t>
            </a:r>
            <a:r>
              <a:rPr lang="en-US" dirty="0"/>
              <a:t> (2022) map of Hot Spots of Low Literacy based on data from the National Center for Education Statistics. </a:t>
            </a:r>
          </a:p>
          <a:p>
            <a:r>
              <a:rPr lang="en-US" dirty="0"/>
              <a:t>https://www.propublica.org/article/literacy-adult-education-united-states</a:t>
            </a:r>
          </a:p>
          <a:p>
            <a:endParaRPr lang="en-US" dirty="0"/>
          </a:p>
          <a:p>
            <a:r>
              <a:rPr lang="en-US" dirty="0"/>
              <a:t>This is basic literacy issues. This does not have any factor into health literacy or the rates related to this area. With the addition of special terminology of the medical field, the map would likely be skewed more.</a:t>
            </a:r>
          </a:p>
          <a:p>
            <a:endParaRPr lang="en-US" dirty="0"/>
          </a:p>
          <a:p>
            <a:r>
              <a:rPr lang="en-US" dirty="0"/>
              <a:t>Evolution of education</a:t>
            </a:r>
          </a:p>
        </p:txBody>
      </p:sp>
      <p:sp>
        <p:nvSpPr>
          <p:cNvPr id="4" name="Slide Number Placeholder 3"/>
          <p:cNvSpPr>
            <a:spLocks noGrp="1"/>
          </p:cNvSpPr>
          <p:nvPr>
            <p:ph type="sldNum" sz="quarter" idx="5"/>
          </p:nvPr>
        </p:nvSpPr>
        <p:spPr/>
        <p:txBody>
          <a:bodyPr/>
          <a:lstStyle/>
          <a:p>
            <a:fld id="{026F16BB-2CF5-4223-9C75-1548F92EA935}" type="slidenum">
              <a:rPr lang="en-US" smtClean="0"/>
              <a:t>4</a:t>
            </a:fld>
            <a:endParaRPr lang="en-US"/>
          </a:p>
        </p:txBody>
      </p:sp>
    </p:spTree>
    <p:extLst>
      <p:ext uri="{BB962C8B-B14F-4D97-AF65-F5344CB8AC3E}">
        <p14:creationId xmlns:p14="http://schemas.microsoft.com/office/powerpoint/2010/main" val="1473462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22</a:t>
            </a:fld>
            <a:endParaRPr lang="en-US"/>
          </a:p>
        </p:txBody>
      </p:sp>
    </p:spTree>
    <p:extLst>
      <p:ext uri="{BB962C8B-B14F-4D97-AF65-F5344CB8AC3E}">
        <p14:creationId xmlns:p14="http://schemas.microsoft.com/office/powerpoint/2010/main" val="3522704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23</a:t>
            </a:fld>
            <a:endParaRPr lang="en-US"/>
          </a:p>
        </p:txBody>
      </p:sp>
    </p:spTree>
    <p:extLst>
      <p:ext uri="{BB962C8B-B14F-4D97-AF65-F5344CB8AC3E}">
        <p14:creationId xmlns:p14="http://schemas.microsoft.com/office/powerpoint/2010/main" val="7875296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24</a:t>
            </a:fld>
            <a:endParaRPr lang="en-US"/>
          </a:p>
        </p:txBody>
      </p:sp>
    </p:spTree>
    <p:extLst>
      <p:ext uri="{BB962C8B-B14F-4D97-AF65-F5344CB8AC3E}">
        <p14:creationId xmlns:p14="http://schemas.microsoft.com/office/powerpoint/2010/main" val="3918991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25</a:t>
            </a:fld>
            <a:endParaRPr lang="en-US"/>
          </a:p>
        </p:txBody>
      </p:sp>
    </p:spTree>
    <p:extLst>
      <p:ext uri="{BB962C8B-B14F-4D97-AF65-F5344CB8AC3E}">
        <p14:creationId xmlns:p14="http://schemas.microsoft.com/office/powerpoint/2010/main" val="27562393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Liz</a:t>
            </a:r>
            <a:endParaRPr lang="en-US" dirty="0"/>
          </a:p>
        </p:txBody>
      </p:sp>
      <p:sp>
        <p:nvSpPr>
          <p:cNvPr id="4" name="Slide Number Placeholder 3"/>
          <p:cNvSpPr>
            <a:spLocks noGrp="1"/>
          </p:cNvSpPr>
          <p:nvPr>
            <p:ph type="sldNum" sz="quarter" idx="5"/>
          </p:nvPr>
        </p:nvSpPr>
        <p:spPr/>
        <p:txBody>
          <a:bodyPr/>
          <a:lstStyle/>
          <a:p>
            <a:fld id="{EA36148F-2604-4094-A438-0E224B9DD446}" type="slidenum">
              <a:rPr lang="en-US" smtClean="0"/>
              <a:t>27</a:t>
            </a:fld>
            <a:endParaRPr lang="en-US"/>
          </a:p>
        </p:txBody>
      </p:sp>
    </p:spTree>
    <p:extLst>
      <p:ext uri="{BB962C8B-B14F-4D97-AF65-F5344CB8AC3E}">
        <p14:creationId xmlns:p14="http://schemas.microsoft.com/office/powerpoint/2010/main" val="2060734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a:cs typeface="Calibri"/>
              </a:rPr>
              <a:t>Liz</a:t>
            </a:r>
            <a:endParaRPr lang="en-US" b="1" i="0" dirty="0"/>
          </a:p>
        </p:txBody>
      </p:sp>
      <p:sp>
        <p:nvSpPr>
          <p:cNvPr id="4" name="Slide Number Placeholder 3"/>
          <p:cNvSpPr>
            <a:spLocks noGrp="1"/>
          </p:cNvSpPr>
          <p:nvPr>
            <p:ph type="sldNum" sz="quarter" idx="5"/>
          </p:nvPr>
        </p:nvSpPr>
        <p:spPr/>
        <p:txBody>
          <a:bodyPr/>
          <a:lstStyle/>
          <a:p>
            <a:fld id="{EA36148F-2604-4094-A438-0E224B9DD446}" type="slidenum">
              <a:rPr lang="en-US" smtClean="0"/>
              <a:t>29</a:t>
            </a:fld>
            <a:endParaRPr lang="en-US"/>
          </a:p>
        </p:txBody>
      </p:sp>
    </p:spTree>
    <p:extLst>
      <p:ext uri="{BB962C8B-B14F-4D97-AF65-F5344CB8AC3E}">
        <p14:creationId xmlns:p14="http://schemas.microsoft.com/office/powerpoint/2010/main" val="1067809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Let’s start out with some definitions -- </a:t>
            </a:r>
          </a:p>
          <a:p>
            <a:pPr marL="0" indent="0">
              <a:buNone/>
            </a:pPr>
            <a:endParaRPr lang="en-US" dirty="0"/>
          </a:p>
          <a:p>
            <a:pPr marL="0" indent="0">
              <a:buNone/>
            </a:pPr>
            <a:r>
              <a:rPr lang="en-US" dirty="0"/>
              <a:t>Illiteracy: Total inability to read or write. An estimated 5% of American adults fall within this category</a:t>
            </a:r>
            <a:br>
              <a:rPr lang="en-US" dirty="0"/>
            </a:br>
            <a:r>
              <a:rPr lang="en-US" dirty="0"/>
              <a:t>Low literacy: Adults with comprehension between 5</a:t>
            </a:r>
            <a:r>
              <a:rPr lang="en-US" baseline="30000" dirty="0"/>
              <a:t>th</a:t>
            </a:r>
            <a:r>
              <a:rPr lang="en-US" dirty="0"/>
              <a:t> and 8</a:t>
            </a:r>
            <a:r>
              <a:rPr lang="en-US" baseline="30000" dirty="0"/>
              <a:t>th</a:t>
            </a:r>
            <a:r>
              <a:rPr lang="en-US" dirty="0"/>
              <a:t> grade levels</a:t>
            </a:r>
          </a:p>
          <a:p>
            <a:pPr marL="0" indent="0">
              <a:buNone/>
            </a:pPr>
            <a:r>
              <a:rPr lang="en-US" dirty="0"/>
              <a:t>Functional illiteracy: Ability to read/write below 5</a:t>
            </a:r>
            <a:r>
              <a:rPr lang="en-US" baseline="30000" dirty="0"/>
              <a:t>th</a:t>
            </a:r>
            <a:r>
              <a:rPr lang="en-US" dirty="0"/>
              <a:t> grade level. Almost 2 out of every 5 adults 65 years old and older read below a 5</a:t>
            </a:r>
            <a:r>
              <a:rPr lang="en-US" baseline="30000" dirty="0"/>
              <a:t>th</a:t>
            </a:r>
            <a:r>
              <a:rPr lang="en-US" dirty="0"/>
              <a:t> grade level.</a:t>
            </a:r>
          </a:p>
          <a:p>
            <a:pPr marL="0" indent="0">
              <a:buNone/>
            </a:pPr>
            <a:endParaRPr lang="en-US" dirty="0"/>
          </a:p>
          <a:p>
            <a:pPr marL="0" indent="0">
              <a:buNone/>
            </a:pPr>
            <a:r>
              <a:rPr lang="en-US" dirty="0"/>
              <a:t>As the previous map showed, there are pockets of the country with lower literacy rates, including some Southern states (e.g., Louisiana, Texas, Mississippi). Also, Americans who are economically disadvantaged, immigrants (especially undocumented immigrants) and high school dropouts top the list of those with lower literacy.</a:t>
            </a:r>
          </a:p>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5</a:t>
            </a:fld>
            <a:endParaRPr lang="en-US"/>
          </a:p>
        </p:txBody>
      </p:sp>
    </p:spTree>
    <p:extLst>
      <p:ext uri="{BB962C8B-B14F-4D97-AF65-F5344CB8AC3E}">
        <p14:creationId xmlns:p14="http://schemas.microsoft.com/office/powerpoint/2010/main" val="1331363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WRAT: Patient is asked to read 100 words. After three mispronunciations, the test is stopped and scored as the number of words missed/not tried.  This test was originally developed in 1936 and is only useful for English speaking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TOFHLA: D</a:t>
            </a:r>
            <a:r>
              <a:rPr lang="en-US" b="0" i="0" dirty="0">
                <a:solidFill>
                  <a:srgbClr val="2D2D2D"/>
                </a:solidFill>
                <a:effectLst/>
                <a:latin typeface="Helvetica Neue"/>
              </a:rPr>
              <a:t>eveloped to assess patients' functional health literacy using actual materials from the hospital setting, such as prescription labels, appointment slips, and informed consent, not just isolated words. The test consists of two parts: reading comprehension and numeracy.  Takes up to 22 minutes to administer. There is a Spanish version.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D2D2D"/>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D2D2D"/>
                </a:solidFill>
                <a:effectLst/>
                <a:latin typeface="Helvetica Neue"/>
              </a:rPr>
              <a:t>REALM: 66-word reading recognition test that measures a patient's ability to pronounce common medical and lay terms for body parts and illnesses. The terms are arranged in three columns beginning with short, easy words and ending with more difficult words. The advantage of the REALM over the WRAP is that it measures the patient’s ability to read medical/health-related words.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D2D2D"/>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D2D2D"/>
              </a:solidFill>
              <a:effectLst/>
              <a:latin typeface="Helvetica Neu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D2D2D"/>
                </a:solidFill>
                <a:effectLst/>
                <a:latin typeface="Helvetica Neue"/>
              </a:rPr>
              <a:t>** Even still, a recent study (Voight-</a:t>
            </a:r>
            <a:r>
              <a:rPr lang="en-US" b="0" i="0" dirty="0" err="1">
                <a:solidFill>
                  <a:srgbClr val="2D2D2D"/>
                </a:solidFill>
                <a:effectLst/>
                <a:latin typeface="Helvetica Neue"/>
              </a:rPr>
              <a:t>Barbarowicz</a:t>
            </a:r>
            <a:r>
              <a:rPr lang="en-US" b="0" i="0" dirty="0">
                <a:solidFill>
                  <a:srgbClr val="2D2D2D"/>
                </a:solidFill>
                <a:effectLst/>
                <a:latin typeface="Helvetica Neue"/>
              </a:rPr>
              <a:t> &amp; </a:t>
            </a:r>
            <a:r>
              <a:rPr lang="en-US" b="0" i="0" dirty="0" err="1">
                <a:solidFill>
                  <a:srgbClr val="2D2D2D"/>
                </a:solidFill>
                <a:effectLst/>
                <a:latin typeface="Helvetica Neue"/>
              </a:rPr>
              <a:t>Brutt</a:t>
            </a:r>
            <a:r>
              <a:rPr lang="en-US" b="0" i="0" dirty="0">
                <a:solidFill>
                  <a:srgbClr val="2D2D2D"/>
                </a:solidFill>
                <a:effectLst/>
                <a:latin typeface="Helvetica Neue"/>
              </a:rPr>
              <a:t>, 2020) found healthcare professionals had difficulty determining patients’ health literacy. It was recommended because the healthcare providers </a:t>
            </a:r>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6</a:t>
            </a:fld>
            <a:endParaRPr lang="en-US"/>
          </a:p>
        </p:txBody>
      </p:sp>
    </p:spTree>
    <p:extLst>
      <p:ext uri="{BB962C8B-B14F-4D97-AF65-F5344CB8AC3E}">
        <p14:creationId xmlns:p14="http://schemas.microsoft.com/office/powerpoint/2010/main" val="191075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Fog Index. The Fog Index was developed by Gunning in 1968 to evaluate the readability of materials from the fourth grade to college level. The formula is based on the average sentence length and the percentage of multisyllabic words in a 100-word passage. The index is considered one of the easiest methods because it is based on a short sample of words and does not require counting syllables.</a:t>
            </a:r>
          </a:p>
          <a:p>
            <a:endParaRPr lang="en-US" dirty="0"/>
          </a:p>
          <a:p>
            <a:r>
              <a:rPr lang="en-US" dirty="0"/>
              <a:t>Fry Formula. The Fry formula is widely accepted among reading professionals and is not copyrighted. This formula is applicable to grades 1 through 17. Three 100-word passages are selected and the number of sentences are counted, along with syllables. Data are evaluated by a Fry graph, which converts totals to grade level .</a:t>
            </a:r>
          </a:p>
          <a:p>
            <a:endParaRPr lang="en-US" dirty="0"/>
          </a:p>
          <a:p>
            <a:r>
              <a:rPr lang="en-US" dirty="0"/>
              <a:t>SMOG. G.H. McLaughlin developed the SMOG formula in 1969. It is regarded as one of the simplest and most accurate and valid analyses of readability.5 Its popularity is based on its reading-level accuracy, simple directions, and speed of use. The SMOG formula is based on 100% comprehension of material read and has been used extensively to judge the grade-level readability of patient education materials. The SMOG measures readability based on the number of polysyllabic words in a set number of sentences. The square root of the total number of polysyllabic words, estimated to the nearest perfect square, is added to 3 and then converted using a table to define the grade level needed for comprehension.</a:t>
            </a:r>
          </a:p>
          <a:p>
            <a:endParaRPr lang="en-US" dirty="0"/>
          </a:p>
          <a:p>
            <a:r>
              <a:rPr lang="en-US" dirty="0"/>
              <a:t>Flesch Formula. The Flesch formula was developed as an objective measurement of the readability of materials between grade five and college level. This formula is based on a count of two basic language elements: average sentence length and average word length. The reading ease score is calculated by combining the variables. The Flesch formula's validity has been well established.</a:t>
            </a:r>
          </a:p>
          <a:p>
            <a:r>
              <a:rPr lang="en-US" dirty="0"/>
              <a:t>***The Flesch is the most commonly known type.</a:t>
            </a:r>
          </a:p>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7</a:t>
            </a:fld>
            <a:endParaRPr lang="en-US"/>
          </a:p>
        </p:txBody>
      </p:sp>
    </p:spTree>
    <p:extLst>
      <p:ext uri="{BB962C8B-B14F-4D97-AF65-F5344CB8AC3E}">
        <p14:creationId xmlns:p14="http://schemas.microsoft.com/office/powerpoint/2010/main" val="3949066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Newsweek rank ordered the top hospitals in the world for 2023. We then examined the list for just the United States, and evaluated </a:t>
            </a:r>
          </a:p>
          <a:p>
            <a:endParaRPr lang="en-US" dirty="0"/>
          </a:p>
          <a:p>
            <a:r>
              <a:rPr lang="en-US" b="0" i="0" dirty="0">
                <a:solidFill>
                  <a:srgbClr val="202124"/>
                </a:solidFill>
                <a:effectLst/>
                <a:latin typeface="Google Sans"/>
              </a:rPr>
              <a:t>The Flesch Reading Ease score </a:t>
            </a:r>
            <a:r>
              <a:rPr lang="en-US" b="0" i="0" dirty="0">
                <a:solidFill>
                  <a:srgbClr val="040C28"/>
                </a:solidFill>
                <a:effectLst/>
                <a:latin typeface="Google Sans"/>
              </a:rPr>
              <a:t>ranges from 0 to 100</a:t>
            </a:r>
            <a:r>
              <a:rPr lang="en-US" b="0" i="0" dirty="0">
                <a:solidFill>
                  <a:srgbClr val="202124"/>
                </a:solidFill>
                <a:effectLst/>
                <a:latin typeface="Google Sans"/>
              </a:rPr>
              <a:t>. Aim for a 60+ score minimum. Note that visitors typically scan web pages versus reading content. The higher the page score, the easier it is for viewers to scan.</a:t>
            </a:r>
            <a:endParaRPr lang="en-US" dirty="0"/>
          </a:p>
          <a:p>
            <a:endParaRPr lang="en-US" dirty="0"/>
          </a:p>
          <a:p>
            <a:r>
              <a:rPr lang="en-US" b="0" i="0" dirty="0">
                <a:solidFill>
                  <a:srgbClr val="202124"/>
                </a:solidFill>
                <a:effectLst/>
                <a:latin typeface="Google Sans"/>
              </a:rPr>
              <a:t>The Flesch-Kincaid Grade Level is </a:t>
            </a:r>
            <a:r>
              <a:rPr lang="en-US" b="0" i="0" dirty="0">
                <a:solidFill>
                  <a:srgbClr val="040C28"/>
                </a:solidFill>
                <a:effectLst/>
                <a:latin typeface="Google Sans"/>
              </a:rPr>
              <a:t>equivalent to the US grade level of education</a:t>
            </a:r>
            <a:r>
              <a:rPr lang="en-US" b="0" i="0" dirty="0">
                <a:solidFill>
                  <a:srgbClr val="202124"/>
                </a:solidFill>
                <a:effectLst/>
                <a:latin typeface="Google Sans"/>
              </a:rPr>
              <a:t>. It shows the required education to be able to understand a text. Text intended for readership by the general public should aim for a grade level of around 8, schooling age 13 to 14</a:t>
            </a:r>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8</a:t>
            </a:fld>
            <a:endParaRPr lang="en-US"/>
          </a:p>
        </p:txBody>
      </p:sp>
    </p:spTree>
    <p:extLst>
      <p:ext uri="{BB962C8B-B14F-4D97-AF65-F5344CB8AC3E}">
        <p14:creationId xmlns:p14="http://schemas.microsoft.com/office/powerpoint/2010/main" val="2000309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9</a:t>
            </a:fld>
            <a:endParaRPr lang="en-US"/>
          </a:p>
        </p:txBody>
      </p:sp>
    </p:spTree>
    <p:extLst>
      <p:ext uri="{BB962C8B-B14F-4D97-AF65-F5344CB8AC3E}">
        <p14:creationId xmlns:p14="http://schemas.microsoft.com/office/powerpoint/2010/main" val="2348261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10</a:t>
            </a:fld>
            <a:endParaRPr lang="en-US"/>
          </a:p>
        </p:txBody>
      </p:sp>
    </p:spTree>
    <p:extLst>
      <p:ext uri="{BB962C8B-B14F-4D97-AF65-F5344CB8AC3E}">
        <p14:creationId xmlns:p14="http://schemas.microsoft.com/office/powerpoint/2010/main" val="3566005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Newsweek rank ordered the top hospitals in the world for 2023. We then examined the list for just the United States, and evaluated </a:t>
            </a:r>
          </a:p>
          <a:p>
            <a:endParaRPr lang="en-US" dirty="0"/>
          </a:p>
          <a:p>
            <a:r>
              <a:rPr lang="en-US" b="0" i="0" dirty="0">
                <a:solidFill>
                  <a:srgbClr val="202124"/>
                </a:solidFill>
                <a:effectLst/>
                <a:latin typeface="Google Sans"/>
              </a:rPr>
              <a:t>The Flesch Reading Ease score </a:t>
            </a:r>
            <a:r>
              <a:rPr lang="en-US" b="0" i="0" dirty="0">
                <a:solidFill>
                  <a:srgbClr val="040C28"/>
                </a:solidFill>
                <a:effectLst/>
                <a:latin typeface="Google Sans"/>
              </a:rPr>
              <a:t>ranges from 0 to 100</a:t>
            </a:r>
            <a:r>
              <a:rPr lang="en-US" b="0" i="0" dirty="0">
                <a:solidFill>
                  <a:srgbClr val="202124"/>
                </a:solidFill>
                <a:effectLst/>
                <a:latin typeface="Google Sans"/>
              </a:rPr>
              <a:t>. Aim for a 60+ score minimum. Note that visitors typically scan web pages versus reading content. The higher the page score, the easier it is for viewers to scan.</a:t>
            </a:r>
            <a:endParaRPr lang="en-US" dirty="0"/>
          </a:p>
          <a:p>
            <a:endParaRPr lang="en-US" dirty="0"/>
          </a:p>
          <a:p>
            <a:r>
              <a:rPr lang="en-US" b="0" i="0" dirty="0">
                <a:solidFill>
                  <a:srgbClr val="202124"/>
                </a:solidFill>
                <a:effectLst/>
                <a:latin typeface="Google Sans"/>
              </a:rPr>
              <a:t>The Flesch-Kincaid Grade Level is </a:t>
            </a:r>
            <a:r>
              <a:rPr lang="en-US" b="0" i="0" dirty="0">
                <a:solidFill>
                  <a:srgbClr val="040C28"/>
                </a:solidFill>
                <a:effectLst/>
                <a:latin typeface="Google Sans"/>
              </a:rPr>
              <a:t>equivalent to the US grade level of education</a:t>
            </a:r>
            <a:r>
              <a:rPr lang="en-US" b="0" i="0" dirty="0">
                <a:solidFill>
                  <a:srgbClr val="202124"/>
                </a:solidFill>
                <a:effectLst/>
                <a:latin typeface="Google Sans"/>
              </a:rPr>
              <a:t>. It shows the required education to be able to understand a text. Text intended for readership by the general public should aim for a grade level of around 8, schooling age 13 to 14</a:t>
            </a:r>
            <a:endParaRPr lang="en-US" dirty="0"/>
          </a:p>
        </p:txBody>
      </p:sp>
      <p:sp>
        <p:nvSpPr>
          <p:cNvPr id="4" name="Slide Number Placeholder 3"/>
          <p:cNvSpPr>
            <a:spLocks noGrp="1"/>
          </p:cNvSpPr>
          <p:nvPr>
            <p:ph type="sldNum" sz="quarter" idx="5"/>
          </p:nvPr>
        </p:nvSpPr>
        <p:spPr/>
        <p:txBody>
          <a:bodyPr/>
          <a:lstStyle/>
          <a:p>
            <a:fld id="{026F16BB-2CF5-4223-9C75-1548F92EA935}" type="slidenum">
              <a:rPr lang="en-US" smtClean="0"/>
              <a:t>11</a:t>
            </a:fld>
            <a:endParaRPr lang="en-US"/>
          </a:p>
        </p:txBody>
      </p:sp>
    </p:spTree>
    <p:extLst>
      <p:ext uri="{BB962C8B-B14F-4D97-AF65-F5344CB8AC3E}">
        <p14:creationId xmlns:p14="http://schemas.microsoft.com/office/powerpoint/2010/main" val="885827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F63D-E94F-42C8-923D-B53B24167E7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426A2E-84D6-42DC-A793-0ADAF13892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5E0CEA-CBC5-4231-866D-AC129B9C088A}"/>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5" name="Footer Placeholder 4">
            <a:extLst>
              <a:ext uri="{FF2B5EF4-FFF2-40B4-BE49-F238E27FC236}">
                <a16:creationId xmlns:a16="http://schemas.microsoft.com/office/drawing/2014/main" id="{B4918772-CF5C-4804-930A-46C78AE066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6F5412-7BA4-4185-A334-9E4D46BD426B}"/>
              </a:ext>
            </a:extLst>
          </p:cNvPr>
          <p:cNvSpPr>
            <a:spLocks noGrp="1"/>
          </p:cNvSpPr>
          <p:nvPr>
            <p:ph type="sldNum" sz="quarter" idx="12"/>
          </p:nvPr>
        </p:nvSpPr>
        <p:spPr/>
        <p:txBody>
          <a:bodyPr/>
          <a:lstStyle/>
          <a:p>
            <a:fld id="{4EFB55E4-0300-4382-9705-33A3A95348C5}" type="slidenum">
              <a:rPr lang="en-US" smtClean="0"/>
              <a:t>‹#›</a:t>
            </a:fld>
            <a:endParaRPr lang="en-US"/>
          </a:p>
        </p:txBody>
      </p:sp>
    </p:spTree>
    <p:extLst>
      <p:ext uri="{BB962C8B-B14F-4D97-AF65-F5344CB8AC3E}">
        <p14:creationId xmlns:p14="http://schemas.microsoft.com/office/powerpoint/2010/main" val="295835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B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472A-CFE2-4939-BACD-BAFBB9B8E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0B397D-D642-4A1A-9E39-5BE027FF4928}"/>
              </a:ext>
            </a:extLst>
          </p:cNvPr>
          <p:cNvSpPr>
            <a:spLocks noGrp="1"/>
          </p:cNvSpPr>
          <p:nvPr>
            <p:ph sz="half" idx="1"/>
          </p:nvPr>
        </p:nvSpPr>
        <p:spPr>
          <a:xfrm>
            <a:off x="838200" y="1139275"/>
            <a:ext cx="3777341" cy="4889091"/>
          </a:xfrm>
        </p:spPr>
        <p:txBody>
          <a:bodyPr anchor="ctr"/>
          <a:lstStyle>
            <a:lvl1pPr marL="0" indent="0">
              <a:buNone/>
              <a:defRPr>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238DF9-8B1C-4A77-B3DA-D9630DE1C583}"/>
              </a:ext>
            </a:extLst>
          </p:cNvPr>
          <p:cNvSpPr>
            <a:spLocks noGrp="1"/>
          </p:cNvSpPr>
          <p:nvPr>
            <p:ph sz="half" idx="2"/>
          </p:nvPr>
        </p:nvSpPr>
        <p:spPr>
          <a:xfrm>
            <a:off x="5328986" y="1139275"/>
            <a:ext cx="6024814" cy="488909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1A27C8-3404-4885-A67C-EAB6F93AE67D}"/>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6" name="Footer Placeholder 5">
            <a:extLst>
              <a:ext uri="{FF2B5EF4-FFF2-40B4-BE49-F238E27FC236}">
                <a16:creationId xmlns:a16="http://schemas.microsoft.com/office/drawing/2014/main" id="{0F5E99D6-9E8E-497A-8F2D-FC77E0D07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CA95D1-F304-4FB1-A147-FC5F830F28C4}"/>
              </a:ext>
            </a:extLst>
          </p:cNvPr>
          <p:cNvSpPr>
            <a:spLocks noGrp="1"/>
          </p:cNvSpPr>
          <p:nvPr>
            <p:ph type="sldNum" sz="quarter" idx="12"/>
          </p:nvPr>
        </p:nvSpPr>
        <p:spPr/>
        <p:txBody>
          <a:bodyPr/>
          <a:lstStyle/>
          <a:p>
            <a:fld id="{4EFB55E4-0300-4382-9705-33A3A95348C5}" type="slidenum">
              <a:rPr lang="en-US" smtClean="0"/>
              <a:t>‹#›</a:t>
            </a:fld>
            <a:endParaRPr lang="en-US"/>
          </a:p>
        </p:txBody>
      </p:sp>
      <p:cxnSp>
        <p:nvCxnSpPr>
          <p:cNvPr id="8" name="Straight Connector 7">
            <a:extLst>
              <a:ext uri="{FF2B5EF4-FFF2-40B4-BE49-F238E27FC236}">
                <a16:creationId xmlns:a16="http://schemas.microsoft.com/office/drawing/2014/main" id="{EC800E75-C3BF-4A8B-90DF-E9CE1D4C2467}"/>
              </a:ext>
            </a:extLst>
          </p:cNvPr>
          <p:cNvCxnSpPr>
            <a:cxnSpLocks/>
          </p:cNvCxnSpPr>
          <p:nvPr userDrawn="1"/>
        </p:nvCxnSpPr>
        <p:spPr>
          <a:xfrm>
            <a:off x="4972263" y="1142569"/>
            <a:ext cx="0" cy="4889091"/>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1999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Bar No Header">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B397D-D642-4A1A-9E39-5BE027FF4928}"/>
              </a:ext>
            </a:extLst>
          </p:cNvPr>
          <p:cNvSpPr>
            <a:spLocks noGrp="1"/>
          </p:cNvSpPr>
          <p:nvPr>
            <p:ph sz="half" idx="1"/>
          </p:nvPr>
        </p:nvSpPr>
        <p:spPr>
          <a:xfrm>
            <a:off x="838200" y="1139275"/>
            <a:ext cx="3777341" cy="4889091"/>
          </a:xfrm>
        </p:spPr>
        <p:txBody>
          <a:bodyPr anchor="ctr"/>
          <a:lstStyle>
            <a:lvl1pPr marL="0" indent="0">
              <a:buNone/>
              <a:defRPr>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238DF9-8B1C-4A77-B3DA-D9630DE1C583}"/>
              </a:ext>
            </a:extLst>
          </p:cNvPr>
          <p:cNvSpPr>
            <a:spLocks noGrp="1"/>
          </p:cNvSpPr>
          <p:nvPr>
            <p:ph sz="half" idx="2"/>
          </p:nvPr>
        </p:nvSpPr>
        <p:spPr>
          <a:xfrm>
            <a:off x="5328986" y="1139275"/>
            <a:ext cx="6024814" cy="4889091"/>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1A27C8-3404-4885-A67C-EAB6F93AE67D}"/>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6" name="Footer Placeholder 5">
            <a:extLst>
              <a:ext uri="{FF2B5EF4-FFF2-40B4-BE49-F238E27FC236}">
                <a16:creationId xmlns:a16="http://schemas.microsoft.com/office/drawing/2014/main" id="{0F5E99D6-9E8E-497A-8F2D-FC77E0D07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CA95D1-F304-4FB1-A147-FC5F830F28C4}"/>
              </a:ext>
            </a:extLst>
          </p:cNvPr>
          <p:cNvSpPr>
            <a:spLocks noGrp="1"/>
          </p:cNvSpPr>
          <p:nvPr>
            <p:ph type="sldNum" sz="quarter" idx="12"/>
          </p:nvPr>
        </p:nvSpPr>
        <p:spPr/>
        <p:txBody>
          <a:bodyPr/>
          <a:lstStyle/>
          <a:p>
            <a:fld id="{4EFB55E4-0300-4382-9705-33A3A95348C5}" type="slidenum">
              <a:rPr lang="en-US" smtClean="0"/>
              <a:t>‹#›</a:t>
            </a:fld>
            <a:endParaRPr lang="en-US"/>
          </a:p>
        </p:txBody>
      </p:sp>
      <p:cxnSp>
        <p:nvCxnSpPr>
          <p:cNvPr id="8" name="Straight Connector 7">
            <a:extLst>
              <a:ext uri="{FF2B5EF4-FFF2-40B4-BE49-F238E27FC236}">
                <a16:creationId xmlns:a16="http://schemas.microsoft.com/office/drawing/2014/main" id="{EC800E75-C3BF-4A8B-90DF-E9CE1D4C2467}"/>
              </a:ext>
            </a:extLst>
          </p:cNvPr>
          <p:cNvCxnSpPr>
            <a:cxnSpLocks/>
          </p:cNvCxnSpPr>
          <p:nvPr userDrawn="1"/>
        </p:nvCxnSpPr>
        <p:spPr>
          <a:xfrm>
            <a:off x="4972263" y="1142569"/>
            <a:ext cx="0" cy="4889091"/>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1536DEE8-1580-4ED7-950B-C513F263F408}"/>
              </a:ext>
            </a:extLst>
          </p:cNvPr>
          <p:cNvSpPr/>
          <p:nvPr userDrawn="1"/>
        </p:nvSpPr>
        <p:spPr>
          <a:xfrm>
            <a:off x="0" y="0"/>
            <a:ext cx="12192000" cy="959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8150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53882FA-DAD6-4293-9812-E168EA4F5126}"/>
              </a:ext>
            </a:extLst>
          </p:cNvPr>
          <p:cNvSpPr>
            <a:spLocks noGrp="1"/>
          </p:cNvSpPr>
          <p:nvPr>
            <p:ph type="body" idx="1"/>
          </p:nvPr>
        </p:nvSpPr>
        <p:spPr>
          <a:xfrm>
            <a:off x="193766" y="113251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A828B6-6B4D-4D73-8EA1-18672B8770B1}"/>
              </a:ext>
            </a:extLst>
          </p:cNvPr>
          <p:cNvSpPr>
            <a:spLocks noGrp="1"/>
          </p:cNvSpPr>
          <p:nvPr>
            <p:ph sz="half" idx="2"/>
          </p:nvPr>
        </p:nvSpPr>
        <p:spPr>
          <a:xfrm>
            <a:off x="193766" y="1956431"/>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EB3C69-345D-48FD-B1E9-F9585CA2CE04}"/>
              </a:ext>
            </a:extLst>
          </p:cNvPr>
          <p:cNvSpPr>
            <a:spLocks noGrp="1"/>
          </p:cNvSpPr>
          <p:nvPr>
            <p:ph type="body" sz="quarter" idx="3"/>
          </p:nvPr>
        </p:nvSpPr>
        <p:spPr>
          <a:xfrm>
            <a:off x="5526178" y="113251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D08164-CBF5-4466-9503-3A3BD20F8D4D}"/>
              </a:ext>
            </a:extLst>
          </p:cNvPr>
          <p:cNvSpPr>
            <a:spLocks noGrp="1"/>
          </p:cNvSpPr>
          <p:nvPr>
            <p:ph sz="quarter" idx="4"/>
          </p:nvPr>
        </p:nvSpPr>
        <p:spPr>
          <a:xfrm>
            <a:off x="5526178" y="1956431"/>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D04C18-08E1-46CA-8A7E-BE633683B46B}"/>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8" name="Footer Placeholder 7">
            <a:extLst>
              <a:ext uri="{FF2B5EF4-FFF2-40B4-BE49-F238E27FC236}">
                <a16:creationId xmlns:a16="http://schemas.microsoft.com/office/drawing/2014/main" id="{2CF9E1B3-C025-4A0E-A367-8117F41D2D3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6D9B4D-0CBE-491F-B656-E2F2692301E0}"/>
              </a:ext>
            </a:extLst>
          </p:cNvPr>
          <p:cNvSpPr>
            <a:spLocks noGrp="1"/>
          </p:cNvSpPr>
          <p:nvPr>
            <p:ph type="sldNum" sz="quarter" idx="12"/>
          </p:nvPr>
        </p:nvSpPr>
        <p:spPr/>
        <p:txBody>
          <a:bodyPr/>
          <a:lstStyle/>
          <a:p>
            <a:fld id="{4EFB55E4-0300-4382-9705-33A3A95348C5}" type="slidenum">
              <a:rPr lang="en-US" smtClean="0"/>
              <a:t>‹#›</a:t>
            </a:fld>
            <a:endParaRPr lang="en-US"/>
          </a:p>
        </p:txBody>
      </p:sp>
      <p:sp>
        <p:nvSpPr>
          <p:cNvPr id="10" name="Title 1">
            <a:extLst>
              <a:ext uri="{FF2B5EF4-FFF2-40B4-BE49-F238E27FC236}">
                <a16:creationId xmlns:a16="http://schemas.microsoft.com/office/drawing/2014/main" id="{2082211C-C55F-4AFB-AAA4-6CDFB12F89EB}"/>
              </a:ext>
            </a:extLst>
          </p:cNvPr>
          <p:cNvSpPr>
            <a:spLocks noGrp="1"/>
          </p:cNvSpPr>
          <p:nvPr>
            <p:ph type="title"/>
          </p:nvPr>
        </p:nvSpPr>
        <p:spPr>
          <a:xfrm>
            <a:off x="193766" y="92869"/>
            <a:ext cx="11606348" cy="721716"/>
          </a:xfrm>
        </p:spPr>
        <p:txBody>
          <a:bodyPr/>
          <a:lstStyle/>
          <a:p>
            <a:r>
              <a:rPr lang="en-US"/>
              <a:t>Click to edit Master title style</a:t>
            </a:r>
          </a:p>
        </p:txBody>
      </p:sp>
    </p:spTree>
    <p:extLst>
      <p:ext uri="{BB962C8B-B14F-4D97-AF65-F5344CB8AC3E}">
        <p14:creationId xmlns:p14="http://schemas.microsoft.com/office/powerpoint/2010/main" val="3471765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art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91E0B48-E58F-42C8-B21D-18B5A5727FAC}"/>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4" name="Footer Placeholder 3">
            <a:extLst>
              <a:ext uri="{FF2B5EF4-FFF2-40B4-BE49-F238E27FC236}">
                <a16:creationId xmlns:a16="http://schemas.microsoft.com/office/drawing/2014/main" id="{A2093A13-FEF3-42C6-8882-F60E7E1E89CE}"/>
              </a:ext>
            </a:extLst>
          </p:cNvPr>
          <p:cNvSpPr>
            <a:spLocks noGrp="1"/>
          </p:cNvSpPr>
          <p:nvPr>
            <p:ph type="ftr" sz="quarter" idx="11"/>
          </p:nvPr>
        </p:nvSpPr>
        <p:spPr/>
        <p:txBody>
          <a:bodyPr/>
          <a:lstStyle/>
          <a:p>
            <a:r>
              <a:rPr lang="en-US"/>
              <a:t>© Verisma Systems, Inc. Proprietary and Confidential.</a:t>
            </a:r>
          </a:p>
        </p:txBody>
      </p:sp>
      <p:sp>
        <p:nvSpPr>
          <p:cNvPr id="5" name="Slide Number Placeholder 4">
            <a:extLst>
              <a:ext uri="{FF2B5EF4-FFF2-40B4-BE49-F238E27FC236}">
                <a16:creationId xmlns:a16="http://schemas.microsoft.com/office/drawing/2014/main" id="{1BC6BA6A-17CD-4AE1-A734-E5CAD32D8AD1}"/>
              </a:ext>
            </a:extLst>
          </p:cNvPr>
          <p:cNvSpPr>
            <a:spLocks noGrp="1"/>
          </p:cNvSpPr>
          <p:nvPr>
            <p:ph type="sldNum" sz="quarter" idx="12"/>
          </p:nvPr>
        </p:nvSpPr>
        <p:spPr/>
        <p:txBody>
          <a:bodyPr/>
          <a:lstStyle/>
          <a:p>
            <a:fld id="{4EFB55E4-0300-4382-9705-33A3A95348C5}" type="slidenum">
              <a:rPr lang="en-US" smtClean="0"/>
              <a:t>‹#›</a:t>
            </a:fld>
            <a:endParaRPr lang="en-US"/>
          </a:p>
        </p:txBody>
      </p:sp>
      <p:pic>
        <p:nvPicPr>
          <p:cNvPr id="6" name="Picture 5" descr="VER_PPT Bkgs-01.jpg">
            <a:extLst>
              <a:ext uri="{FF2B5EF4-FFF2-40B4-BE49-F238E27FC236}">
                <a16:creationId xmlns:a16="http://schemas.microsoft.com/office/drawing/2014/main" id="{DAE8AB72-53D0-4221-9DC8-EBD5A21AF0A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306001" cy="6923857"/>
          </a:xfrm>
          <a:prstGeom prst="rect">
            <a:avLst/>
          </a:prstGeom>
        </p:spPr>
      </p:pic>
      <p:sp>
        <p:nvSpPr>
          <p:cNvPr id="7" name="TextBox 6">
            <a:extLst>
              <a:ext uri="{FF2B5EF4-FFF2-40B4-BE49-F238E27FC236}">
                <a16:creationId xmlns:a16="http://schemas.microsoft.com/office/drawing/2014/main" id="{EB4EBFA7-F88E-43D7-876F-ED78B98FC0AE}"/>
              </a:ext>
            </a:extLst>
          </p:cNvPr>
          <p:cNvSpPr txBox="1"/>
          <p:nvPr userDrawn="1"/>
        </p:nvSpPr>
        <p:spPr>
          <a:xfrm>
            <a:off x="5830337" y="1831369"/>
            <a:ext cx="5469000" cy="3916969"/>
          </a:xfrm>
          <a:prstGeom prst="rect">
            <a:avLst/>
          </a:prstGeom>
          <a:noFill/>
        </p:spPr>
        <p:txBody>
          <a:bodyPr wrap="square" lIns="0" tIns="0" rIns="0" bIns="0" rtlCol="0">
            <a:noAutofit/>
          </a:bodyPr>
          <a:lstStyle/>
          <a:p>
            <a:pPr algn="ctr">
              <a:lnSpc>
                <a:spcPct val="120000"/>
              </a:lnSpc>
            </a:pPr>
            <a:r>
              <a:rPr lang="en-US" sz="2401" dirty="0">
                <a:solidFill>
                  <a:schemeClr val="bg1"/>
                </a:solidFill>
                <a:latin typeface="+mn-lt"/>
                <a:cs typeface="Arial"/>
              </a:rPr>
              <a:t>A DIFFERENT KIND OF</a:t>
            </a:r>
            <a:br>
              <a:rPr lang="en-US" sz="2401" dirty="0">
                <a:solidFill>
                  <a:schemeClr val="bg1"/>
                </a:solidFill>
                <a:latin typeface="+mn-lt"/>
                <a:cs typeface="Arial"/>
              </a:rPr>
            </a:br>
            <a:r>
              <a:rPr lang="en-US" sz="2401" dirty="0">
                <a:solidFill>
                  <a:schemeClr val="bg1"/>
                </a:solidFill>
                <a:latin typeface="+mn-lt"/>
                <a:cs typeface="Arial"/>
              </a:rPr>
              <a:t>DISCLOSURE MANAGEMENT.</a:t>
            </a:r>
            <a:br>
              <a:rPr lang="en-US" sz="2401" dirty="0">
                <a:solidFill>
                  <a:schemeClr val="bg1"/>
                </a:solidFill>
                <a:latin typeface="+mn-lt"/>
                <a:cs typeface="Arial"/>
              </a:rPr>
            </a:br>
            <a:endParaRPr lang="en-US" sz="2401" dirty="0">
              <a:solidFill>
                <a:schemeClr val="bg1"/>
              </a:solidFill>
              <a:latin typeface="+mn-lt"/>
              <a:cs typeface="Arial"/>
            </a:endParaRPr>
          </a:p>
          <a:p>
            <a:pPr algn="ctr">
              <a:lnSpc>
                <a:spcPct val="150000"/>
              </a:lnSpc>
            </a:pPr>
            <a:r>
              <a:rPr lang="en-US" sz="1400" dirty="0">
                <a:solidFill>
                  <a:schemeClr val="bg1"/>
                </a:solidFill>
                <a:latin typeface="+mn-lt"/>
                <a:cs typeface="Arial"/>
              </a:rPr>
              <a:t>At Verisma, we believe truth and accuracy are the two foundational principles of partnership, and more specifically—partnership built on trust. In designing our disclosure management system, we let the needs of our clients inform our decisions. That’s why we decided compliance-driven technology wasn’t enough if it wasn’t putting people first. And that’s why our partnership is truly a promise to uphold both our values and yours. </a:t>
            </a:r>
          </a:p>
          <a:p>
            <a:pPr algn="ctr"/>
            <a:r>
              <a:rPr lang="en-US" sz="1400" dirty="0"/>
              <a:t> </a:t>
            </a:r>
          </a:p>
        </p:txBody>
      </p:sp>
    </p:spTree>
    <p:extLst>
      <p:ext uri="{BB962C8B-B14F-4D97-AF65-F5344CB8AC3E}">
        <p14:creationId xmlns:p14="http://schemas.microsoft.com/office/powerpoint/2010/main" val="2265095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Juli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91E0B48-E58F-42C8-B21D-18B5A5727FAC}"/>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4" name="Footer Placeholder 3">
            <a:extLst>
              <a:ext uri="{FF2B5EF4-FFF2-40B4-BE49-F238E27FC236}">
                <a16:creationId xmlns:a16="http://schemas.microsoft.com/office/drawing/2014/main" id="{A2093A13-FEF3-42C6-8882-F60E7E1E89CE}"/>
              </a:ext>
            </a:extLst>
          </p:cNvPr>
          <p:cNvSpPr>
            <a:spLocks noGrp="1"/>
          </p:cNvSpPr>
          <p:nvPr>
            <p:ph type="ftr" sz="quarter" idx="11"/>
          </p:nvPr>
        </p:nvSpPr>
        <p:spPr/>
        <p:txBody>
          <a:bodyPr/>
          <a:lstStyle/>
          <a:p>
            <a:r>
              <a:rPr lang="en-US"/>
              <a:t>© Verisma Systems, Inc. Proprietary and Confidential.</a:t>
            </a:r>
          </a:p>
        </p:txBody>
      </p:sp>
      <p:sp>
        <p:nvSpPr>
          <p:cNvPr id="5" name="Slide Number Placeholder 4">
            <a:extLst>
              <a:ext uri="{FF2B5EF4-FFF2-40B4-BE49-F238E27FC236}">
                <a16:creationId xmlns:a16="http://schemas.microsoft.com/office/drawing/2014/main" id="{1BC6BA6A-17CD-4AE1-A734-E5CAD32D8AD1}"/>
              </a:ext>
            </a:extLst>
          </p:cNvPr>
          <p:cNvSpPr>
            <a:spLocks noGrp="1"/>
          </p:cNvSpPr>
          <p:nvPr>
            <p:ph type="sldNum" sz="quarter" idx="12"/>
          </p:nvPr>
        </p:nvSpPr>
        <p:spPr/>
        <p:txBody>
          <a:bodyPr/>
          <a:lstStyle/>
          <a:p>
            <a:fld id="{4EFB55E4-0300-4382-9705-33A3A95348C5}" type="slidenum">
              <a:rPr lang="en-US" smtClean="0"/>
              <a:t>‹#›</a:t>
            </a:fld>
            <a:endParaRPr lang="en-US"/>
          </a:p>
        </p:txBody>
      </p:sp>
      <p:sp>
        <p:nvSpPr>
          <p:cNvPr id="7" name="TextBox 6">
            <a:extLst>
              <a:ext uri="{FF2B5EF4-FFF2-40B4-BE49-F238E27FC236}">
                <a16:creationId xmlns:a16="http://schemas.microsoft.com/office/drawing/2014/main" id="{EB4EBFA7-F88E-43D7-876F-ED78B98FC0AE}"/>
              </a:ext>
            </a:extLst>
          </p:cNvPr>
          <p:cNvSpPr txBox="1"/>
          <p:nvPr userDrawn="1"/>
        </p:nvSpPr>
        <p:spPr>
          <a:xfrm>
            <a:off x="5830337" y="1831369"/>
            <a:ext cx="5469000" cy="3916969"/>
          </a:xfrm>
          <a:prstGeom prst="rect">
            <a:avLst/>
          </a:prstGeom>
          <a:noFill/>
        </p:spPr>
        <p:txBody>
          <a:bodyPr wrap="square" lIns="0" tIns="0" rIns="0" bIns="0" rtlCol="0">
            <a:noAutofit/>
          </a:bodyPr>
          <a:lstStyle/>
          <a:p>
            <a:pPr algn="ctr">
              <a:lnSpc>
                <a:spcPct val="120000"/>
              </a:lnSpc>
            </a:pPr>
            <a:r>
              <a:rPr lang="en-US" sz="2401">
                <a:solidFill>
                  <a:schemeClr val="bg1"/>
                </a:solidFill>
                <a:latin typeface="Arial"/>
                <a:cs typeface="Arial"/>
              </a:rPr>
              <a:t>A DIFFERENT KIND OF</a:t>
            </a:r>
            <a:br>
              <a:rPr lang="en-US" sz="2401">
                <a:solidFill>
                  <a:schemeClr val="bg1"/>
                </a:solidFill>
                <a:latin typeface="Arial"/>
                <a:cs typeface="Arial"/>
              </a:rPr>
            </a:br>
            <a:r>
              <a:rPr lang="en-US" sz="2401">
                <a:solidFill>
                  <a:schemeClr val="bg1"/>
                </a:solidFill>
                <a:latin typeface="Arial"/>
                <a:cs typeface="Arial"/>
              </a:rPr>
              <a:t>DISCLOSURE MANAGEMENT.</a:t>
            </a:r>
            <a:br>
              <a:rPr lang="en-US" sz="2401">
                <a:solidFill>
                  <a:schemeClr val="bg1"/>
                </a:solidFill>
                <a:latin typeface="Arial"/>
                <a:cs typeface="Arial"/>
              </a:rPr>
            </a:br>
            <a:endParaRPr lang="en-US" sz="2401">
              <a:solidFill>
                <a:schemeClr val="bg1"/>
              </a:solidFill>
              <a:latin typeface="Arial"/>
              <a:cs typeface="Arial"/>
            </a:endParaRPr>
          </a:p>
          <a:p>
            <a:pPr algn="ctr">
              <a:lnSpc>
                <a:spcPct val="150000"/>
              </a:lnSpc>
            </a:pPr>
            <a:r>
              <a:rPr lang="en-US" sz="1400">
                <a:solidFill>
                  <a:schemeClr val="bg1"/>
                </a:solidFill>
                <a:latin typeface="Arial"/>
                <a:cs typeface="Arial"/>
              </a:rPr>
              <a:t>At Verisma, we believe truth and accuracy are the two foundational principles of partnership, and more specifically—partnership built on trust. In designing our disclosure management system, we let the needs of our clients inform our decisions. That’s why we decided compliance-driven technology wasn’t enough if it wasn’t putting people first. And that’s why our partnership is truly a promise to uphold both our values and yours. </a:t>
            </a:r>
          </a:p>
          <a:p>
            <a:pPr algn="ctr"/>
            <a:r>
              <a:rPr lang="en-US" sz="1400"/>
              <a:t> </a:t>
            </a:r>
          </a:p>
        </p:txBody>
      </p:sp>
      <p:pic>
        <p:nvPicPr>
          <p:cNvPr id="8" name="Picture 7" descr="VER_PPT Bkgs-02.jpg">
            <a:extLst>
              <a:ext uri="{FF2B5EF4-FFF2-40B4-BE49-F238E27FC236}">
                <a16:creationId xmlns:a16="http://schemas.microsoft.com/office/drawing/2014/main" id="{F9A0259F-2923-43A2-9EB0-20348F16D23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1278"/>
            <a:ext cx="12323505" cy="6936786"/>
          </a:xfrm>
          <a:prstGeom prst="rect">
            <a:avLst/>
          </a:prstGeom>
        </p:spPr>
      </p:pic>
      <p:sp>
        <p:nvSpPr>
          <p:cNvPr id="9" name="TextBox 8">
            <a:extLst>
              <a:ext uri="{FF2B5EF4-FFF2-40B4-BE49-F238E27FC236}">
                <a16:creationId xmlns:a16="http://schemas.microsoft.com/office/drawing/2014/main" id="{210343A4-774F-4CD2-ACBB-97ACFF53CE59}"/>
              </a:ext>
            </a:extLst>
          </p:cNvPr>
          <p:cNvSpPr txBox="1"/>
          <p:nvPr userDrawn="1"/>
        </p:nvSpPr>
        <p:spPr>
          <a:xfrm>
            <a:off x="5708195" y="2466555"/>
            <a:ext cx="5780972" cy="3134726"/>
          </a:xfrm>
          <a:prstGeom prst="rect">
            <a:avLst/>
          </a:prstGeom>
          <a:noFill/>
        </p:spPr>
        <p:txBody>
          <a:bodyPr wrap="square" lIns="0" tIns="0" rIns="0" bIns="0" rtlCol="0">
            <a:noAutofit/>
          </a:bodyPr>
          <a:lstStyle/>
          <a:p>
            <a:pPr algn="ctr">
              <a:lnSpc>
                <a:spcPct val="120000"/>
              </a:lnSpc>
            </a:pPr>
            <a:r>
              <a:rPr lang="en-US" sz="2401" dirty="0">
                <a:solidFill>
                  <a:schemeClr val="bg1"/>
                </a:solidFill>
                <a:latin typeface="+mn-lt"/>
                <a:cs typeface="Arial"/>
              </a:rPr>
              <a:t>WE ARE WORKING TOGETHER.</a:t>
            </a:r>
            <a:br>
              <a:rPr lang="en-US" sz="2401" dirty="0">
                <a:solidFill>
                  <a:schemeClr val="bg1"/>
                </a:solidFill>
                <a:latin typeface="+mn-lt"/>
                <a:cs typeface="Arial"/>
              </a:rPr>
            </a:br>
            <a:r>
              <a:rPr lang="en-US" sz="2401" dirty="0">
                <a:solidFill>
                  <a:schemeClr val="bg1"/>
                </a:solidFill>
                <a:latin typeface="+mn-lt"/>
                <a:cs typeface="Arial"/>
              </a:rPr>
              <a:t>AS A TEAM AND WITH OUR CLIENTS.</a:t>
            </a:r>
          </a:p>
          <a:p>
            <a:pPr algn="ctr">
              <a:lnSpc>
                <a:spcPct val="120000"/>
              </a:lnSpc>
            </a:pPr>
            <a:endParaRPr lang="en-US" sz="1801" dirty="0">
              <a:solidFill>
                <a:schemeClr val="bg1"/>
              </a:solidFill>
              <a:latin typeface="+mn-lt"/>
              <a:cs typeface="Arial"/>
            </a:endParaRPr>
          </a:p>
          <a:p>
            <a:pPr algn="ctr">
              <a:lnSpc>
                <a:spcPct val="150000"/>
              </a:lnSpc>
            </a:pPr>
            <a:r>
              <a:rPr lang="en-US" sz="1400" dirty="0">
                <a:solidFill>
                  <a:schemeClr val="bg1"/>
                </a:solidFill>
                <a:latin typeface="+mn-lt"/>
                <a:cs typeface="Arial"/>
              </a:rPr>
              <a:t>Our close collaboration with clients allows us to uncover opportunities and design solutions that set you up for success. </a:t>
            </a:r>
            <a:endParaRPr lang="en-US" sz="1400" dirty="0">
              <a:latin typeface="+mn-lt"/>
            </a:endParaRPr>
          </a:p>
        </p:txBody>
      </p:sp>
    </p:spTree>
    <p:extLst>
      <p:ext uri="{BB962C8B-B14F-4D97-AF65-F5344CB8AC3E}">
        <p14:creationId xmlns:p14="http://schemas.microsoft.com/office/powerpoint/2010/main" val="2155280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ndy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FBEF32AC-A91E-46DD-8487-031EB35334A4}"/>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4" name="Footer Placeholder 3">
            <a:extLst>
              <a:ext uri="{FF2B5EF4-FFF2-40B4-BE49-F238E27FC236}">
                <a16:creationId xmlns:a16="http://schemas.microsoft.com/office/drawing/2014/main" id="{6F2B7E7A-B691-41A8-8C6B-763F26F45E23}"/>
              </a:ext>
            </a:extLst>
          </p:cNvPr>
          <p:cNvSpPr>
            <a:spLocks noGrp="1"/>
          </p:cNvSpPr>
          <p:nvPr>
            <p:ph type="ftr" sz="quarter" idx="11"/>
          </p:nvPr>
        </p:nvSpPr>
        <p:spPr/>
        <p:txBody>
          <a:bodyPr/>
          <a:lstStyle/>
          <a:p>
            <a:r>
              <a:rPr lang="en-US"/>
              <a:t>© Verisma Systems, Inc. Proprietary and Confidential.</a:t>
            </a:r>
          </a:p>
        </p:txBody>
      </p:sp>
      <p:sp>
        <p:nvSpPr>
          <p:cNvPr id="5" name="Slide Number Placeholder 4">
            <a:extLst>
              <a:ext uri="{FF2B5EF4-FFF2-40B4-BE49-F238E27FC236}">
                <a16:creationId xmlns:a16="http://schemas.microsoft.com/office/drawing/2014/main" id="{9D30A5A4-059A-40AE-8738-45A814D67275}"/>
              </a:ext>
            </a:extLst>
          </p:cNvPr>
          <p:cNvSpPr>
            <a:spLocks noGrp="1"/>
          </p:cNvSpPr>
          <p:nvPr>
            <p:ph type="sldNum" sz="quarter" idx="12"/>
          </p:nvPr>
        </p:nvSpPr>
        <p:spPr/>
        <p:txBody>
          <a:bodyPr/>
          <a:lstStyle/>
          <a:p>
            <a:fld id="{4EFB55E4-0300-4382-9705-33A3A95348C5}" type="slidenum">
              <a:rPr lang="en-US" smtClean="0"/>
              <a:t>‹#›</a:t>
            </a:fld>
            <a:endParaRPr lang="en-US"/>
          </a:p>
        </p:txBody>
      </p:sp>
      <p:pic>
        <p:nvPicPr>
          <p:cNvPr id="7" name="Picture 6" descr="VER_PPT Bkgs-04.jpg">
            <a:extLst>
              <a:ext uri="{FF2B5EF4-FFF2-40B4-BE49-F238E27FC236}">
                <a16:creationId xmlns:a16="http://schemas.microsoft.com/office/drawing/2014/main" id="{5AA149D0-EAFD-4CE8-9976-B6E136C88D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404104" cy="6982154"/>
          </a:xfrm>
          <a:prstGeom prst="rect">
            <a:avLst/>
          </a:prstGeom>
        </p:spPr>
      </p:pic>
      <p:sp>
        <p:nvSpPr>
          <p:cNvPr id="8" name="TextBox 7">
            <a:extLst>
              <a:ext uri="{FF2B5EF4-FFF2-40B4-BE49-F238E27FC236}">
                <a16:creationId xmlns:a16="http://schemas.microsoft.com/office/drawing/2014/main" id="{F5E77DC9-09FC-4530-89CC-45827A570391}"/>
              </a:ext>
            </a:extLst>
          </p:cNvPr>
          <p:cNvSpPr txBox="1"/>
          <p:nvPr userDrawn="1"/>
        </p:nvSpPr>
        <p:spPr>
          <a:xfrm>
            <a:off x="4282065" y="2084166"/>
            <a:ext cx="7372528" cy="3133910"/>
          </a:xfrm>
          <a:prstGeom prst="rect">
            <a:avLst/>
          </a:prstGeom>
          <a:noFill/>
        </p:spPr>
        <p:txBody>
          <a:bodyPr wrap="square" lIns="0" tIns="0" rIns="0" bIns="0" rtlCol="0">
            <a:noAutofit/>
          </a:bodyPr>
          <a:lstStyle/>
          <a:p>
            <a:pPr algn="ctr">
              <a:lnSpc>
                <a:spcPct val="120000"/>
              </a:lnSpc>
            </a:pPr>
            <a:r>
              <a:rPr lang="en-US" sz="2400" dirty="0">
                <a:solidFill>
                  <a:schemeClr val="bg1"/>
                </a:solidFill>
                <a:latin typeface="+mn-lt"/>
                <a:cs typeface="Arial"/>
              </a:rPr>
              <a:t>WE ARE CREATING SOLUTIONS THAT PROTECT. OUR CLIENTS AND THEIR PATIENTS.</a:t>
            </a:r>
          </a:p>
          <a:p>
            <a:pPr algn="ctr">
              <a:lnSpc>
                <a:spcPct val="120000"/>
              </a:lnSpc>
            </a:pPr>
            <a:endParaRPr lang="en-US" dirty="0">
              <a:solidFill>
                <a:schemeClr val="bg1"/>
              </a:solidFill>
              <a:latin typeface="+mn-lt"/>
              <a:cs typeface="Arial"/>
            </a:endParaRPr>
          </a:p>
          <a:p>
            <a:pPr algn="ctr">
              <a:lnSpc>
                <a:spcPct val="150000"/>
              </a:lnSpc>
            </a:pPr>
            <a:r>
              <a:rPr lang="en-US" sz="1400" dirty="0">
                <a:solidFill>
                  <a:schemeClr val="bg1"/>
                </a:solidFill>
                <a:latin typeface="+mn-lt"/>
                <a:cs typeface="Arial"/>
              </a:rPr>
              <a:t>Our consumer-minded approach ensures a better</a:t>
            </a:r>
            <a:br>
              <a:rPr lang="en-US" sz="1400" dirty="0">
                <a:solidFill>
                  <a:schemeClr val="bg1"/>
                </a:solidFill>
                <a:latin typeface="+mn-lt"/>
                <a:cs typeface="Arial"/>
              </a:rPr>
            </a:br>
            <a:r>
              <a:rPr lang="en-US" sz="1400" dirty="0">
                <a:solidFill>
                  <a:schemeClr val="bg1"/>
                </a:solidFill>
                <a:latin typeface="+mn-lt"/>
                <a:cs typeface="Arial"/>
              </a:rPr>
              <a:t>experience for both you and your patients. </a:t>
            </a:r>
          </a:p>
        </p:txBody>
      </p:sp>
    </p:spTree>
    <p:extLst>
      <p:ext uri="{BB962C8B-B14F-4D97-AF65-F5344CB8AC3E}">
        <p14:creationId xmlns:p14="http://schemas.microsoft.com/office/powerpoint/2010/main" val="5563228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nupriyo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56425D1-AC6B-4B68-844F-57434856A8B9}"/>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4" name="Footer Placeholder 3">
            <a:extLst>
              <a:ext uri="{FF2B5EF4-FFF2-40B4-BE49-F238E27FC236}">
                <a16:creationId xmlns:a16="http://schemas.microsoft.com/office/drawing/2014/main" id="{5707C71D-C010-4906-9413-C7497ED0E3C7}"/>
              </a:ext>
            </a:extLst>
          </p:cNvPr>
          <p:cNvSpPr>
            <a:spLocks noGrp="1"/>
          </p:cNvSpPr>
          <p:nvPr>
            <p:ph type="ftr" sz="quarter" idx="11"/>
          </p:nvPr>
        </p:nvSpPr>
        <p:spPr/>
        <p:txBody>
          <a:bodyPr/>
          <a:lstStyle/>
          <a:p>
            <a:r>
              <a:rPr lang="en-US"/>
              <a:t>© Verisma Systems, Inc. Proprietary and Confidential.</a:t>
            </a:r>
          </a:p>
        </p:txBody>
      </p:sp>
      <p:sp>
        <p:nvSpPr>
          <p:cNvPr id="5" name="Slide Number Placeholder 4">
            <a:extLst>
              <a:ext uri="{FF2B5EF4-FFF2-40B4-BE49-F238E27FC236}">
                <a16:creationId xmlns:a16="http://schemas.microsoft.com/office/drawing/2014/main" id="{3B1BE522-6355-4032-8887-C65C103FA04C}"/>
              </a:ext>
            </a:extLst>
          </p:cNvPr>
          <p:cNvSpPr>
            <a:spLocks noGrp="1"/>
          </p:cNvSpPr>
          <p:nvPr>
            <p:ph type="sldNum" sz="quarter" idx="12"/>
          </p:nvPr>
        </p:nvSpPr>
        <p:spPr/>
        <p:txBody>
          <a:bodyPr/>
          <a:lstStyle/>
          <a:p>
            <a:fld id="{4EFB55E4-0300-4382-9705-33A3A95348C5}" type="slidenum">
              <a:rPr lang="en-US" smtClean="0"/>
              <a:t>‹#›</a:t>
            </a:fld>
            <a:endParaRPr lang="en-US"/>
          </a:p>
        </p:txBody>
      </p:sp>
      <p:pic>
        <p:nvPicPr>
          <p:cNvPr id="6" name="Picture 5" descr="VER_PPT Bkgs-03.jpg">
            <a:extLst>
              <a:ext uri="{FF2B5EF4-FFF2-40B4-BE49-F238E27FC236}">
                <a16:creationId xmlns:a16="http://schemas.microsoft.com/office/drawing/2014/main" id="{34ED4207-27EC-4041-9D90-7D03296F5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320296" cy="6934980"/>
          </a:xfrm>
          <a:prstGeom prst="rect">
            <a:avLst/>
          </a:prstGeom>
        </p:spPr>
      </p:pic>
      <p:sp>
        <p:nvSpPr>
          <p:cNvPr id="7" name="TextBox 6">
            <a:extLst>
              <a:ext uri="{FF2B5EF4-FFF2-40B4-BE49-F238E27FC236}">
                <a16:creationId xmlns:a16="http://schemas.microsoft.com/office/drawing/2014/main" id="{EB5AEE7A-7503-46BA-A48A-F9656D846AAF}"/>
              </a:ext>
            </a:extLst>
          </p:cNvPr>
          <p:cNvSpPr txBox="1"/>
          <p:nvPr userDrawn="1"/>
        </p:nvSpPr>
        <p:spPr>
          <a:xfrm>
            <a:off x="4111108" y="2385393"/>
            <a:ext cx="7464120" cy="3133910"/>
          </a:xfrm>
          <a:prstGeom prst="rect">
            <a:avLst/>
          </a:prstGeom>
          <a:noFill/>
        </p:spPr>
        <p:txBody>
          <a:bodyPr wrap="square" lIns="0" tIns="0" rIns="0" bIns="0" rtlCol="0">
            <a:noAutofit/>
          </a:bodyPr>
          <a:lstStyle/>
          <a:p>
            <a:pPr algn="ctr">
              <a:lnSpc>
                <a:spcPct val="120000"/>
              </a:lnSpc>
            </a:pPr>
            <a:r>
              <a:rPr lang="en-US" sz="2400" dirty="0">
                <a:solidFill>
                  <a:schemeClr val="bg1"/>
                </a:solidFill>
                <a:latin typeface="+mn-lt"/>
                <a:cs typeface="Arial"/>
              </a:rPr>
              <a:t>WE ARE DESIGNING INNOVATIVE TECHNOLOGY. TECHNOLOGY THAT FUNCTIONS</a:t>
            </a:r>
            <a:br>
              <a:rPr lang="en-US" sz="2400" dirty="0">
                <a:solidFill>
                  <a:schemeClr val="bg1"/>
                </a:solidFill>
                <a:latin typeface="+mn-lt"/>
                <a:cs typeface="Arial"/>
              </a:rPr>
            </a:br>
            <a:r>
              <a:rPr lang="en-US" sz="2400" dirty="0">
                <a:solidFill>
                  <a:schemeClr val="bg1"/>
                </a:solidFill>
                <a:latin typeface="+mn-lt"/>
                <a:cs typeface="Arial"/>
              </a:rPr>
              <a:t>FOR PEOPLE FIRST.</a:t>
            </a:r>
          </a:p>
          <a:p>
            <a:pPr algn="ctr">
              <a:lnSpc>
                <a:spcPct val="120000"/>
              </a:lnSpc>
            </a:pPr>
            <a:endParaRPr lang="en-US" dirty="0">
              <a:solidFill>
                <a:schemeClr val="bg1"/>
              </a:solidFill>
              <a:latin typeface="+mn-lt"/>
              <a:cs typeface="Arial"/>
            </a:endParaRPr>
          </a:p>
          <a:p>
            <a:pPr algn="ctr">
              <a:lnSpc>
                <a:spcPct val="150000"/>
              </a:lnSpc>
            </a:pPr>
            <a:r>
              <a:rPr lang="en-US" sz="1400" dirty="0">
                <a:solidFill>
                  <a:schemeClr val="bg1"/>
                </a:solidFill>
                <a:latin typeface="+mn-lt"/>
                <a:cs typeface="Arial"/>
              </a:rPr>
              <a:t>We’ve designed our technology to inspire confidence with a future-forward</a:t>
            </a:r>
            <a:br>
              <a:rPr lang="en-US" sz="1400" dirty="0">
                <a:solidFill>
                  <a:schemeClr val="bg1"/>
                </a:solidFill>
                <a:latin typeface="+mn-lt"/>
                <a:cs typeface="Arial"/>
              </a:rPr>
            </a:br>
            <a:r>
              <a:rPr lang="en-US" sz="1400" dirty="0">
                <a:solidFill>
                  <a:schemeClr val="bg1"/>
                </a:solidFill>
                <a:latin typeface="+mn-lt"/>
                <a:cs typeface="Arial"/>
              </a:rPr>
              <a:t>vision that puts you two steps ahead. </a:t>
            </a:r>
          </a:p>
        </p:txBody>
      </p:sp>
    </p:spTree>
    <p:extLst>
      <p:ext uri="{BB962C8B-B14F-4D97-AF65-F5344CB8AC3E}">
        <p14:creationId xmlns:p14="http://schemas.microsoft.com/office/powerpoint/2010/main" val="12521268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isma Differenc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C72B1AF-5E83-42BF-86DC-2328AEE6382F}"/>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4" name="Footer Placeholder 3">
            <a:extLst>
              <a:ext uri="{FF2B5EF4-FFF2-40B4-BE49-F238E27FC236}">
                <a16:creationId xmlns:a16="http://schemas.microsoft.com/office/drawing/2014/main" id="{8C034BE9-7F0C-4535-A45D-B60BB55B52AC}"/>
              </a:ext>
            </a:extLst>
          </p:cNvPr>
          <p:cNvSpPr>
            <a:spLocks noGrp="1"/>
          </p:cNvSpPr>
          <p:nvPr>
            <p:ph type="ftr" sz="quarter" idx="11"/>
          </p:nvPr>
        </p:nvSpPr>
        <p:spPr/>
        <p:txBody>
          <a:bodyPr/>
          <a:lstStyle/>
          <a:p>
            <a:r>
              <a:rPr lang="en-US"/>
              <a:t>© Verisma Systems, Inc. Proprietary and Confidential.</a:t>
            </a:r>
          </a:p>
        </p:txBody>
      </p:sp>
      <p:sp>
        <p:nvSpPr>
          <p:cNvPr id="5" name="Slide Number Placeholder 4">
            <a:extLst>
              <a:ext uri="{FF2B5EF4-FFF2-40B4-BE49-F238E27FC236}">
                <a16:creationId xmlns:a16="http://schemas.microsoft.com/office/drawing/2014/main" id="{CE7D5A99-CF5C-4217-9984-8E24DFCAF31C}"/>
              </a:ext>
            </a:extLst>
          </p:cNvPr>
          <p:cNvSpPr>
            <a:spLocks noGrp="1"/>
          </p:cNvSpPr>
          <p:nvPr>
            <p:ph type="sldNum" sz="quarter" idx="12"/>
          </p:nvPr>
        </p:nvSpPr>
        <p:spPr/>
        <p:txBody>
          <a:bodyPr/>
          <a:lstStyle/>
          <a:p>
            <a:fld id="{4EFB55E4-0300-4382-9705-33A3A95348C5}" type="slidenum">
              <a:rPr lang="en-US" smtClean="0"/>
              <a:t>‹#›</a:t>
            </a:fld>
            <a:endParaRPr lang="en-US"/>
          </a:p>
        </p:txBody>
      </p:sp>
      <p:sp>
        <p:nvSpPr>
          <p:cNvPr id="6" name="Rectangle 5">
            <a:extLst>
              <a:ext uri="{FF2B5EF4-FFF2-40B4-BE49-F238E27FC236}">
                <a16:creationId xmlns:a16="http://schemas.microsoft.com/office/drawing/2014/main" id="{E175090A-F25B-4DE7-990E-64C584D72323}"/>
              </a:ext>
            </a:extLst>
          </p:cNvPr>
          <p:cNvSpPr/>
          <p:nvPr userDrawn="1"/>
        </p:nvSpPr>
        <p:spPr>
          <a:xfrm>
            <a:off x="0" y="0"/>
            <a:ext cx="12371679" cy="70340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F231E5E-3329-4E6C-B2E7-38810C236674}"/>
              </a:ext>
            </a:extLst>
          </p:cNvPr>
          <p:cNvSpPr/>
          <p:nvPr userDrawn="1"/>
        </p:nvSpPr>
        <p:spPr>
          <a:xfrm>
            <a:off x="0" y="582043"/>
            <a:ext cx="12188825" cy="584776"/>
          </a:xfrm>
          <a:prstGeom prst="rect">
            <a:avLst/>
          </a:prstGeom>
        </p:spPr>
        <p:txBody>
          <a:bodyPr wrap="square">
            <a:spAutoFit/>
          </a:bodyPr>
          <a:lstStyle/>
          <a:p>
            <a:pPr algn="ctr"/>
            <a:r>
              <a:rPr lang="en-US" sz="3200" dirty="0">
                <a:solidFill>
                  <a:schemeClr val="bg1"/>
                </a:solidFill>
                <a:latin typeface="+mn-lt"/>
                <a:cs typeface="Arial"/>
              </a:rPr>
              <a:t>OUR DIFFERENCE IS IN THE DETAILS</a:t>
            </a:r>
          </a:p>
        </p:txBody>
      </p:sp>
      <p:sp>
        <p:nvSpPr>
          <p:cNvPr id="8" name="TextBox 7">
            <a:extLst>
              <a:ext uri="{FF2B5EF4-FFF2-40B4-BE49-F238E27FC236}">
                <a16:creationId xmlns:a16="http://schemas.microsoft.com/office/drawing/2014/main" id="{9BE33ADD-5167-4A21-B5C2-C560AAAC3427}"/>
              </a:ext>
            </a:extLst>
          </p:cNvPr>
          <p:cNvSpPr txBox="1"/>
          <p:nvPr userDrawn="1"/>
        </p:nvSpPr>
        <p:spPr>
          <a:xfrm>
            <a:off x="1587458" y="2287696"/>
            <a:ext cx="2417820" cy="523220"/>
          </a:xfrm>
          <a:prstGeom prst="rect">
            <a:avLst/>
          </a:prstGeom>
          <a:noFill/>
        </p:spPr>
        <p:txBody>
          <a:bodyPr wrap="square" rtlCol="0">
            <a:spAutoFit/>
          </a:bodyPr>
          <a:lstStyle/>
          <a:p>
            <a:pPr marL="0" lvl="1" algn="ctr">
              <a:spcAft>
                <a:spcPts val="900"/>
              </a:spcAft>
            </a:pPr>
            <a:r>
              <a:rPr lang="en-US" sz="1400" dirty="0">
                <a:solidFill>
                  <a:schemeClr val="bg1"/>
                </a:solidFill>
                <a:latin typeface="+mn-lt"/>
                <a:cs typeface="Arial"/>
              </a:rPr>
              <a:t>Less than 0.001% risk of wrongful disclosure</a:t>
            </a:r>
          </a:p>
        </p:txBody>
      </p:sp>
      <p:sp>
        <p:nvSpPr>
          <p:cNvPr id="9" name="TextBox 8">
            <a:extLst>
              <a:ext uri="{FF2B5EF4-FFF2-40B4-BE49-F238E27FC236}">
                <a16:creationId xmlns:a16="http://schemas.microsoft.com/office/drawing/2014/main" id="{2CB21619-FFA6-4831-A5B9-82A3BE929F5C}"/>
              </a:ext>
            </a:extLst>
          </p:cNvPr>
          <p:cNvSpPr txBox="1"/>
          <p:nvPr userDrawn="1"/>
        </p:nvSpPr>
        <p:spPr>
          <a:xfrm>
            <a:off x="4559870" y="2287696"/>
            <a:ext cx="3069084" cy="523220"/>
          </a:xfrm>
          <a:prstGeom prst="rect">
            <a:avLst/>
          </a:prstGeom>
          <a:noFill/>
        </p:spPr>
        <p:txBody>
          <a:bodyPr wrap="square" rtlCol="0">
            <a:spAutoFit/>
          </a:bodyPr>
          <a:lstStyle/>
          <a:p>
            <a:pPr marL="0" lvl="1" algn="ctr">
              <a:spcAft>
                <a:spcPts val="900"/>
              </a:spcAft>
            </a:pPr>
            <a:r>
              <a:rPr lang="en-US" sz="1400" dirty="0">
                <a:solidFill>
                  <a:schemeClr val="bg1"/>
                </a:solidFill>
                <a:latin typeface="+mn-lt"/>
                <a:cs typeface="Arial"/>
              </a:rPr>
              <a:t>Solutions that can help reduce ROI support costs by up to 30%</a:t>
            </a:r>
          </a:p>
        </p:txBody>
      </p:sp>
      <p:sp>
        <p:nvSpPr>
          <p:cNvPr id="10" name="TextBox 9">
            <a:extLst>
              <a:ext uri="{FF2B5EF4-FFF2-40B4-BE49-F238E27FC236}">
                <a16:creationId xmlns:a16="http://schemas.microsoft.com/office/drawing/2014/main" id="{A0C777A4-8C6E-43CF-B16D-BF2DF8BD37DD}"/>
              </a:ext>
            </a:extLst>
          </p:cNvPr>
          <p:cNvSpPr txBox="1"/>
          <p:nvPr userDrawn="1"/>
        </p:nvSpPr>
        <p:spPr>
          <a:xfrm>
            <a:off x="8173375" y="2287696"/>
            <a:ext cx="2368972" cy="523220"/>
          </a:xfrm>
          <a:prstGeom prst="rect">
            <a:avLst/>
          </a:prstGeom>
          <a:noFill/>
        </p:spPr>
        <p:txBody>
          <a:bodyPr wrap="square" rtlCol="0">
            <a:spAutoFit/>
          </a:bodyPr>
          <a:lstStyle/>
          <a:p>
            <a:pPr marL="0" lvl="1" algn="ctr"/>
            <a:r>
              <a:rPr lang="en-US" sz="1400" dirty="0">
                <a:solidFill>
                  <a:schemeClr val="bg1"/>
                </a:solidFill>
                <a:latin typeface="+mn-lt"/>
                <a:cs typeface="Arial"/>
              </a:rPr>
              <a:t>Consistent turnaround times under 7 days </a:t>
            </a:r>
          </a:p>
        </p:txBody>
      </p:sp>
      <p:sp>
        <p:nvSpPr>
          <p:cNvPr id="11" name="TextBox 10">
            <a:extLst>
              <a:ext uri="{FF2B5EF4-FFF2-40B4-BE49-F238E27FC236}">
                <a16:creationId xmlns:a16="http://schemas.microsoft.com/office/drawing/2014/main" id="{818CD403-82D2-4558-A8C2-180103335631}"/>
              </a:ext>
            </a:extLst>
          </p:cNvPr>
          <p:cNvSpPr txBox="1"/>
          <p:nvPr userDrawn="1"/>
        </p:nvSpPr>
        <p:spPr>
          <a:xfrm>
            <a:off x="-90719" y="1698910"/>
            <a:ext cx="12371679" cy="369332"/>
          </a:xfrm>
          <a:prstGeom prst="rect">
            <a:avLst/>
          </a:prstGeom>
          <a:noFill/>
        </p:spPr>
        <p:txBody>
          <a:bodyPr wrap="square" rtlCol="0">
            <a:spAutoFit/>
          </a:bodyPr>
          <a:lstStyle/>
          <a:p>
            <a:pPr lvl="0" algn="ctr"/>
            <a:r>
              <a:rPr lang="en-US" b="1" spc="300" dirty="0">
                <a:solidFill>
                  <a:schemeClr val="bg1"/>
                </a:solidFill>
                <a:latin typeface="+mn-lt"/>
                <a:cs typeface="Arial"/>
              </a:rPr>
              <a:t>WE VALUE OUR CLIENT PARTNERSHIP ABOVE ALL. </a:t>
            </a:r>
          </a:p>
        </p:txBody>
      </p:sp>
      <p:sp>
        <p:nvSpPr>
          <p:cNvPr id="12" name="TextBox 11">
            <a:extLst>
              <a:ext uri="{FF2B5EF4-FFF2-40B4-BE49-F238E27FC236}">
                <a16:creationId xmlns:a16="http://schemas.microsoft.com/office/drawing/2014/main" id="{CBC031CC-90C6-4456-8BB0-43DCA0D07B54}"/>
              </a:ext>
            </a:extLst>
          </p:cNvPr>
          <p:cNvSpPr txBox="1"/>
          <p:nvPr userDrawn="1"/>
        </p:nvSpPr>
        <p:spPr>
          <a:xfrm>
            <a:off x="-90719" y="3245750"/>
            <a:ext cx="12371679" cy="369332"/>
          </a:xfrm>
          <a:prstGeom prst="rect">
            <a:avLst/>
          </a:prstGeom>
          <a:noFill/>
        </p:spPr>
        <p:txBody>
          <a:bodyPr wrap="square" rtlCol="0">
            <a:spAutoFit/>
          </a:bodyPr>
          <a:lstStyle/>
          <a:p>
            <a:pPr lvl="0" algn="ctr"/>
            <a:r>
              <a:rPr lang="en-US" b="1" spc="300" dirty="0">
                <a:solidFill>
                  <a:schemeClr val="bg1"/>
                </a:solidFill>
                <a:latin typeface="+mn-lt"/>
                <a:cs typeface="Arial"/>
              </a:rPr>
              <a:t>OUR TECHNOLOGY IS DESIGNED FOR TOMORROW’S CHALLENGES.</a:t>
            </a:r>
          </a:p>
        </p:txBody>
      </p:sp>
      <p:sp>
        <p:nvSpPr>
          <p:cNvPr id="13" name="TextBox 12">
            <a:extLst>
              <a:ext uri="{FF2B5EF4-FFF2-40B4-BE49-F238E27FC236}">
                <a16:creationId xmlns:a16="http://schemas.microsoft.com/office/drawing/2014/main" id="{E4A770B3-B7AA-4AC9-8ED8-6A5FAC14B5D2}"/>
              </a:ext>
            </a:extLst>
          </p:cNvPr>
          <p:cNvSpPr txBox="1"/>
          <p:nvPr userDrawn="1"/>
        </p:nvSpPr>
        <p:spPr>
          <a:xfrm>
            <a:off x="2906269" y="3834536"/>
            <a:ext cx="2417820" cy="523220"/>
          </a:xfrm>
          <a:prstGeom prst="rect">
            <a:avLst/>
          </a:prstGeom>
          <a:noFill/>
        </p:spPr>
        <p:txBody>
          <a:bodyPr wrap="square" rtlCol="0">
            <a:spAutoFit/>
          </a:bodyPr>
          <a:lstStyle/>
          <a:p>
            <a:pPr marL="0" lvl="1" algn="ctr"/>
            <a:r>
              <a:rPr lang="en-US" sz="1400" dirty="0">
                <a:solidFill>
                  <a:schemeClr val="bg1"/>
                </a:solidFill>
                <a:latin typeface="+mn-lt"/>
                <a:cs typeface="Arial"/>
              </a:rPr>
              <a:t>The industry’s first ROI automation system</a:t>
            </a:r>
          </a:p>
        </p:txBody>
      </p:sp>
      <p:sp>
        <p:nvSpPr>
          <p:cNvPr id="14" name="TextBox 13">
            <a:extLst>
              <a:ext uri="{FF2B5EF4-FFF2-40B4-BE49-F238E27FC236}">
                <a16:creationId xmlns:a16="http://schemas.microsoft.com/office/drawing/2014/main" id="{9E4CFB17-8632-4ACB-B5B9-AED83C4FD530}"/>
              </a:ext>
            </a:extLst>
          </p:cNvPr>
          <p:cNvSpPr txBox="1"/>
          <p:nvPr userDrawn="1"/>
        </p:nvSpPr>
        <p:spPr>
          <a:xfrm>
            <a:off x="6420044" y="3834536"/>
            <a:ext cx="2417820" cy="523220"/>
          </a:xfrm>
          <a:prstGeom prst="rect">
            <a:avLst/>
          </a:prstGeom>
          <a:noFill/>
        </p:spPr>
        <p:txBody>
          <a:bodyPr wrap="square" rtlCol="0">
            <a:spAutoFit/>
          </a:bodyPr>
          <a:lstStyle/>
          <a:p>
            <a:pPr marL="0" lvl="1" algn="ctr"/>
            <a:r>
              <a:rPr lang="en-US" sz="1400" dirty="0">
                <a:solidFill>
                  <a:schemeClr val="bg1"/>
                </a:solidFill>
                <a:latin typeface="+mn-lt"/>
                <a:cs typeface="Arial"/>
              </a:rPr>
              <a:t>100% visibility to all record release activity</a:t>
            </a:r>
          </a:p>
        </p:txBody>
      </p:sp>
      <p:sp>
        <p:nvSpPr>
          <p:cNvPr id="15" name="TextBox 14">
            <a:extLst>
              <a:ext uri="{FF2B5EF4-FFF2-40B4-BE49-F238E27FC236}">
                <a16:creationId xmlns:a16="http://schemas.microsoft.com/office/drawing/2014/main" id="{FA2C1B48-BD09-40E7-9B01-0337C2D3320C}"/>
              </a:ext>
            </a:extLst>
          </p:cNvPr>
          <p:cNvSpPr txBox="1"/>
          <p:nvPr userDrawn="1"/>
        </p:nvSpPr>
        <p:spPr>
          <a:xfrm>
            <a:off x="-90719" y="4727462"/>
            <a:ext cx="12371679" cy="369332"/>
          </a:xfrm>
          <a:prstGeom prst="rect">
            <a:avLst/>
          </a:prstGeom>
          <a:noFill/>
        </p:spPr>
        <p:txBody>
          <a:bodyPr wrap="square" rtlCol="0">
            <a:spAutoFit/>
          </a:bodyPr>
          <a:lstStyle/>
          <a:p>
            <a:pPr lvl="0" algn="ctr"/>
            <a:r>
              <a:rPr lang="en-US" b="1" spc="300" dirty="0">
                <a:solidFill>
                  <a:schemeClr val="bg1"/>
                </a:solidFill>
                <a:latin typeface="+mn-lt"/>
                <a:cs typeface="Arial"/>
              </a:rPr>
              <a:t>OUR EXPERTISE GIVES CLIENTS THE EDGE.</a:t>
            </a:r>
          </a:p>
        </p:txBody>
      </p:sp>
      <p:sp>
        <p:nvSpPr>
          <p:cNvPr id="16" name="TextBox 15">
            <a:extLst>
              <a:ext uri="{FF2B5EF4-FFF2-40B4-BE49-F238E27FC236}">
                <a16:creationId xmlns:a16="http://schemas.microsoft.com/office/drawing/2014/main" id="{000B4926-601C-4CE9-8430-F3C666659ACB}"/>
              </a:ext>
            </a:extLst>
          </p:cNvPr>
          <p:cNvSpPr txBox="1"/>
          <p:nvPr userDrawn="1"/>
        </p:nvSpPr>
        <p:spPr>
          <a:xfrm>
            <a:off x="936194" y="5438369"/>
            <a:ext cx="1733992" cy="523220"/>
          </a:xfrm>
          <a:prstGeom prst="rect">
            <a:avLst/>
          </a:prstGeom>
          <a:noFill/>
        </p:spPr>
        <p:txBody>
          <a:bodyPr wrap="square" rtlCol="0">
            <a:spAutoFit/>
          </a:bodyPr>
          <a:lstStyle/>
          <a:p>
            <a:pPr marL="0" lvl="1" algn="ctr"/>
            <a:r>
              <a:rPr lang="en-US" sz="1400" dirty="0">
                <a:solidFill>
                  <a:schemeClr val="bg1"/>
                </a:solidFill>
                <a:latin typeface="+mn-lt"/>
                <a:cs typeface="Arial"/>
              </a:rPr>
              <a:t>Leading ROI workflow experts</a:t>
            </a:r>
          </a:p>
        </p:txBody>
      </p:sp>
      <p:sp>
        <p:nvSpPr>
          <p:cNvPr id="17" name="TextBox 16">
            <a:extLst>
              <a:ext uri="{FF2B5EF4-FFF2-40B4-BE49-F238E27FC236}">
                <a16:creationId xmlns:a16="http://schemas.microsoft.com/office/drawing/2014/main" id="{1C569870-CEF6-43CD-9F1F-D93EDDC16D6E}"/>
              </a:ext>
            </a:extLst>
          </p:cNvPr>
          <p:cNvSpPr txBox="1"/>
          <p:nvPr userDrawn="1"/>
        </p:nvSpPr>
        <p:spPr>
          <a:xfrm>
            <a:off x="2933239" y="5356954"/>
            <a:ext cx="1717710" cy="954107"/>
          </a:xfrm>
          <a:prstGeom prst="rect">
            <a:avLst/>
          </a:prstGeom>
          <a:noFill/>
        </p:spPr>
        <p:txBody>
          <a:bodyPr wrap="square" rtlCol="0">
            <a:spAutoFit/>
          </a:bodyPr>
          <a:lstStyle/>
          <a:p>
            <a:pPr marL="0" lvl="1" algn="ctr"/>
            <a:r>
              <a:rPr lang="en-US" sz="1400" dirty="0">
                <a:solidFill>
                  <a:schemeClr val="bg1"/>
                </a:solidFill>
                <a:latin typeface="+mn-lt"/>
                <a:cs typeface="Arial"/>
              </a:rPr>
              <a:t>High percentage of HIM credentialed employees </a:t>
            </a:r>
          </a:p>
        </p:txBody>
      </p:sp>
      <p:sp>
        <p:nvSpPr>
          <p:cNvPr id="18" name="TextBox 17">
            <a:extLst>
              <a:ext uri="{FF2B5EF4-FFF2-40B4-BE49-F238E27FC236}">
                <a16:creationId xmlns:a16="http://schemas.microsoft.com/office/drawing/2014/main" id="{BA0A83F0-B2FF-430D-B847-79086CD1402A}"/>
              </a:ext>
            </a:extLst>
          </p:cNvPr>
          <p:cNvSpPr txBox="1"/>
          <p:nvPr userDrawn="1"/>
        </p:nvSpPr>
        <p:spPr>
          <a:xfrm>
            <a:off x="4914002" y="5356954"/>
            <a:ext cx="1736022" cy="738664"/>
          </a:xfrm>
          <a:prstGeom prst="rect">
            <a:avLst/>
          </a:prstGeom>
          <a:noFill/>
        </p:spPr>
        <p:txBody>
          <a:bodyPr wrap="square" rtlCol="0">
            <a:spAutoFit/>
          </a:bodyPr>
          <a:lstStyle/>
          <a:p>
            <a:pPr marL="0" lvl="1" algn="ctr"/>
            <a:r>
              <a:rPr lang="en-US" sz="1400" dirty="0">
                <a:solidFill>
                  <a:schemeClr val="bg1"/>
                </a:solidFill>
                <a:latin typeface="+mn-lt"/>
                <a:cs typeface="Arial"/>
              </a:rPr>
              <a:t>Top HIM professional leadership</a:t>
            </a:r>
          </a:p>
        </p:txBody>
      </p:sp>
      <p:sp>
        <p:nvSpPr>
          <p:cNvPr id="19" name="TextBox 18">
            <a:extLst>
              <a:ext uri="{FF2B5EF4-FFF2-40B4-BE49-F238E27FC236}">
                <a16:creationId xmlns:a16="http://schemas.microsoft.com/office/drawing/2014/main" id="{A921B2CD-8A2C-4385-8533-22C6F667A316}"/>
              </a:ext>
            </a:extLst>
          </p:cNvPr>
          <p:cNvSpPr txBox="1"/>
          <p:nvPr userDrawn="1"/>
        </p:nvSpPr>
        <p:spPr>
          <a:xfrm>
            <a:off x="6830138" y="5356954"/>
            <a:ext cx="1818961" cy="738664"/>
          </a:xfrm>
          <a:prstGeom prst="rect">
            <a:avLst/>
          </a:prstGeom>
          <a:noFill/>
        </p:spPr>
        <p:txBody>
          <a:bodyPr wrap="square" rtlCol="0">
            <a:spAutoFit/>
          </a:bodyPr>
          <a:lstStyle/>
          <a:p>
            <a:pPr marL="0" lvl="1" algn="ctr"/>
            <a:r>
              <a:rPr lang="en-US" sz="1400" dirty="0">
                <a:solidFill>
                  <a:schemeClr val="bg1"/>
                </a:solidFill>
                <a:latin typeface="+mn-lt"/>
                <a:cs typeface="Arial"/>
              </a:rPr>
              <a:t>Deep technology development experience</a:t>
            </a:r>
          </a:p>
        </p:txBody>
      </p:sp>
      <p:sp>
        <p:nvSpPr>
          <p:cNvPr id="20" name="TextBox 19">
            <a:extLst>
              <a:ext uri="{FF2B5EF4-FFF2-40B4-BE49-F238E27FC236}">
                <a16:creationId xmlns:a16="http://schemas.microsoft.com/office/drawing/2014/main" id="{E68C2F15-DB4D-477E-9C8C-E66B5AA0A3EF}"/>
              </a:ext>
            </a:extLst>
          </p:cNvPr>
          <p:cNvSpPr txBox="1"/>
          <p:nvPr userDrawn="1"/>
        </p:nvSpPr>
        <p:spPr>
          <a:xfrm>
            <a:off x="8912152" y="5438369"/>
            <a:ext cx="2387290" cy="738664"/>
          </a:xfrm>
          <a:prstGeom prst="rect">
            <a:avLst/>
          </a:prstGeom>
          <a:noFill/>
        </p:spPr>
        <p:txBody>
          <a:bodyPr wrap="square" rtlCol="0">
            <a:spAutoFit/>
          </a:bodyPr>
          <a:lstStyle/>
          <a:p>
            <a:pPr marL="0" lvl="1" algn="ctr"/>
            <a:r>
              <a:rPr lang="en-US" sz="1400" dirty="0">
                <a:solidFill>
                  <a:schemeClr val="bg1"/>
                </a:solidFill>
                <a:latin typeface="+mn-lt"/>
                <a:cs typeface="Arial"/>
              </a:rPr>
              <a:t>Comprehensive security/ compliance experience</a:t>
            </a:r>
          </a:p>
        </p:txBody>
      </p:sp>
      <p:cxnSp>
        <p:nvCxnSpPr>
          <p:cNvPr id="21" name="Straight Connector 20">
            <a:extLst>
              <a:ext uri="{FF2B5EF4-FFF2-40B4-BE49-F238E27FC236}">
                <a16:creationId xmlns:a16="http://schemas.microsoft.com/office/drawing/2014/main" id="{FC78C13F-AF88-4D69-8A31-C4263038BF5A}"/>
              </a:ext>
            </a:extLst>
          </p:cNvPr>
          <p:cNvCxnSpPr/>
          <p:nvPr userDrawn="1"/>
        </p:nvCxnSpPr>
        <p:spPr>
          <a:xfrm>
            <a:off x="1065212" y="1231947"/>
            <a:ext cx="10058400"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54C7CB1-D4D9-45DD-B48B-8C75963CA8CD}"/>
              </a:ext>
            </a:extLst>
          </p:cNvPr>
          <p:cNvCxnSpPr/>
          <p:nvPr userDrawn="1"/>
        </p:nvCxnSpPr>
        <p:spPr>
          <a:xfrm>
            <a:off x="1065212" y="562767"/>
            <a:ext cx="10058400"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41777B54-9225-426C-8642-1D3E7B867A73}"/>
              </a:ext>
            </a:extLst>
          </p:cNvPr>
          <p:cNvCxnSpPr/>
          <p:nvPr userDrawn="1"/>
        </p:nvCxnSpPr>
        <p:spPr>
          <a:xfrm>
            <a:off x="1065212" y="2170725"/>
            <a:ext cx="100584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BCE27C46-1A63-4BD5-BF08-5AF6D1FCD129}"/>
              </a:ext>
            </a:extLst>
          </p:cNvPr>
          <p:cNvCxnSpPr/>
          <p:nvPr userDrawn="1"/>
        </p:nvCxnSpPr>
        <p:spPr>
          <a:xfrm>
            <a:off x="1065212" y="3717564"/>
            <a:ext cx="100584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130E47C6-0252-4538-B827-1A28A455E0B6}"/>
              </a:ext>
            </a:extLst>
          </p:cNvPr>
          <p:cNvCxnSpPr/>
          <p:nvPr userDrawn="1"/>
        </p:nvCxnSpPr>
        <p:spPr>
          <a:xfrm>
            <a:off x="1065212" y="5199276"/>
            <a:ext cx="10058400"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1EEE7F-5CC0-40FF-86B4-FFB05532DCE7}"/>
              </a:ext>
            </a:extLst>
          </p:cNvPr>
          <p:cNvCxnSpPr/>
          <p:nvPr userDrawn="1"/>
        </p:nvCxnSpPr>
        <p:spPr>
          <a:xfrm>
            <a:off x="4273924" y="2352826"/>
            <a:ext cx="0" cy="45809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851C53E-24D1-4DA2-8E5E-030263D332B4}"/>
              </a:ext>
            </a:extLst>
          </p:cNvPr>
          <p:cNvCxnSpPr/>
          <p:nvPr userDrawn="1"/>
        </p:nvCxnSpPr>
        <p:spPr>
          <a:xfrm>
            <a:off x="7986133" y="2352826"/>
            <a:ext cx="0" cy="45809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2B24FB60-FA75-4F17-A99A-F0789E0DD7B8}"/>
              </a:ext>
            </a:extLst>
          </p:cNvPr>
          <p:cNvCxnSpPr/>
          <p:nvPr userDrawn="1"/>
        </p:nvCxnSpPr>
        <p:spPr>
          <a:xfrm>
            <a:off x="5877663" y="3899666"/>
            <a:ext cx="0" cy="45809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012E0F06-74B0-4C07-8233-3A514CB89240}"/>
              </a:ext>
            </a:extLst>
          </p:cNvPr>
          <p:cNvCxnSpPr/>
          <p:nvPr userDrawn="1"/>
        </p:nvCxnSpPr>
        <p:spPr>
          <a:xfrm>
            <a:off x="2735311" y="5422084"/>
            <a:ext cx="0" cy="67353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126EDDF9-A67E-49FD-A83B-F48FC27470CE}"/>
              </a:ext>
            </a:extLst>
          </p:cNvPr>
          <p:cNvCxnSpPr/>
          <p:nvPr userDrawn="1"/>
        </p:nvCxnSpPr>
        <p:spPr>
          <a:xfrm>
            <a:off x="4922142" y="5422084"/>
            <a:ext cx="0" cy="67353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69EA8E12-EEFE-463A-A111-D7F6141650D2}"/>
              </a:ext>
            </a:extLst>
          </p:cNvPr>
          <p:cNvCxnSpPr/>
          <p:nvPr userDrawn="1"/>
        </p:nvCxnSpPr>
        <p:spPr>
          <a:xfrm>
            <a:off x="6650024" y="5422084"/>
            <a:ext cx="0" cy="67353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18C36321-095B-4052-9418-3DCAEB7FEABE}"/>
              </a:ext>
            </a:extLst>
          </p:cNvPr>
          <p:cNvCxnSpPr/>
          <p:nvPr userDrawn="1"/>
        </p:nvCxnSpPr>
        <p:spPr>
          <a:xfrm>
            <a:off x="8820566" y="5422084"/>
            <a:ext cx="0" cy="673534"/>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05306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e are Verism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91E0B48-E58F-42C8-B21D-18B5A5727FAC}"/>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4" name="Footer Placeholder 3">
            <a:extLst>
              <a:ext uri="{FF2B5EF4-FFF2-40B4-BE49-F238E27FC236}">
                <a16:creationId xmlns:a16="http://schemas.microsoft.com/office/drawing/2014/main" id="{A2093A13-FEF3-42C6-8882-F60E7E1E89CE}"/>
              </a:ext>
            </a:extLst>
          </p:cNvPr>
          <p:cNvSpPr>
            <a:spLocks noGrp="1"/>
          </p:cNvSpPr>
          <p:nvPr>
            <p:ph type="ftr" sz="quarter" idx="11"/>
          </p:nvPr>
        </p:nvSpPr>
        <p:spPr/>
        <p:txBody>
          <a:bodyPr/>
          <a:lstStyle/>
          <a:p>
            <a:r>
              <a:rPr lang="en-US"/>
              <a:t>© Verisma Systems, Inc. Proprietary and Confidential.</a:t>
            </a:r>
          </a:p>
        </p:txBody>
      </p:sp>
      <p:sp>
        <p:nvSpPr>
          <p:cNvPr id="5" name="Slide Number Placeholder 4">
            <a:extLst>
              <a:ext uri="{FF2B5EF4-FFF2-40B4-BE49-F238E27FC236}">
                <a16:creationId xmlns:a16="http://schemas.microsoft.com/office/drawing/2014/main" id="{1BC6BA6A-17CD-4AE1-A734-E5CAD32D8AD1}"/>
              </a:ext>
            </a:extLst>
          </p:cNvPr>
          <p:cNvSpPr>
            <a:spLocks noGrp="1"/>
          </p:cNvSpPr>
          <p:nvPr>
            <p:ph type="sldNum" sz="quarter" idx="12"/>
          </p:nvPr>
        </p:nvSpPr>
        <p:spPr/>
        <p:txBody>
          <a:bodyPr/>
          <a:lstStyle/>
          <a:p>
            <a:fld id="{4EFB55E4-0300-4382-9705-33A3A95348C5}" type="slidenum">
              <a:rPr lang="en-US" smtClean="0"/>
              <a:t>‹#›</a:t>
            </a:fld>
            <a:endParaRPr lang="en-US"/>
          </a:p>
        </p:txBody>
      </p:sp>
      <p:sp>
        <p:nvSpPr>
          <p:cNvPr id="7" name="TextBox 6">
            <a:extLst>
              <a:ext uri="{FF2B5EF4-FFF2-40B4-BE49-F238E27FC236}">
                <a16:creationId xmlns:a16="http://schemas.microsoft.com/office/drawing/2014/main" id="{EB4EBFA7-F88E-43D7-876F-ED78B98FC0AE}"/>
              </a:ext>
            </a:extLst>
          </p:cNvPr>
          <p:cNvSpPr txBox="1"/>
          <p:nvPr userDrawn="1"/>
        </p:nvSpPr>
        <p:spPr>
          <a:xfrm>
            <a:off x="5830337" y="1831369"/>
            <a:ext cx="5469000" cy="3916969"/>
          </a:xfrm>
          <a:prstGeom prst="rect">
            <a:avLst/>
          </a:prstGeom>
          <a:noFill/>
        </p:spPr>
        <p:txBody>
          <a:bodyPr wrap="square" lIns="0" tIns="0" rIns="0" bIns="0" rtlCol="0">
            <a:noAutofit/>
          </a:bodyPr>
          <a:lstStyle/>
          <a:p>
            <a:pPr algn="ctr">
              <a:lnSpc>
                <a:spcPct val="120000"/>
              </a:lnSpc>
            </a:pPr>
            <a:r>
              <a:rPr lang="en-US" sz="2401">
                <a:solidFill>
                  <a:schemeClr val="bg1"/>
                </a:solidFill>
                <a:latin typeface="Arial"/>
                <a:cs typeface="Arial"/>
              </a:rPr>
              <a:t>A DIFFERENT KIND OF</a:t>
            </a:r>
            <a:br>
              <a:rPr lang="en-US" sz="2401">
                <a:solidFill>
                  <a:schemeClr val="bg1"/>
                </a:solidFill>
                <a:latin typeface="Arial"/>
                <a:cs typeface="Arial"/>
              </a:rPr>
            </a:br>
            <a:r>
              <a:rPr lang="en-US" sz="2401">
                <a:solidFill>
                  <a:schemeClr val="bg1"/>
                </a:solidFill>
                <a:latin typeface="Arial"/>
                <a:cs typeface="Arial"/>
              </a:rPr>
              <a:t>DISCLOSURE MANAGEMENT.</a:t>
            </a:r>
            <a:br>
              <a:rPr lang="en-US" sz="2401">
                <a:solidFill>
                  <a:schemeClr val="bg1"/>
                </a:solidFill>
                <a:latin typeface="Arial"/>
                <a:cs typeface="Arial"/>
              </a:rPr>
            </a:br>
            <a:endParaRPr lang="en-US" sz="2401">
              <a:solidFill>
                <a:schemeClr val="bg1"/>
              </a:solidFill>
              <a:latin typeface="Arial"/>
              <a:cs typeface="Arial"/>
            </a:endParaRPr>
          </a:p>
          <a:p>
            <a:pPr algn="ctr">
              <a:lnSpc>
                <a:spcPct val="150000"/>
              </a:lnSpc>
            </a:pPr>
            <a:r>
              <a:rPr lang="en-US" sz="1400">
                <a:solidFill>
                  <a:schemeClr val="bg1"/>
                </a:solidFill>
                <a:latin typeface="Arial"/>
                <a:cs typeface="Arial"/>
              </a:rPr>
              <a:t>At Verisma, we believe truth and accuracy are the two foundational principles of partnership, and more specifically—partnership built on trust. In designing our disclosure management system, we let the needs of our clients inform our decisions. That’s why we decided compliance-driven technology wasn’t enough if it wasn’t putting people first. And that’s why our partnership is truly a promise to uphold both our values and yours. </a:t>
            </a:r>
          </a:p>
          <a:p>
            <a:pPr algn="ctr"/>
            <a:r>
              <a:rPr lang="en-US" sz="1400"/>
              <a:t> </a:t>
            </a:r>
          </a:p>
        </p:txBody>
      </p:sp>
      <p:pic>
        <p:nvPicPr>
          <p:cNvPr id="8" name="Picture 7" descr="Logo, company name&#10;&#10;Description automatically generated">
            <a:extLst>
              <a:ext uri="{FF2B5EF4-FFF2-40B4-BE49-F238E27FC236}">
                <a16:creationId xmlns:a16="http://schemas.microsoft.com/office/drawing/2014/main" id="{85A93389-8A9C-435F-BCCE-2A429AB1D5E6}"/>
              </a:ext>
            </a:extLst>
          </p:cNvPr>
          <p:cNvPicPr>
            <a:picLocks noChangeAspect="1"/>
          </p:cNvPicPr>
          <p:nvPr userDrawn="1"/>
        </p:nvPicPr>
        <p:blipFill>
          <a:blip r:embed="rId2"/>
          <a:stretch>
            <a:fillRect/>
          </a:stretch>
        </p:blipFill>
        <p:spPr>
          <a:xfrm>
            <a:off x="0" y="893"/>
            <a:ext cx="12188825" cy="6856214"/>
          </a:xfrm>
          <a:prstGeom prst="rect">
            <a:avLst/>
          </a:prstGeom>
        </p:spPr>
      </p:pic>
    </p:spTree>
    <p:extLst>
      <p:ext uri="{BB962C8B-B14F-4D97-AF65-F5344CB8AC3E}">
        <p14:creationId xmlns:p14="http://schemas.microsoft.com/office/powerpoint/2010/main" val="18821620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8089F-CC26-42DE-AE40-5FF7A6623C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AF6DE4-076F-4E3E-99ED-BCE300EF4557}"/>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4" name="Footer Placeholder 3">
            <a:extLst>
              <a:ext uri="{FF2B5EF4-FFF2-40B4-BE49-F238E27FC236}">
                <a16:creationId xmlns:a16="http://schemas.microsoft.com/office/drawing/2014/main" id="{8FBC6316-1190-4DCE-95E4-DA3398BF5E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D4D5F1E-5738-40CD-968D-5265B2CFB79F}"/>
              </a:ext>
            </a:extLst>
          </p:cNvPr>
          <p:cNvSpPr>
            <a:spLocks noGrp="1"/>
          </p:cNvSpPr>
          <p:nvPr>
            <p:ph type="sldNum" sz="quarter" idx="12"/>
          </p:nvPr>
        </p:nvSpPr>
        <p:spPr/>
        <p:txBody>
          <a:bodyPr/>
          <a:lstStyle/>
          <a:p>
            <a:fld id="{4EFB55E4-0300-4382-9705-33A3A95348C5}" type="slidenum">
              <a:rPr lang="en-US" smtClean="0"/>
              <a:t>‹#›</a:t>
            </a:fld>
            <a:endParaRPr lang="en-US"/>
          </a:p>
        </p:txBody>
      </p:sp>
    </p:spTree>
    <p:extLst>
      <p:ext uri="{BB962C8B-B14F-4D97-AF65-F5344CB8AC3E}">
        <p14:creationId xmlns:p14="http://schemas.microsoft.com/office/powerpoint/2010/main" val="3234131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65A9E-A34F-40A4-9CB1-9EFA4320DA0D}"/>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190B72D-699E-449B-8230-CEF429603F35}"/>
              </a:ext>
            </a:extLst>
          </p:cNvPr>
          <p:cNvSpPr>
            <a:spLocks noGrp="1"/>
          </p:cNvSpPr>
          <p:nvPr>
            <p:ph idx="1"/>
          </p:nvPr>
        </p:nvSpPr>
        <p:spPr>
          <a:xfrm>
            <a:off x="193766" y="1189898"/>
            <a:ext cx="11606348" cy="4823627"/>
          </a:xfrm>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03C34E9-04E0-41D1-AAC4-A7E71D3CFA35}"/>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5" name="Footer Placeholder 4">
            <a:extLst>
              <a:ext uri="{FF2B5EF4-FFF2-40B4-BE49-F238E27FC236}">
                <a16:creationId xmlns:a16="http://schemas.microsoft.com/office/drawing/2014/main" id="{3D01D022-CE7B-48BC-BF3C-987C55982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108E8-9897-4211-A1A1-36659E72AE3A}"/>
              </a:ext>
            </a:extLst>
          </p:cNvPr>
          <p:cNvSpPr>
            <a:spLocks noGrp="1"/>
          </p:cNvSpPr>
          <p:nvPr>
            <p:ph type="sldNum" sz="quarter" idx="12"/>
          </p:nvPr>
        </p:nvSpPr>
        <p:spPr/>
        <p:txBody>
          <a:bodyPr/>
          <a:lstStyle/>
          <a:p>
            <a:fld id="{4EFB55E4-0300-4382-9705-33A3A95348C5}" type="slidenum">
              <a:rPr lang="en-US" smtClean="0"/>
              <a:t>‹#›</a:t>
            </a:fld>
            <a:endParaRPr lang="en-US"/>
          </a:p>
        </p:txBody>
      </p:sp>
    </p:spTree>
    <p:extLst>
      <p:ext uri="{BB962C8B-B14F-4D97-AF65-F5344CB8AC3E}">
        <p14:creationId xmlns:p14="http://schemas.microsoft.com/office/powerpoint/2010/main" val="27214859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D4EAA9F-5F2D-46BB-A760-66795591413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0740DE0F-4392-4F79-AD61-1B522E76D9F2}"/>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3" name="Footer Placeholder 2">
            <a:extLst>
              <a:ext uri="{FF2B5EF4-FFF2-40B4-BE49-F238E27FC236}">
                <a16:creationId xmlns:a16="http://schemas.microsoft.com/office/drawing/2014/main" id="{C07F6FC7-0F53-42FC-B70A-D0574D063F2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137841-BBCC-455E-A930-12D579B9DF57}"/>
              </a:ext>
            </a:extLst>
          </p:cNvPr>
          <p:cNvSpPr>
            <a:spLocks noGrp="1"/>
          </p:cNvSpPr>
          <p:nvPr>
            <p:ph type="sldNum" sz="quarter" idx="12"/>
          </p:nvPr>
        </p:nvSpPr>
        <p:spPr/>
        <p:txBody>
          <a:bodyPr/>
          <a:lstStyle/>
          <a:p>
            <a:fld id="{4EFB55E4-0300-4382-9705-33A3A95348C5}" type="slidenum">
              <a:rPr lang="en-US" smtClean="0"/>
              <a:t>‹#›</a:t>
            </a:fld>
            <a:endParaRPr lang="en-US"/>
          </a:p>
        </p:txBody>
      </p:sp>
    </p:spTree>
    <p:extLst>
      <p:ext uri="{BB962C8B-B14F-4D97-AF65-F5344CB8AC3E}">
        <p14:creationId xmlns:p14="http://schemas.microsoft.com/office/powerpoint/2010/main" val="3741973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C25DA-5AEA-4AB9-B697-D46BA8A361A3}"/>
              </a:ext>
            </a:extLst>
          </p:cNvPr>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49ABE54C-915F-47BE-8C2B-B59A7448A0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A6129E-216D-4D3C-8EA2-9664F7C21C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C36F6B-0DE2-4A00-B980-969A2821FDC1}"/>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6" name="Footer Placeholder 5">
            <a:extLst>
              <a:ext uri="{FF2B5EF4-FFF2-40B4-BE49-F238E27FC236}">
                <a16:creationId xmlns:a16="http://schemas.microsoft.com/office/drawing/2014/main" id="{303B63FE-6CFF-46DF-8FB4-96812FB6E5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21EAA1-0D6D-413E-A6DA-3D5E6D7C33BB}"/>
              </a:ext>
            </a:extLst>
          </p:cNvPr>
          <p:cNvSpPr>
            <a:spLocks noGrp="1"/>
          </p:cNvSpPr>
          <p:nvPr>
            <p:ph type="sldNum" sz="quarter" idx="12"/>
          </p:nvPr>
        </p:nvSpPr>
        <p:spPr/>
        <p:txBody>
          <a:bodyPr/>
          <a:lstStyle/>
          <a:p>
            <a:fld id="{4EFB55E4-0300-4382-9705-33A3A95348C5}" type="slidenum">
              <a:rPr lang="en-US" smtClean="0"/>
              <a:t>‹#›</a:t>
            </a:fld>
            <a:endParaRPr lang="en-US"/>
          </a:p>
        </p:txBody>
      </p:sp>
    </p:spTree>
    <p:extLst>
      <p:ext uri="{BB962C8B-B14F-4D97-AF65-F5344CB8AC3E}">
        <p14:creationId xmlns:p14="http://schemas.microsoft.com/office/powerpoint/2010/main" val="16837830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82F30-758B-4CAC-B822-2E62AA539A29}"/>
              </a:ext>
            </a:extLst>
          </p:cNvPr>
          <p:cNvSpPr>
            <a:spLocks noGrp="1"/>
          </p:cNvSpPr>
          <p:nvPr>
            <p:ph type="title"/>
          </p:nvPr>
        </p:nvSpPr>
        <p:spPr>
          <a:xfrm>
            <a:off x="839788" y="987424"/>
            <a:ext cx="3932237" cy="1069975"/>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D54E363C-E613-4BAB-AE43-43046FE7A7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0D6D273-2756-4A10-AEB7-B74F138063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BA66EE-4F97-412D-B382-9DCB9F938CE1}"/>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6" name="Footer Placeholder 5">
            <a:extLst>
              <a:ext uri="{FF2B5EF4-FFF2-40B4-BE49-F238E27FC236}">
                <a16:creationId xmlns:a16="http://schemas.microsoft.com/office/drawing/2014/main" id="{9E37714D-B17D-456A-8970-74D331680B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8C99B6-39F6-4EB4-BF82-73F96ACE5B3E}"/>
              </a:ext>
            </a:extLst>
          </p:cNvPr>
          <p:cNvSpPr>
            <a:spLocks noGrp="1"/>
          </p:cNvSpPr>
          <p:nvPr>
            <p:ph type="sldNum" sz="quarter" idx="12"/>
          </p:nvPr>
        </p:nvSpPr>
        <p:spPr/>
        <p:txBody>
          <a:bodyPr/>
          <a:lstStyle/>
          <a:p>
            <a:fld id="{4EFB55E4-0300-4382-9705-33A3A95348C5}" type="slidenum">
              <a:rPr lang="en-US" smtClean="0"/>
              <a:t>‹#›</a:t>
            </a:fld>
            <a:endParaRPr lang="en-US"/>
          </a:p>
        </p:txBody>
      </p:sp>
    </p:spTree>
    <p:extLst>
      <p:ext uri="{BB962C8B-B14F-4D97-AF65-F5344CB8AC3E}">
        <p14:creationId xmlns:p14="http://schemas.microsoft.com/office/powerpoint/2010/main" val="42496069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BB5D3-793D-4660-8237-34529E89EEF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01A875-E246-4A15-AFBA-6ACD60606CE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D8A1E0-D030-4093-8FA1-202CB05A61C2}"/>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5" name="Footer Placeholder 4">
            <a:extLst>
              <a:ext uri="{FF2B5EF4-FFF2-40B4-BE49-F238E27FC236}">
                <a16:creationId xmlns:a16="http://schemas.microsoft.com/office/drawing/2014/main" id="{86A67EAB-3D53-4584-9FC6-FA286A4DF2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0DC9C1-1D80-475B-8889-DFC69C371245}"/>
              </a:ext>
            </a:extLst>
          </p:cNvPr>
          <p:cNvSpPr>
            <a:spLocks noGrp="1"/>
          </p:cNvSpPr>
          <p:nvPr>
            <p:ph type="sldNum" sz="quarter" idx="12"/>
          </p:nvPr>
        </p:nvSpPr>
        <p:spPr/>
        <p:txBody>
          <a:bodyPr/>
          <a:lstStyle/>
          <a:p>
            <a:fld id="{4EFB55E4-0300-4382-9705-33A3A95348C5}" type="slidenum">
              <a:rPr lang="en-US" smtClean="0"/>
              <a:t>‹#›</a:t>
            </a:fld>
            <a:endParaRPr lang="en-US"/>
          </a:p>
        </p:txBody>
      </p:sp>
    </p:spTree>
    <p:extLst>
      <p:ext uri="{BB962C8B-B14F-4D97-AF65-F5344CB8AC3E}">
        <p14:creationId xmlns:p14="http://schemas.microsoft.com/office/powerpoint/2010/main" val="728359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A2D75C4-CB44-4E0E-87BF-393505CAAA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FBBE286-C455-401D-A0BA-CA62FD24D3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EB0825-F8FE-45DE-B834-62DDCDC66054}"/>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5" name="Footer Placeholder 4">
            <a:extLst>
              <a:ext uri="{FF2B5EF4-FFF2-40B4-BE49-F238E27FC236}">
                <a16:creationId xmlns:a16="http://schemas.microsoft.com/office/drawing/2014/main" id="{F5E044C6-D061-4F76-A2A5-A51B6C03E3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072484-92C5-4106-8DF6-857ABE656005}"/>
              </a:ext>
            </a:extLst>
          </p:cNvPr>
          <p:cNvSpPr>
            <a:spLocks noGrp="1"/>
          </p:cNvSpPr>
          <p:nvPr>
            <p:ph type="sldNum" sz="quarter" idx="12"/>
          </p:nvPr>
        </p:nvSpPr>
        <p:spPr/>
        <p:txBody>
          <a:bodyPr/>
          <a:lstStyle/>
          <a:p>
            <a:fld id="{4EFB55E4-0300-4382-9705-33A3A95348C5}" type="slidenum">
              <a:rPr lang="en-US" smtClean="0"/>
              <a:t>‹#›</a:t>
            </a:fld>
            <a:endParaRPr lang="en-US"/>
          </a:p>
        </p:txBody>
      </p:sp>
    </p:spTree>
    <p:extLst>
      <p:ext uri="{BB962C8B-B14F-4D97-AF65-F5344CB8AC3E}">
        <p14:creationId xmlns:p14="http://schemas.microsoft.com/office/powerpoint/2010/main" val="8917701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457360" y="672353"/>
            <a:ext cx="11091987" cy="5380"/>
          </a:xfrm>
          <a:prstGeom prst="rect">
            <a:avLst/>
          </a:prstGeom>
        </p:spPr>
      </p:pic>
      <p:sp>
        <p:nvSpPr>
          <p:cNvPr id="5" name="Text Placeholder 4"/>
          <p:cNvSpPr>
            <a:spLocks noGrp="1"/>
          </p:cNvSpPr>
          <p:nvPr>
            <p:ph type="body" sz="quarter" idx="10"/>
          </p:nvPr>
        </p:nvSpPr>
        <p:spPr>
          <a:xfrm>
            <a:off x="831273" y="1411941"/>
            <a:ext cx="9975273" cy="4912211"/>
          </a:xfrm>
          <a:prstGeom prst="rect">
            <a:avLst/>
          </a:prstGeom>
        </p:spPr>
        <p:txBody>
          <a:bodyPr/>
          <a:lstStyle>
            <a:lvl1pPr>
              <a:defRPr>
                <a:solidFill>
                  <a:schemeClr val="tx2">
                    <a:lumMod val="85000"/>
                    <a:lumOff val="15000"/>
                  </a:schemeClr>
                </a:solidFill>
                <a:latin typeface="Open Sans Light" panose="020B0604020202020204" charset="0"/>
                <a:ea typeface="Open Sans Light" panose="020B0604020202020204" charset="0"/>
                <a:cs typeface="Open Sans Light" panose="020B0604020202020204" charset="0"/>
              </a:defRPr>
            </a:lvl1pPr>
            <a:lvl2pPr marL="655579" indent="-252146">
              <a:buFontTx/>
              <a:buBlip>
                <a:blip r:embed="rId3"/>
              </a:buBlip>
              <a:defRPr>
                <a:solidFill>
                  <a:schemeClr val="tx2">
                    <a:lumMod val="85000"/>
                    <a:lumOff val="15000"/>
                  </a:schemeClr>
                </a:solidFill>
                <a:latin typeface="Open Sans Light" panose="020B0604020202020204" charset="0"/>
                <a:ea typeface="Open Sans Light" panose="020B0604020202020204" charset="0"/>
                <a:cs typeface="Open Sans Light" panose="020B0604020202020204" charset="0"/>
              </a:defRPr>
            </a:lvl2pPr>
            <a:lvl3pPr marL="1059012" indent="-252146">
              <a:buFontTx/>
              <a:buBlip>
                <a:blip r:embed="rId3"/>
              </a:buBlip>
              <a:defRPr>
                <a:solidFill>
                  <a:schemeClr val="tx2">
                    <a:lumMod val="85000"/>
                    <a:lumOff val="15000"/>
                  </a:schemeClr>
                </a:solidFill>
                <a:latin typeface="Open Sans Light" panose="020B0604020202020204" charset="0"/>
                <a:ea typeface="Open Sans Light" panose="020B0604020202020204" charset="0"/>
                <a:cs typeface="Open Sans Light" panose="020B0604020202020204" charset="0"/>
              </a:defRPr>
            </a:lvl3pPr>
            <a:lvl4pPr marL="1462446" indent="-252146">
              <a:buFontTx/>
              <a:buBlip>
                <a:blip r:embed="rId3"/>
              </a:buBlip>
              <a:defRPr>
                <a:solidFill>
                  <a:schemeClr val="tx2">
                    <a:lumMod val="85000"/>
                    <a:lumOff val="15000"/>
                  </a:schemeClr>
                </a:solidFill>
                <a:latin typeface="Open Sans Light" panose="020B0604020202020204" charset="0"/>
                <a:ea typeface="Open Sans Light" panose="020B0604020202020204" charset="0"/>
                <a:cs typeface="Open Sans Light" panose="020B0604020202020204" charset="0"/>
              </a:defRPr>
            </a:lvl4pPr>
            <a:lvl5pPr marL="1865879" indent="-252146">
              <a:buFontTx/>
              <a:buBlip>
                <a:blip r:embed="rId3"/>
              </a:buBlip>
              <a:defRPr>
                <a:solidFill>
                  <a:schemeClr val="tx2">
                    <a:lumMod val="85000"/>
                    <a:lumOff val="15000"/>
                  </a:schemeClr>
                </a:solidFill>
                <a:latin typeface="Open Sans Light" panose="020B0604020202020204" charset="0"/>
                <a:ea typeface="Open Sans Light" panose="020B0604020202020204" charset="0"/>
                <a:cs typeface="Open Sans Light" panose="020B060402020202020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object 4">
            <a:extLst>
              <a:ext uri="{FF2B5EF4-FFF2-40B4-BE49-F238E27FC236}">
                <a16:creationId xmlns:a16="http://schemas.microsoft.com/office/drawing/2014/main" id="{FDEF3EA4-0290-4735-860F-A879707BDC81}"/>
              </a:ext>
            </a:extLst>
          </p:cNvPr>
          <p:cNvSpPr/>
          <p:nvPr userDrawn="1"/>
        </p:nvSpPr>
        <p:spPr>
          <a:xfrm>
            <a:off x="3361630" y="6596448"/>
            <a:ext cx="6438445" cy="127082"/>
          </a:xfrm>
          <a:custGeom>
            <a:avLst/>
            <a:gdLst/>
            <a:ahLst/>
            <a:cxnLst/>
            <a:rect l="l" t="t" r="r" b="b"/>
            <a:pathLst>
              <a:path w="7863840">
                <a:moveTo>
                  <a:pt x="0" y="0"/>
                </a:moveTo>
                <a:lnTo>
                  <a:pt x="7863840" y="0"/>
                </a:lnTo>
              </a:path>
            </a:pathLst>
          </a:custGeom>
          <a:ln w="6350">
            <a:solidFill>
              <a:srgbClr val="ADA9AC"/>
            </a:solidFill>
          </a:ln>
        </p:spPr>
        <p:txBody>
          <a:bodyPr wrap="square" lIns="0" tIns="0" rIns="0" bIns="0" rtlCol="0"/>
          <a:lstStyle/>
          <a:p>
            <a:endParaRPr sz="1588"/>
          </a:p>
        </p:txBody>
      </p:sp>
      <p:pic>
        <p:nvPicPr>
          <p:cNvPr id="13" name="Picture 12" descr="A picture containing clock&#10;&#10;Description automatically generated">
            <a:extLst>
              <a:ext uri="{FF2B5EF4-FFF2-40B4-BE49-F238E27FC236}">
                <a16:creationId xmlns:a16="http://schemas.microsoft.com/office/drawing/2014/main" id="{7588AF3E-57BE-41F8-BA55-BD65959A23C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008047" y="6394185"/>
            <a:ext cx="1939636" cy="305921"/>
          </a:xfrm>
          <a:prstGeom prst="rect">
            <a:avLst/>
          </a:prstGeom>
        </p:spPr>
      </p:pic>
      <p:sp>
        <p:nvSpPr>
          <p:cNvPr id="2" name="TextBox 1">
            <a:extLst>
              <a:ext uri="{FF2B5EF4-FFF2-40B4-BE49-F238E27FC236}">
                <a16:creationId xmlns:a16="http://schemas.microsoft.com/office/drawing/2014/main" id="{F011CE15-541D-464D-BF7B-758CE6692947}"/>
              </a:ext>
            </a:extLst>
          </p:cNvPr>
          <p:cNvSpPr txBox="1"/>
          <p:nvPr userDrawn="1"/>
        </p:nvSpPr>
        <p:spPr>
          <a:xfrm>
            <a:off x="313336" y="6482852"/>
            <a:ext cx="3385990" cy="228076"/>
          </a:xfrm>
          <a:prstGeom prst="rect">
            <a:avLst/>
          </a:prstGeom>
          <a:noFill/>
        </p:spPr>
        <p:txBody>
          <a:bodyPr wrap="square" rtlCol="0">
            <a:spAutoFit/>
          </a:bodyPr>
          <a:lstStyle/>
          <a:p>
            <a:r>
              <a:rPr lang="en-US" sz="882">
                <a:solidFill>
                  <a:srgbClr val="4092C8"/>
                </a:solidFill>
                <a:latin typeface="Open Sans Extrabold" panose="020B0906030804020204" pitchFamily="34" charset="0"/>
                <a:ea typeface="Open Sans Extrabold" panose="020B0906030804020204" pitchFamily="34" charset="0"/>
                <a:cs typeface="Open Sans Extrabold" panose="020B0906030804020204" pitchFamily="34" charset="0"/>
              </a:rPr>
              <a:t>Let’s Make This Easier For Everyone</a:t>
            </a:r>
          </a:p>
        </p:txBody>
      </p:sp>
    </p:spTree>
    <p:extLst>
      <p:ext uri="{BB962C8B-B14F-4D97-AF65-F5344CB8AC3E}">
        <p14:creationId xmlns:p14="http://schemas.microsoft.com/office/powerpoint/2010/main" val="1021476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Right content, left picture slide">
    <p:bg>
      <p:bgPr>
        <a:solidFill>
          <a:srgbClr val="67C5C3"/>
        </a:solidFill>
        <a:effectLst/>
      </p:bgPr>
    </p:bg>
    <p:spTree>
      <p:nvGrpSpPr>
        <p:cNvPr id="1" name=""/>
        <p:cNvGrpSpPr/>
        <p:nvPr/>
      </p:nvGrpSpPr>
      <p:grpSpPr>
        <a:xfrm>
          <a:off x="0" y="0"/>
          <a:ext cx="0" cy="0"/>
          <a:chOff x="0" y="0"/>
          <a:chExt cx="0" cy="0"/>
        </a:xfrm>
      </p:grpSpPr>
      <p:sp>
        <p:nvSpPr>
          <p:cNvPr id="12" name="object 4">
            <a:extLst>
              <a:ext uri="{FF2B5EF4-FFF2-40B4-BE49-F238E27FC236}">
                <a16:creationId xmlns:a16="http://schemas.microsoft.com/office/drawing/2014/main" id="{2190A02E-EAA9-4126-9347-6B629C11A217}"/>
              </a:ext>
            </a:extLst>
          </p:cNvPr>
          <p:cNvSpPr/>
          <p:nvPr userDrawn="1"/>
        </p:nvSpPr>
        <p:spPr>
          <a:xfrm>
            <a:off x="3580868" y="6573183"/>
            <a:ext cx="6219208" cy="83111"/>
          </a:xfrm>
          <a:custGeom>
            <a:avLst/>
            <a:gdLst/>
            <a:ahLst/>
            <a:cxnLst/>
            <a:rect l="l" t="t" r="r" b="b"/>
            <a:pathLst>
              <a:path w="7863840">
                <a:moveTo>
                  <a:pt x="0" y="0"/>
                </a:moveTo>
                <a:lnTo>
                  <a:pt x="7863840" y="0"/>
                </a:lnTo>
              </a:path>
            </a:pathLst>
          </a:custGeom>
          <a:ln w="6350">
            <a:solidFill>
              <a:schemeClr val="bg1"/>
            </a:solidFill>
          </a:ln>
        </p:spPr>
        <p:txBody>
          <a:bodyPr wrap="square" lIns="0" tIns="0" rIns="0" bIns="0" rtlCol="0"/>
          <a:lstStyle/>
          <a:p>
            <a:endParaRPr sz="1588"/>
          </a:p>
        </p:txBody>
      </p:sp>
      <p:pic>
        <p:nvPicPr>
          <p:cNvPr id="14" name="Picture 13" descr="A picture containing clock&#10;&#10;Description automatically generated">
            <a:extLst>
              <a:ext uri="{FF2B5EF4-FFF2-40B4-BE49-F238E27FC236}">
                <a16:creationId xmlns:a16="http://schemas.microsoft.com/office/drawing/2014/main" id="{FC03B4F6-2BCE-4F72-B991-74C9A824A97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008047" y="6394185"/>
            <a:ext cx="1939636" cy="305921"/>
          </a:xfrm>
          <a:prstGeom prst="rect">
            <a:avLst/>
          </a:prstGeom>
        </p:spPr>
      </p:pic>
      <p:sp>
        <p:nvSpPr>
          <p:cNvPr id="9" name="object 4">
            <a:extLst>
              <a:ext uri="{FF2B5EF4-FFF2-40B4-BE49-F238E27FC236}">
                <a16:creationId xmlns:a16="http://schemas.microsoft.com/office/drawing/2014/main" id="{311FD3EA-AE94-41A4-B160-964C3382965E}"/>
              </a:ext>
            </a:extLst>
          </p:cNvPr>
          <p:cNvSpPr/>
          <p:nvPr userDrawn="1"/>
        </p:nvSpPr>
        <p:spPr>
          <a:xfrm>
            <a:off x="461818" y="672354"/>
            <a:ext cx="11087528" cy="83111"/>
          </a:xfrm>
          <a:custGeom>
            <a:avLst/>
            <a:gdLst/>
            <a:ahLst/>
            <a:cxnLst/>
            <a:rect l="l" t="t" r="r" b="b"/>
            <a:pathLst>
              <a:path w="7863840">
                <a:moveTo>
                  <a:pt x="0" y="0"/>
                </a:moveTo>
                <a:lnTo>
                  <a:pt x="7863840" y="0"/>
                </a:lnTo>
              </a:path>
            </a:pathLst>
          </a:custGeom>
          <a:ln w="6350">
            <a:solidFill>
              <a:schemeClr val="bg1"/>
            </a:solidFill>
          </a:ln>
        </p:spPr>
        <p:txBody>
          <a:bodyPr wrap="square" lIns="0" tIns="0" rIns="0" bIns="0" rtlCol="0"/>
          <a:lstStyle/>
          <a:p>
            <a:endParaRPr sz="1588"/>
          </a:p>
        </p:txBody>
      </p:sp>
      <p:sp>
        <p:nvSpPr>
          <p:cNvPr id="8" name="TextBox 7">
            <a:extLst>
              <a:ext uri="{FF2B5EF4-FFF2-40B4-BE49-F238E27FC236}">
                <a16:creationId xmlns:a16="http://schemas.microsoft.com/office/drawing/2014/main" id="{07482329-E56C-4F72-9069-19BB351F1DF3}"/>
              </a:ext>
            </a:extLst>
          </p:cNvPr>
          <p:cNvSpPr txBox="1"/>
          <p:nvPr userDrawn="1"/>
        </p:nvSpPr>
        <p:spPr>
          <a:xfrm>
            <a:off x="487193" y="6462383"/>
            <a:ext cx="3385990" cy="228076"/>
          </a:xfrm>
          <a:prstGeom prst="rect">
            <a:avLst/>
          </a:prstGeom>
          <a:noFill/>
        </p:spPr>
        <p:txBody>
          <a:bodyPr wrap="square" rtlCol="0">
            <a:spAutoFit/>
          </a:bodyPr>
          <a:lstStyle/>
          <a:p>
            <a:r>
              <a:rPr lang="en-US" sz="882">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Let’s Make This Easier For Everyone</a:t>
            </a:r>
          </a:p>
        </p:txBody>
      </p:sp>
    </p:spTree>
    <p:extLst>
      <p:ext uri="{BB962C8B-B14F-4D97-AF65-F5344CB8AC3E}">
        <p14:creationId xmlns:p14="http://schemas.microsoft.com/office/powerpoint/2010/main" val="28677501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Picture 5" descr="A picture containing clock&#10;&#10;Description automatically generated">
            <a:extLst>
              <a:ext uri="{FF2B5EF4-FFF2-40B4-BE49-F238E27FC236}">
                <a16:creationId xmlns:a16="http://schemas.microsoft.com/office/drawing/2014/main" id="{09D3E1BD-CE8B-4746-84FF-01593BE911F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77091" y="4706470"/>
            <a:ext cx="5818909" cy="917762"/>
          </a:xfrm>
          <a:prstGeom prst="rect">
            <a:avLst/>
          </a:prstGeom>
        </p:spPr>
      </p:pic>
      <p:sp>
        <p:nvSpPr>
          <p:cNvPr id="7" name="Rectangle 6">
            <a:extLst>
              <a:ext uri="{FF2B5EF4-FFF2-40B4-BE49-F238E27FC236}">
                <a16:creationId xmlns:a16="http://schemas.microsoft.com/office/drawing/2014/main" id="{9642B282-BCF2-4021-AEB2-8FA5DACDE5F6}"/>
              </a:ext>
            </a:extLst>
          </p:cNvPr>
          <p:cNvSpPr/>
          <p:nvPr userDrawn="1"/>
        </p:nvSpPr>
        <p:spPr>
          <a:xfrm>
            <a:off x="0" y="5753100"/>
            <a:ext cx="6373091" cy="634253"/>
          </a:xfrm>
          <a:prstGeom prst="rect">
            <a:avLst/>
          </a:prstGeom>
          <a:solidFill>
            <a:schemeClr val="accent2">
              <a:lumMod val="60000"/>
              <a:lumOff val="40000"/>
              <a:alpha val="65000"/>
            </a:schemeClr>
          </a:solidFill>
          <a:ln w="6350">
            <a:noFill/>
          </a:ln>
        </p:spPr>
        <p:txBody>
          <a:bodyPr wrap="square" lIns="0" tIns="0" rIns="0" bIns="0" rtlCol="0" anchor="ctr"/>
          <a:lstStyle/>
          <a:p>
            <a:pPr algn="ctr"/>
            <a:r>
              <a:rPr lang="en-US" sz="2294" i="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Let’s make this easier for everyone.</a:t>
            </a:r>
          </a:p>
        </p:txBody>
      </p:sp>
      <p:sp>
        <p:nvSpPr>
          <p:cNvPr id="4" name="Text Placeholder 2">
            <a:extLst>
              <a:ext uri="{FF2B5EF4-FFF2-40B4-BE49-F238E27FC236}">
                <a16:creationId xmlns:a16="http://schemas.microsoft.com/office/drawing/2014/main" id="{9FB428CD-F21D-4F69-8B38-E3D29B7928C7}"/>
              </a:ext>
            </a:extLst>
          </p:cNvPr>
          <p:cNvSpPr>
            <a:spLocks noGrp="1"/>
          </p:cNvSpPr>
          <p:nvPr>
            <p:ph type="body" sz="quarter" idx="10" hasCustomPrompt="1"/>
          </p:nvPr>
        </p:nvSpPr>
        <p:spPr>
          <a:xfrm>
            <a:off x="369455" y="393327"/>
            <a:ext cx="4521970" cy="470647"/>
          </a:xfrm>
          <a:prstGeom prst="rect">
            <a:avLst/>
          </a:prstGeom>
        </p:spPr>
        <p:txBody>
          <a:bodyPr/>
          <a:lstStyle>
            <a:lvl1pPr marL="0" indent="0">
              <a:buFontTx/>
              <a:buNone/>
              <a:defRPr sz="2824" b="0">
                <a:solidFill>
                  <a:schemeClr val="tx2">
                    <a:lumMod val="85000"/>
                    <a:lumOff val="15000"/>
                  </a:schemeClr>
                </a:solidFill>
                <a:latin typeface="Open Sans Extrabold" panose="020B0906030804020204" pitchFamily="34" charset="0"/>
                <a:ea typeface="Open Sans Extrabold" panose="020B0906030804020204" pitchFamily="34" charset="0"/>
                <a:cs typeface="Open Sans Extrabold" panose="020B0906030804020204" pitchFamily="34" charset="0"/>
              </a:defRPr>
            </a:lvl1pPr>
            <a:lvl2pPr marL="655579" indent="-252146">
              <a:buFontTx/>
              <a:buBlip>
                <a:blip r:embed="rId4"/>
              </a:buBlip>
              <a:defRPr>
                <a:solidFill>
                  <a:schemeClr val="tx2">
                    <a:lumMod val="85000"/>
                    <a:lumOff val="15000"/>
                  </a:schemeClr>
                </a:solidFill>
                <a:latin typeface="Open Sans Light" panose="020B0604020202020204" charset="0"/>
                <a:ea typeface="Open Sans Light" panose="020B0604020202020204" charset="0"/>
                <a:cs typeface="Open Sans Light" panose="020B0604020202020204" charset="0"/>
              </a:defRPr>
            </a:lvl2pPr>
            <a:lvl3pPr marL="1059012" indent="-252146">
              <a:buFontTx/>
              <a:buBlip>
                <a:blip r:embed="rId4"/>
              </a:buBlip>
              <a:defRPr>
                <a:solidFill>
                  <a:schemeClr val="tx2">
                    <a:lumMod val="85000"/>
                    <a:lumOff val="15000"/>
                  </a:schemeClr>
                </a:solidFill>
                <a:latin typeface="Open Sans Light" panose="020B0604020202020204" charset="0"/>
                <a:ea typeface="Open Sans Light" panose="020B0604020202020204" charset="0"/>
                <a:cs typeface="Open Sans Light" panose="020B0604020202020204" charset="0"/>
              </a:defRPr>
            </a:lvl3pPr>
            <a:lvl4pPr marL="1462446" indent="-252146">
              <a:buFontTx/>
              <a:buBlip>
                <a:blip r:embed="rId4"/>
              </a:buBlip>
              <a:defRPr>
                <a:solidFill>
                  <a:schemeClr val="tx2">
                    <a:lumMod val="85000"/>
                    <a:lumOff val="15000"/>
                  </a:schemeClr>
                </a:solidFill>
                <a:latin typeface="Open Sans Light" panose="020B0604020202020204" charset="0"/>
                <a:ea typeface="Open Sans Light" panose="020B0604020202020204" charset="0"/>
                <a:cs typeface="Open Sans Light" panose="020B0604020202020204" charset="0"/>
              </a:defRPr>
            </a:lvl4pPr>
            <a:lvl5pPr marL="1865879" indent="-252146">
              <a:buFontTx/>
              <a:buBlip>
                <a:blip r:embed="rId4"/>
              </a:buBlip>
              <a:defRPr>
                <a:solidFill>
                  <a:schemeClr val="tx2">
                    <a:lumMod val="85000"/>
                    <a:lumOff val="15000"/>
                  </a:schemeClr>
                </a:solidFill>
                <a:latin typeface="Open Sans Light" panose="020B0604020202020204" charset="0"/>
                <a:ea typeface="Open Sans Light" panose="020B0604020202020204" charset="0"/>
                <a:cs typeface="Open Sans Light" panose="020B0604020202020204" charset="0"/>
              </a:defRPr>
            </a:lvl5pPr>
          </a:lstStyle>
          <a:p>
            <a:pPr lvl="0"/>
            <a:r>
              <a:rPr lang="en-US"/>
              <a:t>Thank You!</a:t>
            </a:r>
          </a:p>
        </p:txBody>
      </p:sp>
      <p:sp>
        <p:nvSpPr>
          <p:cNvPr id="5" name="Text Placeholder 2">
            <a:extLst>
              <a:ext uri="{FF2B5EF4-FFF2-40B4-BE49-F238E27FC236}">
                <a16:creationId xmlns:a16="http://schemas.microsoft.com/office/drawing/2014/main" id="{F669FC9F-906D-4064-87CF-9B67221922B2}"/>
              </a:ext>
            </a:extLst>
          </p:cNvPr>
          <p:cNvSpPr>
            <a:spLocks noGrp="1"/>
          </p:cNvSpPr>
          <p:nvPr>
            <p:ph type="body" sz="quarter" idx="11" hasCustomPrompt="1"/>
          </p:nvPr>
        </p:nvSpPr>
        <p:spPr>
          <a:xfrm>
            <a:off x="369455" y="1143000"/>
            <a:ext cx="4052082" cy="1748118"/>
          </a:xfrm>
          <a:prstGeom prst="rect">
            <a:avLst/>
          </a:prstGeom>
        </p:spPr>
        <p:txBody>
          <a:bodyPr/>
          <a:lstStyle>
            <a:lvl1pPr marL="0" indent="0">
              <a:buFontTx/>
              <a:buNone/>
              <a:defRPr sz="1765" b="0">
                <a:solidFill>
                  <a:schemeClr val="tx2">
                    <a:lumMod val="85000"/>
                    <a:lumOff val="1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55579" indent="-252146">
              <a:buFontTx/>
              <a:buBlip>
                <a:blip r:embed="rId4"/>
              </a:buBlip>
              <a:defRPr>
                <a:solidFill>
                  <a:schemeClr val="tx2">
                    <a:lumMod val="85000"/>
                    <a:lumOff val="15000"/>
                  </a:schemeClr>
                </a:solidFill>
                <a:latin typeface="Open Sans Light" panose="020B0604020202020204" charset="0"/>
                <a:ea typeface="Open Sans Light" panose="020B0604020202020204" charset="0"/>
                <a:cs typeface="Open Sans Light" panose="020B0604020202020204" charset="0"/>
              </a:defRPr>
            </a:lvl2pPr>
            <a:lvl3pPr marL="1059012" indent="-252146">
              <a:buFontTx/>
              <a:buBlip>
                <a:blip r:embed="rId4"/>
              </a:buBlip>
              <a:defRPr>
                <a:solidFill>
                  <a:schemeClr val="tx2">
                    <a:lumMod val="85000"/>
                    <a:lumOff val="15000"/>
                  </a:schemeClr>
                </a:solidFill>
                <a:latin typeface="Open Sans Light" panose="020B0604020202020204" charset="0"/>
                <a:ea typeface="Open Sans Light" panose="020B0604020202020204" charset="0"/>
                <a:cs typeface="Open Sans Light" panose="020B0604020202020204" charset="0"/>
              </a:defRPr>
            </a:lvl3pPr>
            <a:lvl4pPr marL="1462446" indent="-252146">
              <a:buFontTx/>
              <a:buBlip>
                <a:blip r:embed="rId4"/>
              </a:buBlip>
              <a:defRPr>
                <a:solidFill>
                  <a:schemeClr val="tx2">
                    <a:lumMod val="85000"/>
                    <a:lumOff val="15000"/>
                  </a:schemeClr>
                </a:solidFill>
                <a:latin typeface="Open Sans Light" panose="020B0604020202020204" charset="0"/>
                <a:ea typeface="Open Sans Light" panose="020B0604020202020204" charset="0"/>
                <a:cs typeface="Open Sans Light" panose="020B0604020202020204" charset="0"/>
              </a:defRPr>
            </a:lvl4pPr>
            <a:lvl5pPr marL="1865879" indent="-252146">
              <a:buFontTx/>
              <a:buBlip>
                <a:blip r:embed="rId4"/>
              </a:buBlip>
              <a:defRPr>
                <a:solidFill>
                  <a:schemeClr val="tx2">
                    <a:lumMod val="85000"/>
                    <a:lumOff val="15000"/>
                  </a:schemeClr>
                </a:solidFill>
                <a:latin typeface="Open Sans Light" panose="020B0604020202020204" charset="0"/>
                <a:ea typeface="Open Sans Light" panose="020B0604020202020204" charset="0"/>
                <a:cs typeface="Open Sans Light" panose="020B0604020202020204" charset="0"/>
              </a:defRPr>
            </a:lvl5pPr>
          </a:lstStyle>
          <a:p>
            <a:pPr lvl="0"/>
            <a:r>
              <a:rPr lang="en-US"/>
              <a:t>Your Name</a:t>
            </a:r>
          </a:p>
          <a:p>
            <a:pPr lvl="0"/>
            <a:r>
              <a:rPr lang="en-US"/>
              <a:t>Phone Number</a:t>
            </a:r>
          </a:p>
          <a:p>
            <a:pPr lvl="0"/>
            <a:r>
              <a:rPr lang="en-US"/>
              <a:t>Email</a:t>
            </a:r>
          </a:p>
          <a:p>
            <a:pPr lvl="0"/>
            <a:endParaRPr lang="en-US"/>
          </a:p>
          <a:p>
            <a:pPr lvl="0"/>
            <a:r>
              <a:rPr lang="en-US"/>
              <a:t>Include client logo, if appropriate</a:t>
            </a:r>
          </a:p>
        </p:txBody>
      </p:sp>
      <p:sp>
        <p:nvSpPr>
          <p:cNvPr id="8" name="TextBox 7">
            <a:extLst>
              <a:ext uri="{FF2B5EF4-FFF2-40B4-BE49-F238E27FC236}">
                <a16:creationId xmlns:a16="http://schemas.microsoft.com/office/drawing/2014/main" id="{C9AFAD8E-96E7-4F87-B583-13FFA1A25007}"/>
              </a:ext>
            </a:extLst>
          </p:cNvPr>
          <p:cNvSpPr txBox="1"/>
          <p:nvPr userDrawn="1"/>
        </p:nvSpPr>
        <p:spPr>
          <a:xfrm>
            <a:off x="5911273" y="5859766"/>
            <a:ext cx="554182" cy="336695"/>
          </a:xfrm>
          <a:prstGeom prst="rect">
            <a:avLst/>
          </a:prstGeom>
          <a:noFill/>
        </p:spPr>
        <p:txBody>
          <a:bodyPr wrap="square" rtlCol="0">
            <a:spAutoFit/>
          </a:bodyPr>
          <a:lstStyle/>
          <a:p>
            <a:r>
              <a:rPr lang="en-US" sz="1588" i="1">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t>
            </a:r>
            <a:endParaRPr lang="en-US" sz="1588"/>
          </a:p>
        </p:txBody>
      </p:sp>
    </p:spTree>
    <p:extLst>
      <p:ext uri="{BB962C8B-B14F-4D97-AF65-F5344CB8AC3E}">
        <p14:creationId xmlns:p14="http://schemas.microsoft.com/office/powerpoint/2010/main" val="2817974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59659C-755B-4E0D-9D9E-D0B7D1838B1E}"/>
              </a:ext>
            </a:extLst>
          </p:cNvPr>
          <p:cNvSpPr/>
          <p:nvPr userDrawn="1"/>
        </p:nvSpPr>
        <p:spPr>
          <a:xfrm>
            <a:off x="8351521" y="6130833"/>
            <a:ext cx="3692434" cy="72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665A9E-A34F-40A4-9CB1-9EFA4320DA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90B72D-699E-449B-8230-CEF429603F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C34E9-04E0-41D1-AAC4-A7E71D3CFA35}"/>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5" name="Footer Placeholder 4">
            <a:extLst>
              <a:ext uri="{FF2B5EF4-FFF2-40B4-BE49-F238E27FC236}">
                <a16:creationId xmlns:a16="http://schemas.microsoft.com/office/drawing/2014/main" id="{3D01D022-CE7B-48BC-BF3C-987C55982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108E8-9897-4211-A1A1-36659E72AE3A}"/>
              </a:ext>
            </a:extLst>
          </p:cNvPr>
          <p:cNvSpPr>
            <a:spLocks noGrp="1"/>
          </p:cNvSpPr>
          <p:nvPr>
            <p:ph type="sldNum" sz="quarter" idx="12"/>
          </p:nvPr>
        </p:nvSpPr>
        <p:spPr/>
        <p:txBody>
          <a:bodyPr/>
          <a:lstStyle/>
          <a:p>
            <a:fld id="{4EFB55E4-0300-4382-9705-33A3A95348C5}" type="slidenum">
              <a:rPr lang="en-US" smtClean="0"/>
              <a:t>‹#›</a:t>
            </a:fld>
            <a:endParaRPr lang="en-US"/>
          </a:p>
        </p:txBody>
      </p:sp>
    </p:spTree>
    <p:extLst>
      <p:ext uri="{BB962C8B-B14F-4D97-AF65-F5344CB8AC3E}">
        <p14:creationId xmlns:p14="http://schemas.microsoft.com/office/powerpoint/2010/main" val="861136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Dark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959659C-755B-4E0D-9D9E-D0B7D1838B1E}"/>
              </a:ext>
            </a:extLst>
          </p:cNvPr>
          <p:cNvSpPr/>
          <p:nvPr userDrawn="1"/>
        </p:nvSpPr>
        <p:spPr>
          <a:xfrm>
            <a:off x="0" y="187666"/>
            <a:ext cx="12192000" cy="106788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665A9E-A34F-40A4-9CB1-9EFA4320DA0D}"/>
              </a:ext>
            </a:extLst>
          </p:cNvPr>
          <p:cNvSpPr>
            <a:spLocks noGrp="1"/>
          </p:cNvSpPr>
          <p:nvPr>
            <p:ph type="title"/>
          </p:nvPr>
        </p:nvSpPr>
        <p:spPr>
          <a:xfrm>
            <a:off x="193766" y="197377"/>
            <a:ext cx="11606348" cy="721716"/>
          </a:xfrm>
        </p:spPr>
        <p:txBody>
          <a:bodyPr/>
          <a:lstStyle>
            <a:lvl1pPr>
              <a:defRPr>
                <a:solidFill>
                  <a:schemeClr val="tx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7190B72D-699E-449B-8230-CEF429603F35}"/>
              </a:ext>
            </a:extLst>
          </p:cNvPr>
          <p:cNvSpPr>
            <a:spLocks noGrp="1"/>
          </p:cNvSpPr>
          <p:nvPr>
            <p:ph idx="1"/>
          </p:nvPr>
        </p:nvSpPr>
        <p:spPr>
          <a:xfrm>
            <a:off x="193766" y="1189898"/>
            <a:ext cx="11606348" cy="474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C34E9-04E0-41D1-AAC4-A7E71D3CFA35}"/>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5" name="Footer Placeholder 4">
            <a:extLst>
              <a:ext uri="{FF2B5EF4-FFF2-40B4-BE49-F238E27FC236}">
                <a16:creationId xmlns:a16="http://schemas.microsoft.com/office/drawing/2014/main" id="{3D01D022-CE7B-48BC-BF3C-987C55982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108E8-9897-4211-A1A1-36659E72AE3A}"/>
              </a:ext>
            </a:extLst>
          </p:cNvPr>
          <p:cNvSpPr>
            <a:spLocks noGrp="1"/>
          </p:cNvSpPr>
          <p:nvPr>
            <p:ph type="sldNum" sz="quarter" idx="12"/>
          </p:nvPr>
        </p:nvSpPr>
        <p:spPr/>
        <p:txBody>
          <a:bodyPr/>
          <a:lstStyle/>
          <a:p>
            <a:fld id="{4EFB55E4-0300-4382-9705-33A3A95348C5}" type="slidenum">
              <a:rPr lang="en-US" smtClean="0"/>
              <a:t>‹#›</a:t>
            </a:fld>
            <a:endParaRPr lang="en-US"/>
          </a:p>
        </p:txBody>
      </p:sp>
    </p:spTree>
    <p:extLst>
      <p:ext uri="{BB962C8B-B14F-4D97-AF65-F5344CB8AC3E}">
        <p14:creationId xmlns:p14="http://schemas.microsoft.com/office/powerpoint/2010/main" val="892460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Dark Title and Content No Log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D68EE-6050-4A0F-9EEF-0257AF935E25}"/>
              </a:ext>
            </a:extLst>
          </p:cNvPr>
          <p:cNvSpPr/>
          <p:nvPr userDrawn="1"/>
        </p:nvSpPr>
        <p:spPr>
          <a:xfrm>
            <a:off x="0" y="186403"/>
            <a:ext cx="12192000" cy="968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959659C-755B-4E0D-9D9E-D0B7D1838B1E}"/>
              </a:ext>
            </a:extLst>
          </p:cNvPr>
          <p:cNvSpPr/>
          <p:nvPr userDrawn="1"/>
        </p:nvSpPr>
        <p:spPr>
          <a:xfrm>
            <a:off x="8717281" y="6130833"/>
            <a:ext cx="3326674" cy="7217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665A9E-A34F-40A4-9CB1-9EFA4320DA0D}"/>
              </a:ext>
            </a:extLst>
          </p:cNvPr>
          <p:cNvSpPr>
            <a:spLocks noGrp="1"/>
          </p:cNvSpPr>
          <p:nvPr>
            <p:ph type="title"/>
          </p:nvPr>
        </p:nvSpPr>
        <p:spPr>
          <a:xfrm>
            <a:off x="193766" y="197375"/>
            <a:ext cx="11606348" cy="721716"/>
          </a:xfrm>
        </p:spPr>
        <p:txBody>
          <a:bodyPr/>
          <a:lstStyle>
            <a:lvl1pPr>
              <a:defRPr>
                <a:solidFill>
                  <a:schemeClr val="tx2"/>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90B72D-699E-449B-8230-CEF429603F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3C34E9-04E0-41D1-AAC4-A7E71D3CFA35}"/>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5" name="Footer Placeholder 4">
            <a:extLst>
              <a:ext uri="{FF2B5EF4-FFF2-40B4-BE49-F238E27FC236}">
                <a16:creationId xmlns:a16="http://schemas.microsoft.com/office/drawing/2014/main" id="{3D01D022-CE7B-48BC-BF3C-987C55982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108E8-9897-4211-A1A1-36659E72AE3A}"/>
              </a:ext>
            </a:extLst>
          </p:cNvPr>
          <p:cNvSpPr>
            <a:spLocks noGrp="1"/>
          </p:cNvSpPr>
          <p:nvPr>
            <p:ph type="sldNum" sz="quarter" idx="12"/>
          </p:nvPr>
        </p:nvSpPr>
        <p:spPr/>
        <p:txBody>
          <a:bodyPr/>
          <a:lstStyle/>
          <a:p>
            <a:fld id="{4EFB55E4-0300-4382-9705-33A3A95348C5}" type="slidenum">
              <a:rPr lang="en-US" smtClean="0"/>
              <a:t>‹#›</a:t>
            </a:fld>
            <a:endParaRPr lang="en-US"/>
          </a:p>
        </p:txBody>
      </p:sp>
    </p:spTree>
    <p:extLst>
      <p:ext uri="{BB962C8B-B14F-4D97-AF65-F5344CB8AC3E}">
        <p14:creationId xmlns:p14="http://schemas.microsoft.com/office/powerpoint/2010/main" val="3428998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Section w/Subtit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D68EE-6050-4A0F-9EEF-0257AF935E25}"/>
              </a:ext>
            </a:extLst>
          </p:cNvPr>
          <p:cNvSpPr/>
          <p:nvPr userDrawn="1"/>
        </p:nvSpPr>
        <p:spPr>
          <a:xfrm>
            <a:off x="0" y="-4279"/>
            <a:ext cx="12192000" cy="968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4D58197E-E232-4758-8080-D53DE2234FC8}"/>
              </a:ext>
            </a:extLst>
          </p:cNvPr>
          <p:cNvPicPr>
            <a:picLocks noChangeAspect="1"/>
          </p:cNvPicPr>
          <p:nvPr userDrawn="1"/>
        </p:nvPicPr>
        <p:blipFill rotWithShape="1">
          <a:blip r:embed="rId2">
            <a:alphaModFix amt="75000"/>
          </a:blip>
          <a:srcRect t="9144" r="18141"/>
          <a:stretch/>
        </p:blipFill>
        <p:spPr>
          <a:xfrm>
            <a:off x="6831106" y="-5307"/>
            <a:ext cx="5371652" cy="5996343"/>
          </a:xfrm>
          <a:prstGeom prst="rect">
            <a:avLst/>
          </a:prstGeom>
        </p:spPr>
      </p:pic>
      <p:sp>
        <p:nvSpPr>
          <p:cNvPr id="7" name="Rectangle 6">
            <a:extLst>
              <a:ext uri="{FF2B5EF4-FFF2-40B4-BE49-F238E27FC236}">
                <a16:creationId xmlns:a16="http://schemas.microsoft.com/office/drawing/2014/main" id="{2959659C-755B-4E0D-9D9E-D0B7D1838B1E}"/>
              </a:ext>
            </a:extLst>
          </p:cNvPr>
          <p:cNvSpPr/>
          <p:nvPr userDrawn="1"/>
        </p:nvSpPr>
        <p:spPr>
          <a:xfrm>
            <a:off x="8705149" y="5991036"/>
            <a:ext cx="3478656" cy="8610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A03C34E9-04E0-41D1-AAC4-A7E71D3CFA35}"/>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5" name="Footer Placeholder 4">
            <a:extLst>
              <a:ext uri="{FF2B5EF4-FFF2-40B4-BE49-F238E27FC236}">
                <a16:creationId xmlns:a16="http://schemas.microsoft.com/office/drawing/2014/main" id="{3D01D022-CE7B-48BC-BF3C-987C55982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108E8-9897-4211-A1A1-36659E72AE3A}"/>
              </a:ext>
            </a:extLst>
          </p:cNvPr>
          <p:cNvSpPr>
            <a:spLocks noGrp="1"/>
          </p:cNvSpPr>
          <p:nvPr>
            <p:ph type="sldNum" sz="quarter" idx="12"/>
          </p:nvPr>
        </p:nvSpPr>
        <p:spPr/>
        <p:txBody>
          <a:bodyPr/>
          <a:lstStyle/>
          <a:p>
            <a:fld id="{4EFB55E4-0300-4382-9705-33A3A95348C5}" type="slidenum">
              <a:rPr lang="en-US" smtClean="0"/>
              <a:t>‹#›</a:t>
            </a:fld>
            <a:endParaRPr lang="en-US"/>
          </a:p>
        </p:txBody>
      </p:sp>
      <p:cxnSp>
        <p:nvCxnSpPr>
          <p:cNvPr id="11" name="Straight Connector 10">
            <a:extLst>
              <a:ext uri="{FF2B5EF4-FFF2-40B4-BE49-F238E27FC236}">
                <a16:creationId xmlns:a16="http://schemas.microsoft.com/office/drawing/2014/main" id="{59CBB358-669E-460C-89D0-FC4D7E316426}"/>
              </a:ext>
            </a:extLst>
          </p:cNvPr>
          <p:cNvCxnSpPr/>
          <p:nvPr userDrawn="1"/>
        </p:nvCxnSpPr>
        <p:spPr>
          <a:xfrm>
            <a:off x="597787" y="4141096"/>
            <a:ext cx="1099923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B3460D2-8F0B-4369-B674-5B87E4CD736A}"/>
              </a:ext>
            </a:extLst>
          </p:cNvPr>
          <p:cNvCxnSpPr/>
          <p:nvPr userDrawn="1"/>
        </p:nvCxnSpPr>
        <p:spPr>
          <a:xfrm>
            <a:off x="8705233" y="4342644"/>
            <a:ext cx="0" cy="93647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Verisma Logo__Horz_RGB.png">
            <a:extLst>
              <a:ext uri="{FF2B5EF4-FFF2-40B4-BE49-F238E27FC236}">
                <a16:creationId xmlns:a16="http://schemas.microsoft.com/office/drawing/2014/main" id="{A1B4DEA5-227A-490F-8739-9B207370346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818792" y="4347997"/>
            <a:ext cx="2142628" cy="882258"/>
          </a:xfrm>
          <a:prstGeom prst="rect">
            <a:avLst/>
          </a:prstGeom>
        </p:spPr>
      </p:pic>
      <p:sp>
        <p:nvSpPr>
          <p:cNvPr id="16" name="Text Placeholder 15">
            <a:extLst>
              <a:ext uri="{FF2B5EF4-FFF2-40B4-BE49-F238E27FC236}">
                <a16:creationId xmlns:a16="http://schemas.microsoft.com/office/drawing/2014/main" id="{3ED95F1C-EC01-4E35-95AE-B37393B5AE70}"/>
              </a:ext>
            </a:extLst>
          </p:cNvPr>
          <p:cNvSpPr>
            <a:spLocks noGrp="1"/>
          </p:cNvSpPr>
          <p:nvPr>
            <p:ph type="body" sz="quarter" idx="13"/>
          </p:nvPr>
        </p:nvSpPr>
        <p:spPr>
          <a:xfrm>
            <a:off x="598488" y="2578101"/>
            <a:ext cx="8107362" cy="485760"/>
          </a:xfrm>
        </p:spPr>
        <p:txBody>
          <a:bodyPr/>
          <a:lstStyle>
            <a:lvl1pPr marL="0" indent="0">
              <a:buNone/>
              <a:defRPr>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Text Placeholder 15">
            <a:extLst>
              <a:ext uri="{FF2B5EF4-FFF2-40B4-BE49-F238E27FC236}">
                <a16:creationId xmlns:a16="http://schemas.microsoft.com/office/drawing/2014/main" id="{730A85B0-8ECF-45FF-8D59-16C6A18CA8DB}"/>
              </a:ext>
            </a:extLst>
          </p:cNvPr>
          <p:cNvSpPr>
            <a:spLocks noGrp="1"/>
          </p:cNvSpPr>
          <p:nvPr>
            <p:ph type="body" sz="quarter" idx="14"/>
          </p:nvPr>
        </p:nvSpPr>
        <p:spPr>
          <a:xfrm>
            <a:off x="597787" y="3079198"/>
            <a:ext cx="8107362" cy="485760"/>
          </a:xfrm>
        </p:spPr>
        <p:txBody>
          <a:bodyPr>
            <a:normAutofit/>
          </a:bodyPr>
          <a:lstStyle>
            <a:lvl1pPr marL="0" indent="0">
              <a:buNone/>
              <a:defRPr sz="2000">
                <a:solidFill>
                  <a:schemeClr val="accent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8" name="Text Placeholder 15">
            <a:extLst>
              <a:ext uri="{FF2B5EF4-FFF2-40B4-BE49-F238E27FC236}">
                <a16:creationId xmlns:a16="http://schemas.microsoft.com/office/drawing/2014/main" id="{BEA53830-8A43-475B-A965-4878F705C173}"/>
              </a:ext>
            </a:extLst>
          </p:cNvPr>
          <p:cNvSpPr>
            <a:spLocks noGrp="1"/>
          </p:cNvSpPr>
          <p:nvPr>
            <p:ph type="body" sz="quarter" idx="15"/>
          </p:nvPr>
        </p:nvSpPr>
        <p:spPr>
          <a:xfrm>
            <a:off x="408922" y="4521012"/>
            <a:ext cx="8107362" cy="485760"/>
          </a:xfrm>
        </p:spPr>
        <p:txBody>
          <a:bodyPr>
            <a:normAutofit/>
          </a:bodyPr>
          <a:lstStyle>
            <a:lvl1pPr marL="0" indent="0" algn="r">
              <a:buNone/>
              <a:defRPr sz="2000">
                <a:solidFill>
                  <a:schemeClr val="tx1"/>
                </a:solidFill>
                <a:latin typeface="+mn-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1434786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Section Lar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CED68EE-6050-4A0F-9EEF-0257AF935E25}"/>
              </a:ext>
            </a:extLst>
          </p:cNvPr>
          <p:cNvSpPr/>
          <p:nvPr userDrawn="1"/>
        </p:nvSpPr>
        <p:spPr>
          <a:xfrm>
            <a:off x="0" y="-4279"/>
            <a:ext cx="12192000" cy="968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Icon&#10;&#10;Description automatically generated">
            <a:extLst>
              <a:ext uri="{FF2B5EF4-FFF2-40B4-BE49-F238E27FC236}">
                <a16:creationId xmlns:a16="http://schemas.microsoft.com/office/drawing/2014/main" id="{1A8A6CA3-8DE4-4DCA-A7B5-C93FE1BD0819}"/>
              </a:ext>
            </a:extLst>
          </p:cNvPr>
          <p:cNvPicPr>
            <a:picLocks noChangeAspect="1"/>
          </p:cNvPicPr>
          <p:nvPr userDrawn="1"/>
        </p:nvPicPr>
        <p:blipFill rotWithShape="1">
          <a:blip r:embed="rId2">
            <a:alphaModFix amt="75000"/>
          </a:blip>
          <a:srcRect t="9144" r="18141"/>
          <a:stretch/>
        </p:blipFill>
        <p:spPr>
          <a:xfrm>
            <a:off x="6831106" y="-5307"/>
            <a:ext cx="5371652" cy="5996343"/>
          </a:xfrm>
          <a:prstGeom prst="rect">
            <a:avLst/>
          </a:prstGeom>
        </p:spPr>
      </p:pic>
      <p:sp>
        <p:nvSpPr>
          <p:cNvPr id="7" name="Rectangle 6">
            <a:extLst>
              <a:ext uri="{FF2B5EF4-FFF2-40B4-BE49-F238E27FC236}">
                <a16:creationId xmlns:a16="http://schemas.microsoft.com/office/drawing/2014/main" id="{2959659C-755B-4E0D-9D9E-D0B7D1838B1E}"/>
              </a:ext>
            </a:extLst>
          </p:cNvPr>
          <p:cNvSpPr/>
          <p:nvPr userDrawn="1"/>
        </p:nvSpPr>
        <p:spPr>
          <a:xfrm>
            <a:off x="8705234" y="5991036"/>
            <a:ext cx="3497014" cy="8615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A03C34E9-04E0-41D1-AAC4-A7E71D3CFA35}"/>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5" name="Footer Placeholder 4">
            <a:extLst>
              <a:ext uri="{FF2B5EF4-FFF2-40B4-BE49-F238E27FC236}">
                <a16:creationId xmlns:a16="http://schemas.microsoft.com/office/drawing/2014/main" id="{3D01D022-CE7B-48BC-BF3C-987C55982D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108E8-9897-4211-A1A1-36659E72AE3A}"/>
              </a:ext>
            </a:extLst>
          </p:cNvPr>
          <p:cNvSpPr>
            <a:spLocks noGrp="1"/>
          </p:cNvSpPr>
          <p:nvPr>
            <p:ph type="sldNum" sz="quarter" idx="12"/>
          </p:nvPr>
        </p:nvSpPr>
        <p:spPr/>
        <p:txBody>
          <a:bodyPr/>
          <a:lstStyle/>
          <a:p>
            <a:fld id="{4EFB55E4-0300-4382-9705-33A3A95348C5}" type="slidenum">
              <a:rPr lang="en-US" smtClean="0"/>
              <a:t>‹#›</a:t>
            </a:fld>
            <a:endParaRPr lang="en-US"/>
          </a:p>
        </p:txBody>
      </p:sp>
      <p:cxnSp>
        <p:nvCxnSpPr>
          <p:cNvPr id="11" name="Straight Connector 10">
            <a:extLst>
              <a:ext uri="{FF2B5EF4-FFF2-40B4-BE49-F238E27FC236}">
                <a16:creationId xmlns:a16="http://schemas.microsoft.com/office/drawing/2014/main" id="{59CBB358-669E-460C-89D0-FC4D7E316426}"/>
              </a:ext>
            </a:extLst>
          </p:cNvPr>
          <p:cNvCxnSpPr/>
          <p:nvPr userDrawn="1"/>
        </p:nvCxnSpPr>
        <p:spPr>
          <a:xfrm>
            <a:off x="597787" y="4141096"/>
            <a:ext cx="10999233" cy="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7B3460D2-8F0B-4369-B674-5B87E4CD736A}"/>
              </a:ext>
            </a:extLst>
          </p:cNvPr>
          <p:cNvCxnSpPr/>
          <p:nvPr userDrawn="1"/>
        </p:nvCxnSpPr>
        <p:spPr>
          <a:xfrm>
            <a:off x="8705233" y="4342644"/>
            <a:ext cx="0" cy="936470"/>
          </a:xfrm>
          <a:prstGeom prst="lin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Verisma Logo__Horz_RGB.png">
            <a:extLst>
              <a:ext uri="{FF2B5EF4-FFF2-40B4-BE49-F238E27FC236}">
                <a16:creationId xmlns:a16="http://schemas.microsoft.com/office/drawing/2014/main" id="{A1B4DEA5-227A-490F-8739-9B207370346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818792" y="4347997"/>
            <a:ext cx="2142628" cy="882258"/>
          </a:xfrm>
          <a:prstGeom prst="rect">
            <a:avLst/>
          </a:prstGeom>
        </p:spPr>
      </p:pic>
      <p:sp>
        <p:nvSpPr>
          <p:cNvPr id="16" name="Text Placeholder 15">
            <a:extLst>
              <a:ext uri="{FF2B5EF4-FFF2-40B4-BE49-F238E27FC236}">
                <a16:creationId xmlns:a16="http://schemas.microsoft.com/office/drawing/2014/main" id="{3ED95F1C-EC01-4E35-95AE-B37393B5AE70}"/>
              </a:ext>
            </a:extLst>
          </p:cNvPr>
          <p:cNvSpPr>
            <a:spLocks noGrp="1"/>
          </p:cNvSpPr>
          <p:nvPr>
            <p:ph type="body" sz="quarter" idx="13"/>
          </p:nvPr>
        </p:nvSpPr>
        <p:spPr>
          <a:xfrm>
            <a:off x="597871" y="3297234"/>
            <a:ext cx="8107362" cy="513442"/>
          </a:xfrm>
        </p:spPr>
        <p:txBody>
          <a:bodyPr>
            <a:noAutofit/>
          </a:bodyPr>
          <a:lstStyle>
            <a:lvl1pPr marL="0" indent="0">
              <a:buNone/>
              <a:defRPr sz="4000">
                <a:solidFill>
                  <a:schemeClr val="tx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258757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42636-0BE7-4FA1-BAC6-68A79B77509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7D6357-A066-4AAB-B7B3-73DA933237E5}"/>
              </a:ext>
            </a:extLst>
          </p:cNvPr>
          <p:cNvSpPr>
            <a:spLocks noGrp="1"/>
          </p:cNvSpPr>
          <p:nvPr>
            <p:ph type="body" idx="1"/>
          </p:nvPr>
        </p:nvSpPr>
        <p:spPr>
          <a:xfrm>
            <a:off x="831850" y="4589463"/>
            <a:ext cx="10515600" cy="139178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5D2CD79-5C74-438B-8403-D9C89544E195}"/>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5" name="Footer Placeholder 4">
            <a:extLst>
              <a:ext uri="{FF2B5EF4-FFF2-40B4-BE49-F238E27FC236}">
                <a16:creationId xmlns:a16="http://schemas.microsoft.com/office/drawing/2014/main" id="{1710F63D-C898-4A35-BFCC-9BF559FDC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415082-DACC-40A9-850D-4D39BA7E49C9}"/>
              </a:ext>
            </a:extLst>
          </p:cNvPr>
          <p:cNvSpPr>
            <a:spLocks noGrp="1"/>
          </p:cNvSpPr>
          <p:nvPr>
            <p:ph type="sldNum" sz="quarter" idx="12"/>
          </p:nvPr>
        </p:nvSpPr>
        <p:spPr/>
        <p:txBody>
          <a:bodyPr/>
          <a:lstStyle/>
          <a:p>
            <a:fld id="{4EFB55E4-0300-4382-9705-33A3A95348C5}" type="slidenum">
              <a:rPr lang="en-US" smtClean="0"/>
              <a:t>‹#›</a:t>
            </a:fld>
            <a:endParaRPr lang="en-US"/>
          </a:p>
        </p:txBody>
      </p:sp>
    </p:spTree>
    <p:extLst>
      <p:ext uri="{BB962C8B-B14F-4D97-AF65-F5344CB8AC3E}">
        <p14:creationId xmlns:p14="http://schemas.microsoft.com/office/powerpoint/2010/main" val="2711872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B472A-CFE2-4939-BACD-BAFBB9B8E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0B397D-D642-4A1A-9E39-5BE027FF4928}"/>
              </a:ext>
            </a:extLst>
          </p:cNvPr>
          <p:cNvSpPr>
            <a:spLocks noGrp="1"/>
          </p:cNvSpPr>
          <p:nvPr>
            <p:ph sz="half" idx="1"/>
          </p:nvPr>
        </p:nvSpPr>
        <p:spPr>
          <a:xfrm>
            <a:off x="193766" y="116940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0238DF9-8B1C-4A77-B3DA-D9630DE1C583}"/>
              </a:ext>
            </a:extLst>
          </p:cNvPr>
          <p:cNvSpPr>
            <a:spLocks noGrp="1"/>
          </p:cNvSpPr>
          <p:nvPr>
            <p:ph sz="half" idx="2"/>
          </p:nvPr>
        </p:nvSpPr>
        <p:spPr>
          <a:xfrm>
            <a:off x="5645075" y="1169408"/>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1A27C8-3404-4885-A67C-EAB6F93AE67D}"/>
              </a:ext>
            </a:extLst>
          </p:cNvPr>
          <p:cNvSpPr>
            <a:spLocks noGrp="1"/>
          </p:cNvSpPr>
          <p:nvPr>
            <p:ph type="dt" sz="half" idx="10"/>
          </p:nvPr>
        </p:nvSpPr>
        <p:spPr/>
        <p:txBody>
          <a:bodyPr/>
          <a:lstStyle/>
          <a:p>
            <a:fld id="{AE439E8B-5876-4229-816E-E6E069F4D8FC}" type="datetimeFigureOut">
              <a:rPr lang="en-US" smtClean="0"/>
              <a:t>5/30/2024</a:t>
            </a:fld>
            <a:endParaRPr lang="en-US"/>
          </a:p>
        </p:txBody>
      </p:sp>
      <p:sp>
        <p:nvSpPr>
          <p:cNvPr id="6" name="Footer Placeholder 5">
            <a:extLst>
              <a:ext uri="{FF2B5EF4-FFF2-40B4-BE49-F238E27FC236}">
                <a16:creationId xmlns:a16="http://schemas.microsoft.com/office/drawing/2014/main" id="{0F5E99D6-9E8E-497A-8F2D-FC77E0D07F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CA95D1-F304-4FB1-A147-FC5F830F28C4}"/>
              </a:ext>
            </a:extLst>
          </p:cNvPr>
          <p:cNvSpPr>
            <a:spLocks noGrp="1"/>
          </p:cNvSpPr>
          <p:nvPr>
            <p:ph type="sldNum" sz="quarter" idx="12"/>
          </p:nvPr>
        </p:nvSpPr>
        <p:spPr/>
        <p:txBody>
          <a:bodyPr/>
          <a:lstStyle/>
          <a:p>
            <a:fld id="{4EFB55E4-0300-4382-9705-33A3A95348C5}" type="slidenum">
              <a:rPr lang="en-US" smtClean="0"/>
              <a:t>‹#›</a:t>
            </a:fld>
            <a:endParaRPr lang="en-US"/>
          </a:p>
        </p:txBody>
      </p:sp>
    </p:spTree>
    <p:extLst>
      <p:ext uri="{BB962C8B-B14F-4D97-AF65-F5344CB8AC3E}">
        <p14:creationId xmlns:p14="http://schemas.microsoft.com/office/powerpoint/2010/main" val="4052145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8EEB7E-ADA2-4E44-A22E-C3F23E38C83C}"/>
              </a:ext>
            </a:extLst>
          </p:cNvPr>
          <p:cNvSpPr/>
          <p:nvPr userDrawn="1"/>
        </p:nvSpPr>
        <p:spPr>
          <a:xfrm>
            <a:off x="0" y="0"/>
            <a:ext cx="12192000" cy="907454"/>
          </a:xfrm>
          <a:prstGeom prst="rect">
            <a:avLst/>
          </a:prstGeom>
          <a:solidFill>
            <a:srgbClr val="3A68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1"/>
          </a:p>
        </p:txBody>
      </p:sp>
      <p:sp>
        <p:nvSpPr>
          <p:cNvPr id="2" name="Title Placeholder 1">
            <a:extLst>
              <a:ext uri="{FF2B5EF4-FFF2-40B4-BE49-F238E27FC236}">
                <a16:creationId xmlns:a16="http://schemas.microsoft.com/office/drawing/2014/main" id="{445D7A02-41FA-4D6B-8E79-FC370A9E11F5}"/>
              </a:ext>
            </a:extLst>
          </p:cNvPr>
          <p:cNvSpPr>
            <a:spLocks noGrp="1"/>
          </p:cNvSpPr>
          <p:nvPr>
            <p:ph type="title"/>
          </p:nvPr>
        </p:nvSpPr>
        <p:spPr>
          <a:xfrm>
            <a:off x="193766" y="92869"/>
            <a:ext cx="11606348" cy="721716"/>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802BAC-2D6D-4327-83CC-164EEB80D2D8}"/>
              </a:ext>
            </a:extLst>
          </p:cNvPr>
          <p:cNvSpPr>
            <a:spLocks noGrp="1"/>
          </p:cNvSpPr>
          <p:nvPr>
            <p:ph type="body" idx="1"/>
          </p:nvPr>
        </p:nvSpPr>
        <p:spPr>
          <a:xfrm>
            <a:off x="193766" y="1189898"/>
            <a:ext cx="11606348" cy="49409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47C7AA-3443-46A9-A97B-928A8CB66F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39E8B-5876-4229-816E-E6E069F4D8FC}" type="datetimeFigureOut">
              <a:rPr lang="en-US" smtClean="0"/>
              <a:t>5/30/2024</a:t>
            </a:fld>
            <a:endParaRPr lang="en-US"/>
          </a:p>
        </p:txBody>
      </p:sp>
      <p:sp>
        <p:nvSpPr>
          <p:cNvPr id="5" name="Footer Placeholder 4">
            <a:extLst>
              <a:ext uri="{FF2B5EF4-FFF2-40B4-BE49-F238E27FC236}">
                <a16:creationId xmlns:a16="http://schemas.microsoft.com/office/drawing/2014/main" id="{0A501EAE-CA15-4A51-AC4F-6E4587E83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Verisma Systems, Inc. Proprietary and Confidential.</a:t>
            </a:r>
          </a:p>
        </p:txBody>
      </p:sp>
      <p:sp>
        <p:nvSpPr>
          <p:cNvPr id="6" name="Slide Number Placeholder 5">
            <a:extLst>
              <a:ext uri="{FF2B5EF4-FFF2-40B4-BE49-F238E27FC236}">
                <a16:creationId xmlns:a16="http://schemas.microsoft.com/office/drawing/2014/main" id="{9E972A71-E459-425B-951A-4CDA0EBA647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FB55E4-0300-4382-9705-33A3A95348C5}" type="slidenum">
              <a:rPr lang="en-US" smtClean="0"/>
              <a:t>‹#›</a:t>
            </a:fld>
            <a:endParaRPr lang="en-US"/>
          </a:p>
        </p:txBody>
      </p:sp>
      <p:pic>
        <p:nvPicPr>
          <p:cNvPr id="9" name="Picture 8" descr="Verisma Logo__Horz_RGB.png">
            <a:hlinkClick r:id="" action="ppaction://noaction"/>
            <a:extLst>
              <a:ext uri="{FF2B5EF4-FFF2-40B4-BE49-F238E27FC236}">
                <a16:creationId xmlns:a16="http://schemas.microsoft.com/office/drawing/2014/main" id="{C88888A6-9F21-4EAF-93FF-D2AE45619B20}"/>
              </a:ext>
            </a:extLst>
          </p:cNvPr>
          <p:cNvPicPr>
            <a:picLocks noChangeAspect="1"/>
          </p:cNvPicPr>
          <p:nvPr userDrawn="1"/>
        </p:nvPicPr>
        <p:blipFill>
          <a:blip r:embed="rId29" cstate="print">
            <a:extLst>
              <a:ext uri="{28A0092B-C50C-407E-A947-70E740481C1C}">
                <a14:useLocalDpi xmlns:a14="http://schemas.microsoft.com/office/drawing/2010/main"/>
              </a:ext>
            </a:extLst>
          </a:blip>
          <a:stretch>
            <a:fillRect/>
          </a:stretch>
        </p:blipFill>
        <p:spPr>
          <a:xfrm>
            <a:off x="10449943" y="6015818"/>
            <a:ext cx="1548291" cy="637531"/>
          </a:xfrm>
          <a:prstGeom prst="rect">
            <a:avLst/>
          </a:prstGeom>
        </p:spPr>
      </p:pic>
      <p:sp>
        <p:nvSpPr>
          <p:cNvPr id="10" name="TextBox 9">
            <a:extLst>
              <a:ext uri="{FF2B5EF4-FFF2-40B4-BE49-F238E27FC236}">
                <a16:creationId xmlns:a16="http://schemas.microsoft.com/office/drawing/2014/main" id="{55C69E7A-6BEA-401E-96D5-2FA46A5C97B4}"/>
              </a:ext>
            </a:extLst>
          </p:cNvPr>
          <p:cNvSpPr txBox="1"/>
          <p:nvPr userDrawn="1"/>
        </p:nvSpPr>
        <p:spPr>
          <a:xfrm>
            <a:off x="8610600" y="6549687"/>
            <a:ext cx="3387633" cy="33855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800" kern="1200" dirty="0">
                <a:solidFill>
                  <a:schemeClr val="accent2"/>
                </a:solidFill>
                <a:latin typeface="+mn-lt"/>
                <a:ea typeface="+mn-ea"/>
                <a:cs typeface="+mn-cs"/>
              </a:rPr>
              <a:t>© Copyright 2023 Verisma Systems, Inc. All Rights Reserved. </a:t>
            </a:r>
          </a:p>
          <a:p>
            <a:pPr algn="r"/>
            <a:endParaRPr lang="en-US" sz="800" dirty="0">
              <a:solidFill>
                <a:schemeClr val="accent2"/>
              </a:solidFill>
            </a:endParaRPr>
          </a:p>
        </p:txBody>
      </p:sp>
    </p:spTree>
    <p:extLst>
      <p:ext uri="{BB962C8B-B14F-4D97-AF65-F5344CB8AC3E}">
        <p14:creationId xmlns:p14="http://schemas.microsoft.com/office/powerpoint/2010/main" val="2629393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3" r:id="rId6"/>
    <p:sldLayoutId id="2147483668" r:id="rId7"/>
    <p:sldLayoutId id="2147483651" r:id="rId8"/>
    <p:sldLayoutId id="2147483652" r:id="rId9"/>
    <p:sldLayoutId id="2147483664" r:id="rId10"/>
    <p:sldLayoutId id="2147483669" r:id="rId11"/>
    <p:sldLayoutId id="2147483653" r:id="rId12"/>
    <p:sldLayoutId id="2147483665" r:id="rId13"/>
    <p:sldLayoutId id="2147483666" r:id="rId14"/>
    <p:sldLayoutId id="2147483670" r:id="rId15"/>
    <p:sldLayoutId id="2147483671" r:id="rId16"/>
    <p:sldLayoutId id="2147483672" r:id="rId17"/>
    <p:sldLayoutId id="2147483667" r:id="rId18"/>
    <p:sldLayoutId id="2147483654" r:id="rId19"/>
    <p:sldLayoutId id="2147483655" r:id="rId20"/>
    <p:sldLayoutId id="2147483656" r:id="rId21"/>
    <p:sldLayoutId id="2147483657" r:id="rId22"/>
    <p:sldLayoutId id="2147483658" r:id="rId23"/>
    <p:sldLayoutId id="2147483659" r:id="rId24"/>
    <p:sldLayoutId id="2147483674" r:id="rId25"/>
    <p:sldLayoutId id="2147483675" r:id="rId26"/>
    <p:sldLayoutId id="2147483676" r:id="rId27"/>
  </p:sldLayoutIdLs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8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plainlanguage.gov/guidelin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278597-9FCF-477D-922C-582B3DD6A1CF}"/>
              </a:ext>
            </a:extLst>
          </p:cNvPr>
          <p:cNvSpPr>
            <a:spLocks noGrp="1"/>
          </p:cNvSpPr>
          <p:nvPr>
            <p:ph type="body" sz="quarter" idx="13"/>
          </p:nvPr>
        </p:nvSpPr>
        <p:spPr>
          <a:xfrm>
            <a:off x="598486" y="1660849"/>
            <a:ext cx="10383645" cy="1403012"/>
          </a:xfrm>
        </p:spPr>
        <p:txBody>
          <a:bodyPr vert="horz" lIns="91440" tIns="45720" rIns="91440" bIns="45720" rtlCol="0" anchor="t">
            <a:normAutofit/>
          </a:bodyPr>
          <a:lstStyle/>
          <a:p>
            <a:pPr>
              <a:lnSpc>
                <a:spcPct val="120000"/>
              </a:lnSpc>
            </a:pPr>
            <a:r>
              <a:rPr lang="en-US" sz="3600" dirty="0"/>
              <a:t>Patient Health Literacy: It’s Everyone’s Responsibility</a:t>
            </a:r>
            <a:endParaRPr lang="en-US" dirty="0"/>
          </a:p>
        </p:txBody>
      </p:sp>
      <p:sp>
        <p:nvSpPr>
          <p:cNvPr id="3" name="Text Placeholder 2">
            <a:extLst>
              <a:ext uri="{FF2B5EF4-FFF2-40B4-BE49-F238E27FC236}">
                <a16:creationId xmlns:a16="http://schemas.microsoft.com/office/drawing/2014/main" id="{5251792C-EF1D-41EE-831D-E87D121D61D2}"/>
              </a:ext>
            </a:extLst>
          </p:cNvPr>
          <p:cNvSpPr>
            <a:spLocks noGrp="1"/>
          </p:cNvSpPr>
          <p:nvPr>
            <p:ph type="body" sz="quarter" idx="14"/>
          </p:nvPr>
        </p:nvSpPr>
        <p:spPr>
          <a:xfrm>
            <a:off x="597787" y="3079198"/>
            <a:ext cx="8107362" cy="485760"/>
          </a:xfrm>
        </p:spPr>
        <p:txBody>
          <a:bodyPr>
            <a:noAutofit/>
          </a:bodyPr>
          <a:lstStyle/>
          <a:p>
            <a:pPr>
              <a:lnSpc>
                <a:spcPct val="120000"/>
              </a:lnSpc>
            </a:pPr>
            <a:r>
              <a:rPr lang="en-US" sz="1600" dirty="0"/>
              <a:t>Darin Challacombe</a:t>
            </a:r>
            <a:br>
              <a:rPr lang="en-US" sz="1600" dirty="0"/>
            </a:br>
            <a:r>
              <a:rPr lang="en-US" sz="1600" dirty="0"/>
              <a:t>Barb Carr</a:t>
            </a:r>
          </a:p>
        </p:txBody>
      </p:sp>
      <p:pic>
        <p:nvPicPr>
          <p:cNvPr id="1026" name="Picture 2" descr="TACOMA COMMUNITY COLLEGE – Royal Academic Institute">
            <a:extLst>
              <a:ext uri="{FF2B5EF4-FFF2-40B4-BE49-F238E27FC236}">
                <a16:creationId xmlns:a16="http://schemas.microsoft.com/office/drawing/2014/main" id="{9DAF3E7D-3DD3-0E2D-FDE3-91C45D605E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399" y="4286250"/>
            <a:ext cx="2867025" cy="16331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00531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p:txBody>
          <a:bodyPr/>
          <a:lstStyle/>
          <a:p>
            <a:r>
              <a:rPr lang="en-US" dirty="0"/>
              <a:t>Study 1</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a:lstStyle/>
          <a:p>
            <a:pPr marL="0" indent="0">
              <a:buNone/>
            </a:pPr>
            <a:r>
              <a:rPr lang="en-US" b="1" dirty="0"/>
              <a:t>Discussion</a:t>
            </a:r>
            <a:r>
              <a:rPr lang="en-US" dirty="0"/>
              <a:t>.</a:t>
            </a:r>
          </a:p>
          <a:p>
            <a:pPr marL="0" indent="0">
              <a:buNone/>
            </a:pPr>
            <a:r>
              <a:rPr lang="en-US" dirty="0"/>
              <a:t>Except for one facility, all 150 top hospitals in the US have ROI authorizations that are likely too difficult for many patients to read or understand.</a:t>
            </a:r>
          </a:p>
        </p:txBody>
      </p:sp>
    </p:spTree>
    <p:extLst>
      <p:ext uri="{BB962C8B-B14F-4D97-AF65-F5344CB8AC3E}">
        <p14:creationId xmlns:p14="http://schemas.microsoft.com/office/powerpoint/2010/main" val="407253509"/>
      </p:ext>
    </p:extLst>
  </p:cSld>
  <p:clrMapOvr>
    <a:masterClrMapping/>
  </p:clrMapOvr>
  <mc:AlternateContent xmlns:mc="http://schemas.openxmlformats.org/markup-compatibility/2006" xmlns:p14="http://schemas.microsoft.com/office/powerpoint/2010/main">
    <mc:Choice Requires="p14">
      <p:transition spd="slow" p14:dur="2000" advTm="86132"/>
    </mc:Choice>
    <mc:Fallback xmlns="">
      <p:transition spd="slow" advTm="8613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p:txBody>
          <a:bodyPr/>
          <a:lstStyle/>
          <a:p>
            <a:r>
              <a:rPr lang="en-US" dirty="0"/>
              <a:t>Study 2</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a:lstStyle/>
          <a:p>
            <a:pPr marL="0" indent="0">
              <a:buNone/>
            </a:pPr>
            <a:r>
              <a:rPr lang="en-US" b="1" dirty="0"/>
              <a:t>Data</a:t>
            </a:r>
            <a:r>
              <a:rPr lang="en-US" dirty="0"/>
              <a:t>: Top 150 US-based hospitals per Newsweek</a:t>
            </a:r>
            <a:br>
              <a:rPr lang="en-US" dirty="0"/>
            </a:br>
            <a:r>
              <a:rPr lang="en-US" dirty="0"/>
              <a:t>38 states (top being CA with 20, OH with 11, and TX with 9 hospitals)</a:t>
            </a:r>
          </a:p>
          <a:p>
            <a:pPr marL="0" indent="0">
              <a:buNone/>
            </a:pPr>
            <a:r>
              <a:rPr lang="en-US" b="1" dirty="0"/>
              <a:t>Method</a:t>
            </a:r>
            <a:r>
              <a:rPr lang="en-US" dirty="0"/>
              <a:t>: Obtained three patient-facing documents from health system websites:</a:t>
            </a:r>
          </a:p>
          <a:p>
            <a:r>
              <a:rPr lang="en-US" dirty="0"/>
              <a:t>Consent to Treat</a:t>
            </a:r>
          </a:p>
          <a:p>
            <a:r>
              <a:rPr lang="en-US" dirty="0"/>
              <a:t>Notice of Privacy Practices</a:t>
            </a:r>
          </a:p>
          <a:p>
            <a:r>
              <a:rPr lang="en-US" dirty="0"/>
              <a:t>PHI Access Form			</a:t>
            </a:r>
          </a:p>
          <a:p>
            <a:pPr marL="0" indent="0">
              <a:buNone/>
            </a:pPr>
            <a:endParaRPr lang="en-US" dirty="0"/>
          </a:p>
        </p:txBody>
      </p:sp>
    </p:spTree>
    <p:extLst>
      <p:ext uri="{BB962C8B-B14F-4D97-AF65-F5344CB8AC3E}">
        <p14:creationId xmlns:p14="http://schemas.microsoft.com/office/powerpoint/2010/main" val="535388167"/>
      </p:ext>
    </p:extLst>
  </p:cSld>
  <p:clrMapOvr>
    <a:masterClrMapping/>
  </p:clrMapOvr>
  <mc:AlternateContent xmlns:mc="http://schemas.openxmlformats.org/markup-compatibility/2006" xmlns:p14="http://schemas.microsoft.com/office/powerpoint/2010/main">
    <mc:Choice Requires="p14">
      <p:transition spd="slow" p14:dur="2000" advTm="96288"/>
    </mc:Choice>
    <mc:Fallback xmlns="">
      <p:transition spd="slow" advTm="9628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p:txBody>
          <a:bodyPr/>
          <a:lstStyle/>
          <a:p>
            <a:r>
              <a:rPr lang="en-US" dirty="0"/>
              <a:t>Study 2</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a:lstStyle/>
          <a:p>
            <a:pPr marL="0" indent="0">
              <a:buNone/>
            </a:pPr>
            <a:r>
              <a:rPr lang="en-US" b="1" dirty="0"/>
              <a:t>Results</a:t>
            </a:r>
            <a:r>
              <a:rPr lang="en-US" dirty="0"/>
              <a: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DF678C0A-C76D-1979-3D0C-E0DFBCFEAF97}"/>
              </a:ext>
            </a:extLst>
          </p:cNvPr>
          <p:cNvGraphicFramePr>
            <a:graphicFrameLocks noGrp="1"/>
          </p:cNvGraphicFramePr>
          <p:nvPr/>
        </p:nvGraphicFramePr>
        <p:xfrm>
          <a:off x="607237" y="1953043"/>
          <a:ext cx="11003516" cy="1112520"/>
        </p:xfrm>
        <a:graphic>
          <a:graphicData uri="http://schemas.openxmlformats.org/drawingml/2006/table">
            <a:tbl>
              <a:tblPr firstRow="1" bandRow="1">
                <a:tableStyleId>{5C22544A-7EE6-4342-B048-85BDC9FD1C3A}</a:tableStyleId>
              </a:tblPr>
              <a:tblGrid>
                <a:gridCol w="2750879">
                  <a:extLst>
                    <a:ext uri="{9D8B030D-6E8A-4147-A177-3AD203B41FA5}">
                      <a16:colId xmlns:a16="http://schemas.microsoft.com/office/drawing/2014/main" val="258491555"/>
                    </a:ext>
                  </a:extLst>
                </a:gridCol>
                <a:gridCol w="2750879">
                  <a:extLst>
                    <a:ext uri="{9D8B030D-6E8A-4147-A177-3AD203B41FA5}">
                      <a16:colId xmlns:a16="http://schemas.microsoft.com/office/drawing/2014/main" val="4066883402"/>
                    </a:ext>
                  </a:extLst>
                </a:gridCol>
                <a:gridCol w="2750879">
                  <a:extLst>
                    <a:ext uri="{9D8B030D-6E8A-4147-A177-3AD203B41FA5}">
                      <a16:colId xmlns:a16="http://schemas.microsoft.com/office/drawing/2014/main" val="2794205243"/>
                    </a:ext>
                  </a:extLst>
                </a:gridCol>
                <a:gridCol w="2750879">
                  <a:extLst>
                    <a:ext uri="{9D8B030D-6E8A-4147-A177-3AD203B41FA5}">
                      <a16:colId xmlns:a16="http://schemas.microsoft.com/office/drawing/2014/main" val="3680045862"/>
                    </a:ext>
                  </a:extLst>
                </a:gridCol>
              </a:tblGrid>
              <a:tr h="370840">
                <a:tc>
                  <a:txBody>
                    <a:bodyPr/>
                    <a:lstStyle/>
                    <a:p>
                      <a:r>
                        <a:rPr lang="en-US" dirty="0"/>
                        <a:t>Consent to Treat</a:t>
                      </a:r>
                    </a:p>
                  </a:txBody>
                  <a:tcPr/>
                </a:tc>
                <a:tc>
                  <a:txBody>
                    <a:bodyPr/>
                    <a:lstStyle/>
                    <a:p>
                      <a:r>
                        <a:rPr lang="en-US" dirty="0"/>
                        <a:t>Mean</a:t>
                      </a:r>
                    </a:p>
                  </a:txBody>
                  <a:tcPr/>
                </a:tc>
                <a:tc>
                  <a:txBody>
                    <a:bodyPr/>
                    <a:lstStyle/>
                    <a:p>
                      <a:r>
                        <a:rPr lang="en-US" dirty="0"/>
                        <a:t>Mode</a:t>
                      </a:r>
                    </a:p>
                  </a:txBody>
                  <a:tcPr/>
                </a:tc>
                <a:tc>
                  <a:txBody>
                    <a:bodyPr/>
                    <a:lstStyle/>
                    <a:p>
                      <a:r>
                        <a:rPr lang="en-US" dirty="0"/>
                        <a:t>Standard Deviation</a:t>
                      </a:r>
                    </a:p>
                  </a:txBody>
                  <a:tcPr/>
                </a:tc>
                <a:extLst>
                  <a:ext uri="{0D108BD9-81ED-4DB2-BD59-A6C34878D82A}">
                    <a16:rowId xmlns:a16="http://schemas.microsoft.com/office/drawing/2014/main" val="1724206772"/>
                  </a:ext>
                </a:extLst>
              </a:tr>
              <a:tr h="370840">
                <a:tc>
                  <a:txBody>
                    <a:bodyPr/>
                    <a:lstStyle/>
                    <a:p>
                      <a:r>
                        <a:rPr lang="en-US" dirty="0"/>
                        <a:t>Flesch Reading Ease</a:t>
                      </a:r>
                    </a:p>
                  </a:txBody>
                  <a:tcPr/>
                </a:tc>
                <a:tc>
                  <a:txBody>
                    <a:bodyPr/>
                    <a:lstStyle/>
                    <a:p>
                      <a:r>
                        <a:rPr lang="en-US" dirty="0"/>
                        <a:t>37.6</a:t>
                      </a:r>
                    </a:p>
                  </a:txBody>
                  <a:tcPr/>
                </a:tc>
                <a:tc>
                  <a:txBody>
                    <a:bodyPr/>
                    <a:lstStyle/>
                    <a:p>
                      <a:r>
                        <a:rPr lang="en-US" dirty="0"/>
                        <a:t>32.8</a:t>
                      </a:r>
                    </a:p>
                  </a:txBody>
                  <a:tcPr/>
                </a:tc>
                <a:tc>
                  <a:txBody>
                    <a:bodyPr/>
                    <a:lstStyle/>
                    <a:p>
                      <a:r>
                        <a:rPr lang="en-US" dirty="0"/>
                        <a:t>10.9</a:t>
                      </a:r>
                    </a:p>
                  </a:txBody>
                  <a:tcPr/>
                </a:tc>
                <a:extLst>
                  <a:ext uri="{0D108BD9-81ED-4DB2-BD59-A6C34878D82A}">
                    <a16:rowId xmlns:a16="http://schemas.microsoft.com/office/drawing/2014/main" val="687264428"/>
                  </a:ext>
                </a:extLst>
              </a:tr>
              <a:tr h="370840">
                <a:tc>
                  <a:txBody>
                    <a:bodyPr/>
                    <a:lstStyle/>
                    <a:p>
                      <a:r>
                        <a:rPr lang="en-US" dirty="0"/>
                        <a:t>Flesch-Kincaid Grade</a:t>
                      </a:r>
                    </a:p>
                  </a:txBody>
                  <a:tcPr/>
                </a:tc>
                <a:tc>
                  <a:txBody>
                    <a:bodyPr/>
                    <a:lstStyle/>
                    <a:p>
                      <a:r>
                        <a:rPr lang="en-US" dirty="0"/>
                        <a:t>13.3</a:t>
                      </a:r>
                    </a:p>
                  </a:txBody>
                  <a:tcPr/>
                </a:tc>
                <a:tc>
                  <a:txBody>
                    <a:bodyPr/>
                    <a:lstStyle/>
                    <a:p>
                      <a:r>
                        <a:rPr lang="en-US" dirty="0"/>
                        <a:t>14.3</a:t>
                      </a:r>
                    </a:p>
                  </a:txBody>
                  <a:tcPr/>
                </a:tc>
                <a:tc>
                  <a:txBody>
                    <a:bodyPr/>
                    <a:lstStyle/>
                    <a:p>
                      <a:r>
                        <a:rPr lang="en-US" dirty="0"/>
                        <a:t>2.6</a:t>
                      </a:r>
                    </a:p>
                  </a:txBody>
                  <a:tcPr/>
                </a:tc>
                <a:extLst>
                  <a:ext uri="{0D108BD9-81ED-4DB2-BD59-A6C34878D82A}">
                    <a16:rowId xmlns:a16="http://schemas.microsoft.com/office/drawing/2014/main" val="3130206079"/>
                  </a:ext>
                </a:extLst>
              </a:tr>
            </a:tbl>
          </a:graphicData>
        </a:graphic>
      </p:graphicFrame>
      <p:graphicFrame>
        <p:nvGraphicFramePr>
          <p:cNvPr id="5" name="Table 4">
            <a:extLst>
              <a:ext uri="{FF2B5EF4-FFF2-40B4-BE49-F238E27FC236}">
                <a16:creationId xmlns:a16="http://schemas.microsoft.com/office/drawing/2014/main" id="{7D053A16-E0F6-D233-92D8-E469448AF3CA}"/>
              </a:ext>
            </a:extLst>
          </p:cNvPr>
          <p:cNvGraphicFramePr>
            <a:graphicFrameLocks noGrp="1"/>
          </p:cNvGraphicFramePr>
          <p:nvPr/>
        </p:nvGraphicFramePr>
        <p:xfrm>
          <a:off x="607237" y="3440876"/>
          <a:ext cx="11003516" cy="1112520"/>
        </p:xfrm>
        <a:graphic>
          <a:graphicData uri="http://schemas.openxmlformats.org/drawingml/2006/table">
            <a:tbl>
              <a:tblPr firstRow="1" bandRow="1">
                <a:tableStyleId>{5C22544A-7EE6-4342-B048-85BDC9FD1C3A}</a:tableStyleId>
              </a:tblPr>
              <a:tblGrid>
                <a:gridCol w="2750879">
                  <a:extLst>
                    <a:ext uri="{9D8B030D-6E8A-4147-A177-3AD203B41FA5}">
                      <a16:colId xmlns:a16="http://schemas.microsoft.com/office/drawing/2014/main" val="258491555"/>
                    </a:ext>
                  </a:extLst>
                </a:gridCol>
                <a:gridCol w="2750879">
                  <a:extLst>
                    <a:ext uri="{9D8B030D-6E8A-4147-A177-3AD203B41FA5}">
                      <a16:colId xmlns:a16="http://schemas.microsoft.com/office/drawing/2014/main" val="4066883402"/>
                    </a:ext>
                  </a:extLst>
                </a:gridCol>
                <a:gridCol w="2750879">
                  <a:extLst>
                    <a:ext uri="{9D8B030D-6E8A-4147-A177-3AD203B41FA5}">
                      <a16:colId xmlns:a16="http://schemas.microsoft.com/office/drawing/2014/main" val="2794205243"/>
                    </a:ext>
                  </a:extLst>
                </a:gridCol>
                <a:gridCol w="2750879">
                  <a:extLst>
                    <a:ext uri="{9D8B030D-6E8A-4147-A177-3AD203B41FA5}">
                      <a16:colId xmlns:a16="http://schemas.microsoft.com/office/drawing/2014/main" val="3680045862"/>
                    </a:ext>
                  </a:extLst>
                </a:gridCol>
              </a:tblGrid>
              <a:tr h="370840">
                <a:tc>
                  <a:txBody>
                    <a:bodyPr/>
                    <a:lstStyle/>
                    <a:p>
                      <a:r>
                        <a:rPr lang="en-US" dirty="0"/>
                        <a:t>NPP</a:t>
                      </a:r>
                    </a:p>
                  </a:txBody>
                  <a:tcPr/>
                </a:tc>
                <a:tc>
                  <a:txBody>
                    <a:bodyPr/>
                    <a:lstStyle/>
                    <a:p>
                      <a:r>
                        <a:rPr lang="en-US" dirty="0"/>
                        <a:t>Mean</a:t>
                      </a:r>
                    </a:p>
                  </a:txBody>
                  <a:tcPr/>
                </a:tc>
                <a:tc>
                  <a:txBody>
                    <a:bodyPr/>
                    <a:lstStyle/>
                    <a:p>
                      <a:r>
                        <a:rPr lang="en-US" dirty="0"/>
                        <a:t>Mode</a:t>
                      </a:r>
                    </a:p>
                  </a:txBody>
                  <a:tcPr/>
                </a:tc>
                <a:tc>
                  <a:txBody>
                    <a:bodyPr/>
                    <a:lstStyle/>
                    <a:p>
                      <a:r>
                        <a:rPr lang="en-US" dirty="0"/>
                        <a:t>Standard Deviation</a:t>
                      </a:r>
                    </a:p>
                  </a:txBody>
                  <a:tcPr/>
                </a:tc>
                <a:extLst>
                  <a:ext uri="{0D108BD9-81ED-4DB2-BD59-A6C34878D82A}">
                    <a16:rowId xmlns:a16="http://schemas.microsoft.com/office/drawing/2014/main" val="1724206772"/>
                  </a:ext>
                </a:extLst>
              </a:tr>
              <a:tr h="370840">
                <a:tc>
                  <a:txBody>
                    <a:bodyPr/>
                    <a:lstStyle/>
                    <a:p>
                      <a:r>
                        <a:rPr lang="en-US" dirty="0"/>
                        <a:t>Flesch Reading Ease</a:t>
                      </a:r>
                    </a:p>
                  </a:txBody>
                  <a:tcPr/>
                </a:tc>
                <a:tc>
                  <a:txBody>
                    <a:bodyPr/>
                    <a:lstStyle/>
                    <a:p>
                      <a:r>
                        <a:rPr lang="en-US" dirty="0"/>
                        <a:t>41.6</a:t>
                      </a:r>
                    </a:p>
                  </a:txBody>
                  <a:tcPr/>
                </a:tc>
                <a:tc>
                  <a:txBody>
                    <a:bodyPr/>
                    <a:lstStyle/>
                    <a:p>
                      <a:r>
                        <a:rPr lang="en-US" dirty="0"/>
                        <a:t>31.4</a:t>
                      </a:r>
                    </a:p>
                  </a:txBody>
                  <a:tcPr/>
                </a:tc>
                <a:tc>
                  <a:txBody>
                    <a:bodyPr/>
                    <a:lstStyle/>
                    <a:p>
                      <a:r>
                        <a:rPr lang="en-US" dirty="0"/>
                        <a:t>8.8</a:t>
                      </a:r>
                    </a:p>
                  </a:txBody>
                  <a:tcPr/>
                </a:tc>
                <a:extLst>
                  <a:ext uri="{0D108BD9-81ED-4DB2-BD59-A6C34878D82A}">
                    <a16:rowId xmlns:a16="http://schemas.microsoft.com/office/drawing/2014/main" val="687264428"/>
                  </a:ext>
                </a:extLst>
              </a:tr>
              <a:tr h="370840">
                <a:tc>
                  <a:txBody>
                    <a:bodyPr/>
                    <a:lstStyle/>
                    <a:p>
                      <a:r>
                        <a:rPr lang="en-US" dirty="0"/>
                        <a:t>Flesch-Kincaid Grade</a:t>
                      </a:r>
                    </a:p>
                  </a:txBody>
                  <a:tcPr/>
                </a:tc>
                <a:tc>
                  <a:txBody>
                    <a:bodyPr/>
                    <a:lstStyle/>
                    <a:p>
                      <a:r>
                        <a:rPr lang="en-US" dirty="0"/>
                        <a:t>12.1</a:t>
                      </a:r>
                    </a:p>
                  </a:txBody>
                  <a:tcPr/>
                </a:tc>
                <a:tc>
                  <a:txBody>
                    <a:bodyPr/>
                    <a:lstStyle/>
                    <a:p>
                      <a:r>
                        <a:rPr lang="en-US" dirty="0"/>
                        <a:t>14.5</a:t>
                      </a:r>
                    </a:p>
                  </a:txBody>
                  <a:tcPr/>
                </a:tc>
                <a:tc>
                  <a:txBody>
                    <a:bodyPr/>
                    <a:lstStyle/>
                    <a:p>
                      <a:r>
                        <a:rPr lang="en-US" dirty="0"/>
                        <a:t>1.5</a:t>
                      </a:r>
                    </a:p>
                  </a:txBody>
                  <a:tcPr/>
                </a:tc>
                <a:extLst>
                  <a:ext uri="{0D108BD9-81ED-4DB2-BD59-A6C34878D82A}">
                    <a16:rowId xmlns:a16="http://schemas.microsoft.com/office/drawing/2014/main" val="3130206079"/>
                  </a:ext>
                </a:extLst>
              </a:tr>
            </a:tbl>
          </a:graphicData>
        </a:graphic>
      </p:graphicFrame>
      <p:graphicFrame>
        <p:nvGraphicFramePr>
          <p:cNvPr id="6" name="Table 4">
            <a:extLst>
              <a:ext uri="{FF2B5EF4-FFF2-40B4-BE49-F238E27FC236}">
                <a16:creationId xmlns:a16="http://schemas.microsoft.com/office/drawing/2014/main" id="{9A7DD5DA-5943-AA79-B673-6E390CFECA6E}"/>
              </a:ext>
            </a:extLst>
          </p:cNvPr>
          <p:cNvGraphicFramePr>
            <a:graphicFrameLocks noGrp="1"/>
          </p:cNvGraphicFramePr>
          <p:nvPr/>
        </p:nvGraphicFramePr>
        <p:xfrm>
          <a:off x="607237" y="4901005"/>
          <a:ext cx="11003516" cy="1112520"/>
        </p:xfrm>
        <a:graphic>
          <a:graphicData uri="http://schemas.openxmlformats.org/drawingml/2006/table">
            <a:tbl>
              <a:tblPr firstRow="1" bandRow="1">
                <a:tableStyleId>{5C22544A-7EE6-4342-B048-85BDC9FD1C3A}</a:tableStyleId>
              </a:tblPr>
              <a:tblGrid>
                <a:gridCol w="2750879">
                  <a:extLst>
                    <a:ext uri="{9D8B030D-6E8A-4147-A177-3AD203B41FA5}">
                      <a16:colId xmlns:a16="http://schemas.microsoft.com/office/drawing/2014/main" val="258491555"/>
                    </a:ext>
                  </a:extLst>
                </a:gridCol>
                <a:gridCol w="2750879">
                  <a:extLst>
                    <a:ext uri="{9D8B030D-6E8A-4147-A177-3AD203B41FA5}">
                      <a16:colId xmlns:a16="http://schemas.microsoft.com/office/drawing/2014/main" val="4066883402"/>
                    </a:ext>
                  </a:extLst>
                </a:gridCol>
                <a:gridCol w="2750879">
                  <a:extLst>
                    <a:ext uri="{9D8B030D-6E8A-4147-A177-3AD203B41FA5}">
                      <a16:colId xmlns:a16="http://schemas.microsoft.com/office/drawing/2014/main" val="2794205243"/>
                    </a:ext>
                  </a:extLst>
                </a:gridCol>
                <a:gridCol w="2750879">
                  <a:extLst>
                    <a:ext uri="{9D8B030D-6E8A-4147-A177-3AD203B41FA5}">
                      <a16:colId xmlns:a16="http://schemas.microsoft.com/office/drawing/2014/main" val="3680045862"/>
                    </a:ext>
                  </a:extLst>
                </a:gridCol>
              </a:tblGrid>
              <a:tr h="370840">
                <a:tc>
                  <a:txBody>
                    <a:bodyPr/>
                    <a:lstStyle/>
                    <a:p>
                      <a:r>
                        <a:rPr lang="en-US" dirty="0"/>
                        <a:t>PHI Access </a:t>
                      </a:r>
                    </a:p>
                  </a:txBody>
                  <a:tcPr/>
                </a:tc>
                <a:tc>
                  <a:txBody>
                    <a:bodyPr/>
                    <a:lstStyle/>
                    <a:p>
                      <a:r>
                        <a:rPr lang="en-US" dirty="0"/>
                        <a:t>Mean</a:t>
                      </a:r>
                    </a:p>
                  </a:txBody>
                  <a:tcPr/>
                </a:tc>
                <a:tc>
                  <a:txBody>
                    <a:bodyPr/>
                    <a:lstStyle/>
                    <a:p>
                      <a:r>
                        <a:rPr lang="en-US" dirty="0"/>
                        <a:t>Mode</a:t>
                      </a:r>
                    </a:p>
                  </a:txBody>
                  <a:tcPr/>
                </a:tc>
                <a:tc>
                  <a:txBody>
                    <a:bodyPr/>
                    <a:lstStyle/>
                    <a:p>
                      <a:r>
                        <a:rPr lang="en-US" dirty="0"/>
                        <a:t>Standard Deviation</a:t>
                      </a:r>
                    </a:p>
                  </a:txBody>
                  <a:tcPr/>
                </a:tc>
                <a:extLst>
                  <a:ext uri="{0D108BD9-81ED-4DB2-BD59-A6C34878D82A}">
                    <a16:rowId xmlns:a16="http://schemas.microsoft.com/office/drawing/2014/main" val="1724206772"/>
                  </a:ext>
                </a:extLst>
              </a:tr>
              <a:tr h="370840">
                <a:tc>
                  <a:txBody>
                    <a:bodyPr/>
                    <a:lstStyle/>
                    <a:p>
                      <a:r>
                        <a:rPr lang="en-US" dirty="0"/>
                        <a:t>Flesch Reading Ease</a:t>
                      </a:r>
                    </a:p>
                  </a:txBody>
                  <a:tcPr/>
                </a:tc>
                <a:tc>
                  <a:txBody>
                    <a:bodyPr/>
                    <a:lstStyle/>
                    <a:p>
                      <a:r>
                        <a:rPr lang="en-US" dirty="0"/>
                        <a:t>36.3</a:t>
                      </a:r>
                    </a:p>
                  </a:txBody>
                  <a:tcPr/>
                </a:tc>
                <a:tc>
                  <a:txBody>
                    <a:bodyPr/>
                    <a:lstStyle/>
                    <a:p>
                      <a:r>
                        <a:rPr lang="en-US" dirty="0"/>
                        <a:t>19.9</a:t>
                      </a:r>
                    </a:p>
                  </a:txBody>
                  <a:tcPr/>
                </a:tc>
                <a:tc>
                  <a:txBody>
                    <a:bodyPr/>
                    <a:lstStyle/>
                    <a:p>
                      <a:r>
                        <a:rPr lang="en-US" dirty="0"/>
                        <a:t>9.2</a:t>
                      </a:r>
                    </a:p>
                  </a:txBody>
                  <a:tcPr/>
                </a:tc>
                <a:extLst>
                  <a:ext uri="{0D108BD9-81ED-4DB2-BD59-A6C34878D82A}">
                    <a16:rowId xmlns:a16="http://schemas.microsoft.com/office/drawing/2014/main" val="687264428"/>
                  </a:ext>
                </a:extLst>
              </a:tr>
              <a:tr h="370840">
                <a:tc>
                  <a:txBody>
                    <a:bodyPr/>
                    <a:lstStyle/>
                    <a:p>
                      <a:r>
                        <a:rPr lang="en-US" dirty="0"/>
                        <a:t>Flesch-Kincaid Grade</a:t>
                      </a:r>
                    </a:p>
                  </a:txBody>
                  <a:tcPr/>
                </a:tc>
                <a:tc>
                  <a:txBody>
                    <a:bodyPr/>
                    <a:lstStyle/>
                    <a:p>
                      <a:r>
                        <a:rPr lang="en-US" dirty="0"/>
                        <a:t>12.5</a:t>
                      </a:r>
                    </a:p>
                  </a:txBody>
                  <a:tcPr/>
                </a:tc>
                <a:tc>
                  <a:txBody>
                    <a:bodyPr/>
                    <a:lstStyle/>
                    <a:p>
                      <a:r>
                        <a:rPr lang="en-US" dirty="0"/>
                        <a:t>11.5</a:t>
                      </a:r>
                    </a:p>
                  </a:txBody>
                  <a:tcPr/>
                </a:tc>
                <a:tc>
                  <a:txBody>
                    <a:bodyPr/>
                    <a:lstStyle/>
                    <a:p>
                      <a:r>
                        <a:rPr lang="en-US" dirty="0"/>
                        <a:t>2.0</a:t>
                      </a:r>
                    </a:p>
                  </a:txBody>
                  <a:tcPr/>
                </a:tc>
                <a:extLst>
                  <a:ext uri="{0D108BD9-81ED-4DB2-BD59-A6C34878D82A}">
                    <a16:rowId xmlns:a16="http://schemas.microsoft.com/office/drawing/2014/main" val="3130206079"/>
                  </a:ext>
                </a:extLst>
              </a:tr>
            </a:tbl>
          </a:graphicData>
        </a:graphic>
      </p:graphicFrame>
    </p:spTree>
    <p:extLst>
      <p:ext uri="{BB962C8B-B14F-4D97-AF65-F5344CB8AC3E}">
        <p14:creationId xmlns:p14="http://schemas.microsoft.com/office/powerpoint/2010/main" val="2459697896"/>
      </p:ext>
    </p:extLst>
  </p:cSld>
  <p:clrMapOvr>
    <a:masterClrMapping/>
  </p:clrMapOvr>
  <mc:AlternateContent xmlns:mc="http://schemas.openxmlformats.org/markup-compatibility/2006" xmlns:p14="http://schemas.microsoft.com/office/powerpoint/2010/main">
    <mc:Choice Requires="p14">
      <p:transition spd="slow" p14:dur="2000" advTm="153510"/>
    </mc:Choice>
    <mc:Fallback xmlns="">
      <p:transition spd="slow" advTm="15351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p:txBody>
          <a:bodyPr/>
          <a:lstStyle/>
          <a:p>
            <a:r>
              <a:rPr lang="en-US" dirty="0"/>
              <a:t>Overall Discussion</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a:lstStyle/>
          <a:p>
            <a:pPr marL="0" indent="0">
              <a:buNone/>
            </a:pPr>
            <a:r>
              <a:rPr lang="en-US" dirty="0"/>
              <a:t>Many patients likely do not know what they are signing, hence why often forms are not completely filled out.</a:t>
            </a:r>
          </a:p>
          <a:p>
            <a:pPr marL="0" indent="0">
              <a:buNone/>
            </a:pPr>
            <a:r>
              <a:rPr lang="en-US" dirty="0"/>
              <a:t>Patients do not understand their rights and the responsibilities of their health care professionals.</a:t>
            </a:r>
          </a:p>
          <a:p>
            <a:pPr marL="0" indent="0">
              <a:buNone/>
            </a:pPr>
            <a:endParaRPr lang="en-US" dirty="0"/>
          </a:p>
        </p:txBody>
      </p:sp>
    </p:spTree>
    <p:extLst>
      <p:ext uri="{BB962C8B-B14F-4D97-AF65-F5344CB8AC3E}">
        <p14:creationId xmlns:p14="http://schemas.microsoft.com/office/powerpoint/2010/main" val="2206252553"/>
      </p:ext>
    </p:extLst>
  </p:cSld>
  <p:clrMapOvr>
    <a:masterClrMapping/>
  </p:clrMapOvr>
  <mc:AlternateContent xmlns:mc="http://schemas.openxmlformats.org/markup-compatibility/2006" xmlns:p14="http://schemas.microsoft.com/office/powerpoint/2010/main">
    <mc:Choice Requires="p14">
      <p:transition spd="slow" p14:dur="2000" advTm="86132"/>
    </mc:Choice>
    <mc:Fallback xmlns="">
      <p:transition spd="slow" advTm="8613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p:txBody>
          <a:bodyPr/>
          <a:lstStyle/>
          <a:p>
            <a:r>
              <a:rPr lang="en-US" dirty="0"/>
              <a:t>Laws, Policies, and Processes</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a:lstStyle/>
          <a:p>
            <a:pPr marL="0" indent="0">
              <a:buNone/>
            </a:pPr>
            <a:r>
              <a:rPr lang="en-US" b="1" dirty="0"/>
              <a:t>Objective 2</a:t>
            </a:r>
            <a:r>
              <a:rPr lang="en-US" dirty="0"/>
              <a:t>. Outline the laws, policies, and processes that are meant to help address the issue.</a:t>
            </a:r>
          </a:p>
          <a:p>
            <a:pPr marL="0" indent="0">
              <a:buNone/>
            </a:pPr>
            <a:endParaRPr lang="en-US" dirty="0"/>
          </a:p>
          <a:p>
            <a:pPr marL="0" indent="0">
              <a:buNone/>
            </a:pPr>
            <a:r>
              <a:rPr lang="en-US" dirty="0"/>
              <a:t>One of the main laws relating to patient health literacy is the 2010 Plain Writing Act which requires that federal agencies use clear government communication that the public can understand and use.</a:t>
            </a:r>
          </a:p>
        </p:txBody>
      </p:sp>
    </p:spTree>
    <p:extLst>
      <p:ext uri="{BB962C8B-B14F-4D97-AF65-F5344CB8AC3E}">
        <p14:creationId xmlns:p14="http://schemas.microsoft.com/office/powerpoint/2010/main" val="2689875564"/>
      </p:ext>
    </p:extLst>
  </p:cSld>
  <p:clrMapOvr>
    <a:masterClrMapping/>
  </p:clrMapOvr>
  <mc:AlternateContent xmlns:mc="http://schemas.openxmlformats.org/markup-compatibility/2006" xmlns:p14="http://schemas.microsoft.com/office/powerpoint/2010/main">
    <mc:Choice Requires="p14">
      <p:transition spd="slow" p14:dur="2000" advTm="63437"/>
    </mc:Choice>
    <mc:Fallback xmlns="">
      <p:transition spd="slow" advTm="63437"/>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p:txBody>
          <a:bodyPr/>
          <a:lstStyle/>
          <a:p>
            <a:r>
              <a:rPr lang="en-US" dirty="0"/>
              <a:t>Laws, Policies, and Processes</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vert="horz" lIns="91440" tIns="45720" rIns="91440" bIns="45720" rtlCol="0" anchor="t">
            <a:normAutofit/>
          </a:bodyPr>
          <a:lstStyle/>
          <a:p>
            <a:pPr marL="0" indent="0">
              <a:buNone/>
            </a:pPr>
            <a:r>
              <a:rPr lang="en-US" b="1" dirty="0"/>
              <a:t>HHS</a:t>
            </a:r>
            <a:endParaRPr lang="en-US" dirty="0"/>
          </a:p>
          <a:p>
            <a:pPr marL="0" indent="0">
              <a:buNone/>
            </a:pPr>
            <a:r>
              <a:rPr lang="en-US" dirty="0"/>
              <a:t>45 CFR 164.508(b)(4)  45 CFR § 164.508 - Uses and disclosures for which an authorization is required. | Electronic Code of Federal Regulations (e-CFR) | US Law | LII / Legal Information Institute (cornell.edu)</a:t>
            </a:r>
          </a:p>
          <a:p>
            <a:pPr marL="0" indent="0">
              <a:buNone/>
            </a:pPr>
            <a:r>
              <a:rPr lang="en-US" dirty="0"/>
              <a:t>Privacy Rule. “All authorizations must be in plain language and contain specific information regarding the information to be disclosed or used, the person(s) disclosing and receiving the information, expiration, right to revoke in writing, and other data.”</a:t>
            </a:r>
          </a:p>
        </p:txBody>
      </p:sp>
    </p:spTree>
    <p:extLst>
      <p:ext uri="{BB962C8B-B14F-4D97-AF65-F5344CB8AC3E}">
        <p14:creationId xmlns:p14="http://schemas.microsoft.com/office/powerpoint/2010/main" val="3538796337"/>
      </p:ext>
    </p:extLst>
  </p:cSld>
  <p:clrMapOvr>
    <a:masterClrMapping/>
  </p:clrMapOvr>
  <mc:AlternateContent xmlns:mc="http://schemas.openxmlformats.org/markup-compatibility/2006" xmlns:p14="http://schemas.microsoft.com/office/powerpoint/2010/main">
    <mc:Choice Requires="p14">
      <p:transition spd="slow" p14:dur="2000" advTm="120061"/>
    </mc:Choice>
    <mc:Fallback xmlns="">
      <p:transition spd="slow" advTm="120061"/>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4D3914-D704-4F49-64C1-DABC9BD5DCDB}"/>
              </a:ext>
            </a:extLst>
          </p:cNvPr>
          <p:cNvSpPr>
            <a:spLocks noGrp="1"/>
          </p:cNvSpPr>
          <p:nvPr>
            <p:ph type="body" sz="quarter" idx="13"/>
          </p:nvPr>
        </p:nvSpPr>
        <p:spPr>
          <a:xfrm>
            <a:off x="537343" y="2247032"/>
            <a:ext cx="11117313" cy="513442"/>
          </a:xfrm>
        </p:spPr>
        <p:txBody>
          <a:bodyPr/>
          <a:lstStyle/>
          <a:p>
            <a:r>
              <a:rPr lang="en-US" dirty="0"/>
              <a:t>10 Easy Steps to Improve</a:t>
            </a:r>
            <a:endParaRPr lang="en-US" sz="2800" dirty="0"/>
          </a:p>
        </p:txBody>
      </p:sp>
    </p:spTree>
    <p:extLst>
      <p:ext uri="{BB962C8B-B14F-4D97-AF65-F5344CB8AC3E}">
        <p14:creationId xmlns:p14="http://schemas.microsoft.com/office/powerpoint/2010/main" val="1103059959"/>
      </p:ext>
    </p:extLst>
  </p:cSld>
  <p:clrMapOvr>
    <a:masterClrMapping/>
  </p:clrMapOvr>
  <mc:AlternateContent xmlns:mc="http://schemas.openxmlformats.org/markup-compatibility/2006" xmlns:p14="http://schemas.microsoft.com/office/powerpoint/2010/main">
    <mc:Choice Requires="p14">
      <p:transition spd="slow" p14:dur="2000" advTm="9047"/>
    </mc:Choice>
    <mc:Fallback xmlns="">
      <p:transition spd="slow" advTm="9047"/>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p:txBody>
          <a:bodyPr/>
          <a:lstStyle/>
          <a:p>
            <a:r>
              <a:rPr lang="en-US" dirty="0"/>
              <a:t>1. Refocus priority on the patient</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vert="horz" lIns="91440" tIns="45720" rIns="91440" bIns="45720" rtlCol="0" anchor="t">
            <a:normAutofit/>
          </a:bodyPr>
          <a:lstStyle/>
          <a:p>
            <a:r>
              <a:rPr lang="en-US" dirty="0"/>
              <a:t>Many organizations have shifted the focus on legal or compliance issues</a:t>
            </a:r>
          </a:p>
          <a:p>
            <a:r>
              <a:rPr lang="en-US" dirty="0"/>
              <a:t>The patient is the reason that we are here</a:t>
            </a:r>
          </a:p>
          <a:p>
            <a:pPr lvl="1"/>
            <a:r>
              <a:rPr lang="en-US" dirty="0"/>
              <a:t>HIM is often the last impression patients have of a health care facility</a:t>
            </a:r>
          </a:p>
          <a:p>
            <a:pPr lvl="1"/>
            <a:r>
              <a:rPr lang="en-US" dirty="0"/>
              <a:t>We want patients to have their PHI, they have better outcomes when informed</a:t>
            </a:r>
          </a:p>
          <a:p>
            <a:r>
              <a:rPr lang="en-US" dirty="0"/>
              <a:t>HI professionals do have the knowledge to interpret what a </a:t>
            </a:r>
            <a:r>
              <a:rPr lang="en-US"/>
              <a:t>patient is asking for and can ease many processes</a:t>
            </a:r>
          </a:p>
          <a:p>
            <a:pPr lvl="1"/>
            <a:r>
              <a:rPr lang="en-US" dirty="0"/>
              <a:t>Know what is needed for transfer to specialty or tertiary care facilities when patients are overwhelmed</a:t>
            </a:r>
          </a:p>
        </p:txBody>
      </p:sp>
    </p:spTree>
    <p:extLst>
      <p:ext uri="{BB962C8B-B14F-4D97-AF65-F5344CB8AC3E}">
        <p14:creationId xmlns:p14="http://schemas.microsoft.com/office/powerpoint/2010/main" val="2447895709"/>
      </p:ext>
    </p:extLst>
  </p:cSld>
  <p:clrMapOvr>
    <a:masterClrMapping/>
  </p:clrMapOvr>
  <mc:AlternateContent xmlns:mc="http://schemas.openxmlformats.org/markup-compatibility/2006" xmlns:p14="http://schemas.microsoft.com/office/powerpoint/2010/main">
    <mc:Choice Requires="p14">
      <p:transition spd="slow" p14:dur="2000" advTm="10658"/>
    </mc:Choice>
    <mc:Fallback xmlns="">
      <p:transition spd="slow" advTm="10658"/>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p:txBody>
          <a:bodyPr>
            <a:normAutofit/>
          </a:bodyPr>
          <a:lstStyle/>
          <a:p>
            <a:r>
              <a:rPr lang="en-US" dirty="0"/>
              <a:t>2. Regularly review common, patient-facing forms</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vert="horz" lIns="91440" tIns="45720" rIns="91440" bIns="45720" rtlCol="0" anchor="t">
            <a:normAutofit/>
          </a:bodyPr>
          <a:lstStyle/>
          <a:p>
            <a:r>
              <a:rPr lang="en-US" dirty="0"/>
              <a:t>Forming or utilizing a multi-disciplinary team to regularly review any patient-facing forms</a:t>
            </a:r>
            <a:endParaRPr lang="en-US"/>
          </a:p>
          <a:p>
            <a:pPr lvl="1"/>
            <a:r>
              <a:rPr lang="en-US" dirty="0"/>
              <a:t>Don't limit your work to ROI forms (e.g. authorizations, amendments, </a:t>
            </a:r>
            <a:r>
              <a:rPr lang="en-US"/>
              <a:t>restrictions)</a:t>
            </a:r>
            <a:endParaRPr lang="en-US" dirty="0"/>
          </a:p>
          <a:p>
            <a:pPr lvl="1"/>
            <a:r>
              <a:rPr lang="en-US" dirty="0"/>
              <a:t>Making this an enterprise-wide initiative can help with patient engagement</a:t>
            </a:r>
          </a:p>
          <a:p>
            <a:r>
              <a:rPr lang="en-US" dirty="0"/>
              <a:t>Schedule out form revisions so you can portion out work</a:t>
            </a:r>
          </a:p>
        </p:txBody>
      </p:sp>
    </p:spTree>
    <p:extLst>
      <p:ext uri="{BB962C8B-B14F-4D97-AF65-F5344CB8AC3E}">
        <p14:creationId xmlns:p14="http://schemas.microsoft.com/office/powerpoint/2010/main" val="1738075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p:txBody>
          <a:bodyPr>
            <a:normAutofit/>
          </a:bodyPr>
          <a:lstStyle/>
          <a:p>
            <a:r>
              <a:rPr lang="en-US" dirty="0"/>
              <a:t>3. Ensure facility has a plain language policy</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vert="horz" lIns="91440" tIns="45720" rIns="91440" bIns="45720" rtlCol="0" anchor="t">
            <a:normAutofit/>
          </a:bodyPr>
          <a:lstStyle/>
          <a:p>
            <a:r>
              <a:rPr lang="en-US" dirty="0"/>
              <a:t>Regularly updated policies remind you to periodically review</a:t>
            </a:r>
          </a:p>
          <a:p>
            <a:r>
              <a:rPr lang="en-US" dirty="0"/>
              <a:t>Plain language isn't just found in HIPAA, there's additional statutes</a:t>
            </a:r>
          </a:p>
          <a:p>
            <a:pPr lvl="1"/>
            <a:r>
              <a:rPr lang="en-US" dirty="0"/>
              <a:t>Federal government has guidelines from the 2010 Plain Language Act</a:t>
            </a:r>
          </a:p>
          <a:p>
            <a:pPr lvl="1"/>
            <a:r>
              <a:rPr lang="en-US" dirty="0">
                <a:hlinkClick r:id="rId3"/>
              </a:rPr>
              <a:t>https://www.plainlanguage.gov/guidelines/</a:t>
            </a:r>
          </a:p>
          <a:p>
            <a:r>
              <a:rPr lang="en-US" dirty="0"/>
              <a:t>Make sure that other departments and sub-business units are </a:t>
            </a:r>
            <a:r>
              <a:rPr lang="en-US"/>
              <a:t>aware of the policy</a:t>
            </a:r>
            <a:endParaRPr lang="en-US" dirty="0"/>
          </a:p>
          <a:p>
            <a:pPr lvl="1"/>
            <a:r>
              <a:rPr lang="en-US" dirty="0"/>
              <a:t>Generally speaking there's an effort to centralize forms but we all know that different departments go "rogue"</a:t>
            </a:r>
          </a:p>
          <a:p>
            <a:pPr marL="0" indent="0">
              <a:buNone/>
            </a:pPr>
            <a:endParaRPr lang="en-US" dirty="0"/>
          </a:p>
        </p:txBody>
      </p:sp>
    </p:spTree>
    <p:extLst>
      <p:ext uri="{BB962C8B-B14F-4D97-AF65-F5344CB8AC3E}">
        <p14:creationId xmlns:p14="http://schemas.microsoft.com/office/powerpoint/2010/main" val="1173004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1CC16-1296-31DD-810F-463C5C7844D8}"/>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61114AEC-8767-DD5B-4518-6404A2BF2371}"/>
              </a:ext>
            </a:extLst>
          </p:cNvPr>
          <p:cNvSpPr>
            <a:spLocks noGrp="1"/>
          </p:cNvSpPr>
          <p:nvPr>
            <p:ph idx="1"/>
          </p:nvPr>
        </p:nvSpPr>
        <p:spPr/>
        <p:txBody>
          <a:bodyPr/>
          <a:lstStyle/>
          <a:p>
            <a:pPr marL="514350" indent="-514350" algn="l">
              <a:buFont typeface="+mj-lt"/>
              <a:buAutoNum type="arabicPeriod"/>
            </a:pPr>
            <a:r>
              <a:rPr lang="en-US" b="0" i="0" dirty="0">
                <a:solidFill>
                  <a:srgbClr val="242424"/>
                </a:solidFill>
                <a:effectLst/>
                <a:latin typeface="Segoe UI" panose="020B0502040204020203" pitchFamily="34" charset="0"/>
              </a:rPr>
              <a:t>Describe the current conditions of patient health literacy.</a:t>
            </a:r>
          </a:p>
          <a:p>
            <a:pPr marL="514350" indent="-514350" algn="l">
              <a:buFont typeface="+mj-lt"/>
              <a:buAutoNum type="arabicPeriod"/>
            </a:pPr>
            <a:r>
              <a:rPr lang="en-US" b="0" i="0" dirty="0">
                <a:solidFill>
                  <a:srgbClr val="242424"/>
                </a:solidFill>
                <a:effectLst/>
                <a:latin typeface="Segoe UI" panose="020B0502040204020203" pitchFamily="34" charset="0"/>
              </a:rPr>
              <a:t>Outline the laws, policies, and processes that are meant to help address the issue.</a:t>
            </a:r>
          </a:p>
          <a:p>
            <a:pPr marL="514350" indent="-514350" algn="l">
              <a:buFont typeface="+mj-lt"/>
              <a:buAutoNum type="arabicPeriod"/>
            </a:pPr>
            <a:r>
              <a:rPr lang="en-US" b="0" i="0" dirty="0">
                <a:solidFill>
                  <a:srgbClr val="242424"/>
                </a:solidFill>
                <a:effectLst/>
                <a:latin typeface="Segoe UI" panose="020B0502040204020203" pitchFamily="34" charset="0"/>
              </a:rPr>
              <a:t>Provide ten easy steps that HIM professionals can take to both meet the regulations and encourage changes from the bottom up. </a:t>
            </a:r>
          </a:p>
        </p:txBody>
      </p:sp>
    </p:spTree>
    <p:extLst>
      <p:ext uri="{BB962C8B-B14F-4D97-AF65-F5344CB8AC3E}">
        <p14:creationId xmlns:p14="http://schemas.microsoft.com/office/powerpoint/2010/main" val="3604496691"/>
      </p:ext>
    </p:extLst>
  </p:cSld>
  <p:clrMapOvr>
    <a:masterClrMapping/>
  </p:clrMapOvr>
  <mc:AlternateContent xmlns:mc="http://schemas.openxmlformats.org/markup-compatibility/2006" xmlns:p14="http://schemas.microsoft.com/office/powerpoint/2010/main">
    <mc:Choice Requires="p14">
      <p:transition spd="slow" p14:dur="2000" advTm="33386"/>
    </mc:Choice>
    <mc:Fallback xmlns="">
      <p:transition spd="slow" advTm="3338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a:xfrm>
            <a:off x="193765" y="92869"/>
            <a:ext cx="11878785" cy="721716"/>
          </a:xfrm>
        </p:spPr>
        <p:txBody>
          <a:bodyPr>
            <a:normAutofit fontScale="90000"/>
          </a:bodyPr>
          <a:lstStyle/>
          <a:p>
            <a:r>
              <a:rPr lang="en-US" dirty="0"/>
              <a:t>4. If translated, ensure forms are similarly easy to understand</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vert="horz" lIns="91440" tIns="45720" rIns="91440" bIns="45720" rtlCol="0" anchor="t">
            <a:normAutofit/>
          </a:bodyPr>
          <a:lstStyle/>
          <a:p>
            <a:r>
              <a:rPr lang="en-US" dirty="0"/>
              <a:t>Know the language demographics of your service area</a:t>
            </a:r>
          </a:p>
          <a:p>
            <a:pPr lvl="1"/>
            <a:r>
              <a:rPr lang="en-US" dirty="0"/>
              <a:t>It may be worthwhile to translate some forms into additional languages if you anticipate further growth</a:t>
            </a:r>
          </a:p>
          <a:p>
            <a:pPr lvl="1"/>
            <a:r>
              <a:rPr lang="en-US" dirty="0"/>
              <a:t>Prepared with forms for when that population reaches size</a:t>
            </a:r>
          </a:p>
          <a:p>
            <a:r>
              <a:rPr lang="en-US" dirty="0"/>
              <a:t>Use a certified translator (not Google translate)</a:t>
            </a:r>
          </a:p>
          <a:p>
            <a:pPr lvl="1"/>
            <a:r>
              <a:rPr lang="en-US" dirty="0"/>
              <a:t>Most health care facilities will have certified professionals available</a:t>
            </a:r>
          </a:p>
          <a:p>
            <a:pPr lvl="1"/>
            <a:r>
              <a:rPr lang="en-US" dirty="0"/>
              <a:t>Just as not anyone can translate in court, it's the same with medical forms</a:t>
            </a:r>
          </a:p>
        </p:txBody>
      </p:sp>
    </p:spTree>
    <p:extLst>
      <p:ext uri="{BB962C8B-B14F-4D97-AF65-F5344CB8AC3E}">
        <p14:creationId xmlns:p14="http://schemas.microsoft.com/office/powerpoint/2010/main" val="1695800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a:xfrm>
            <a:off x="193765" y="92869"/>
            <a:ext cx="11878785" cy="721716"/>
          </a:xfrm>
        </p:spPr>
        <p:txBody>
          <a:bodyPr>
            <a:normAutofit/>
          </a:bodyPr>
          <a:lstStyle/>
          <a:p>
            <a:r>
              <a:rPr lang="en-US" dirty="0"/>
              <a:t>5. Train staff to be able to explain forms and concepts</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vert="horz" lIns="91440" tIns="45720" rIns="91440" bIns="45720" rtlCol="0" anchor="t">
            <a:normAutofit lnSpcReduction="10000"/>
          </a:bodyPr>
          <a:lstStyle/>
          <a:p>
            <a:r>
              <a:rPr lang="en-US" dirty="0"/>
              <a:t>It's all about the patient experience</a:t>
            </a:r>
          </a:p>
          <a:p>
            <a:pPr lvl="1"/>
            <a:r>
              <a:rPr lang="en-US" dirty="0"/>
              <a:t>Not only is it the right thing to do but it can prevent patient access complaints</a:t>
            </a:r>
          </a:p>
          <a:p>
            <a:pPr lvl="1"/>
            <a:r>
              <a:rPr lang="en-US" dirty="0"/>
              <a:t>Staff should be allowed to take the time necessary to assist patients and not rush patients</a:t>
            </a:r>
          </a:p>
          <a:p>
            <a:r>
              <a:rPr lang="en-US" dirty="0"/>
              <a:t>Have an area where staff can work with patients with greater or specialty needs</a:t>
            </a:r>
          </a:p>
          <a:p>
            <a:pPr lvl="1"/>
            <a:r>
              <a:rPr lang="en-US" dirty="0"/>
              <a:t>Vision impaired patients may not be able to easily read forms</a:t>
            </a:r>
          </a:p>
          <a:p>
            <a:pPr lvl="1"/>
            <a:r>
              <a:rPr lang="en-US" dirty="0"/>
              <a:t>Elderly patients may have tremors that make completing forms difficult</a:t>
            </a:r>
          </a:p>
          <a:p>
            <a:pPr lvl="1"/>
            <a:r>
              <a:rPr lang="en-US" dirty="0"/>
              <a:t>Neurodivergent patients may become overwhelmed and have additional questions.</a:t>
            </a:r>
          </a:p>
        </p:txBody>
      </p:sp>
    </p:spTree>
    <p:extLst>
      <p:ext uri="{BB962C8B-B14F-4D97-AF65-F5344CB8AC3E}">
        <p14:creationId xmlns:p14="http://schemas.microsoft.com/office/powerpoint/2010/main" val="1750903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a:xfrm>
            <a:off x="193765" y="92869"/>
            <a:ext cx="11878785" cy="721716"/>
          </a:xfrm>
        </p:spPr>
        <p:txBody>
          <a:bodyPr>
            <a:normAutofit fontScale="90000"/>
          </a:bodyPr>
          <a:lstStyle/>
          <a:p>
            <a:r>
              <a:rPr lang="en-US" dirty="0"/>
              <a:t>6. Ensure all patient-facing forms go through readability tests</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vert="horz" lIns="91440" tIns="45720" rIns="91440" bIns="45720" rtlCol="0" anchor="t">
            <a:normAutofit/>
          </a:bodyPr>
          <a:lstStyle/>
          <a:p>
            <a:r>
              <a:rPr lang="en-US" dirty="0"/>
              <a:t>Check with your Training department to see what resources </a:t>
            </a:r>
            <a:r>
              <a:rPr lang="en-US"/>
              <a:t>are available</a:t>
            </a:r>
          </a:p>
          <a:p>
            <a:r>
              <a:rPr lang="en-US" dirty="0"/>
              <a:t>Some organizations will require an approval from other departments:</a:t>
            </a:r>
          </a:p>
          <a:p>
            <a:pPr marL="971550" lvl="1" indent="-514350">
              <a:buAutoNum type="arabicPeriod"/>
            </a:pPr>
            <a:r>
              <a:rPr lang="en-US" dirty="0"/>
              <a:t>Forms Committee</a:t>
            </a:r>
          </a:p>
          <a:p>
            <a:pPr marL="971550" lvl="1" indent="-514350">
              <a:buAutoNum type="arabicPeriod"/>
            </a:pPr>
            <a:r>
              <a:rPr lang="en-US" dirty="0"/>
              <a:t>Legal/Risk Management</a:t>
            </a:r>
          </a:p>
          <a:p>
            <a:pPr marL="971550" lvl="1" indent="-514350">
              <a:buAutoNum type="arabicPeriod"/>
            </a:pPr>
            <a:r>
              <a:rPr lang="en-US" dirty="0"/>
              <a:t>Compliance</a:t>
            </a:r>
          </a:p>
          <a:p>
            <a:r>
              <a:rPr lang="en-US" dirty="0"/>
              <a:t>Do a trial run with Microsoft's available solutions or other free tools</a:t>
            </a:r>
          </a:p>
        </p:txBody>
      </p:sp>
    </p:spTree>
    <p:extLst>
      <p:ext uri="{BB962C8B-B14F-4D97-AF65-F5344CB8AC3E}">
        <p14:creationId xmlns:p14="http://schemas.microsoft.com/office/powerpoint/2010/main" val="672034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a:xfrm>
            <a:off x="193765" y="92869"/>
            <a:ext cx="11878785" cy="721716"/>
          </a:xfrm>
        </p:spPr>
        <p:txBody>
          <a:bodyPr>
            <a:normAutofit/>
          </a:bodyPr>
          <a:lstStyle/>
          <a:p>
            <a:r>
              <a:rPr lang="en-US" dirty="0"/>
              <a:t>7. Consider the font used, spacing, size</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vert="horz" lIns="91440" tIns="45720" rIns="91440" bIns="45720" rtlCol="0" anchor="t">
            <a:normAutofit/>
          </a:bodyPr>
          <a:lstStyle/>
          <a:p>
            <a:r>
              <a:rPr lang="en-US" dirty="0"/>
              <a:t>Consider your patient population demographics</a:t>
            </a:r>
          </a:p>
          <a:p>
            <a:pPr lvl="1"/>
            <a:r>
              <a:rPr lang="en-US" dirty="0"/>
              <a:t>Growing elderly population means a possible need for a larger front</a:t>
            </a:r>
          </a:p>
          <a:p>
            <a:pPr lvl="1"/>
            <a:r>
              <a:rPr lang="en-US" dirty="0"/>
              <a:t>Increased awareness of the neurodivergent community has led to the development of a neurodivergent-friendly font</a:t>
            </a:r>
          </a:p>
          <a:p>
            <a:pPr lvl="1"/>
            <a:r>
              <a:rPr lang="en-US" dirty="0"/>
              <a:t>Small font or "serif" fonts may result in difficulty reading accent marks or other language-specific characters.</a:t>
            </a:r>
          </a:p>
          <a:p>
            <a:pPr lvl="1"/>
            <a:endParaRPr lang="en-US" dirty="0"/>
          </a:p>
          <a:p>
            <a:r>
              <a:rPr lang="en-US" dirty="0"/>
              <a:t>"Cluttered" authorizations may deter patients from completing the form, reading it in its entirety, or selecting "all" just because it's first.</a:t>
            </a:r>
          </a:p>
        </p:txBody>
      </p:sp>
    </p:spTree>
    <p:extLst>
      <p:ext uri="{BB962C8B-B14F-4D97-AF65-F5344CB8AC3E}">
        <p14:creationId xmlns:p14="http://schemas.microsoft.com/office/powerpoint/2010/main" val="41539426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a:xfrm>
            <a:off x="193765" y="92869"/>
            <a:ext cx="11878785" cy="721716"/>
          </a:xfrm>
        </p:spPr>
        <p:txBody>
          <a:bodyPr>
            <a:normAutofit/>
          </a:bodyPr>
          <a:lstStyle/>
          <a:p>
            <a:r>
              <a:rPr lang="en-US" dirty="0"/>
              <a:t>8. It’s OK to have the form be more than one page</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vert="horz" lIns="91440" tIns="45720" rIns="91440" bIns="45720" rtlCol="0" anchor="t">
            <a:normAutofit/>
          </a:bodyPr>
          <a:lstStyle/>
          <a:p>
            <a:r>
              <a:rPr lang="en-US" dirty="0"/>
              <a:t>The elephant in the room …</a:t>
            </a:r>
          </a:p>
          <a:p>
            <a:pPr lvl="1"/>
            <a:r>
              <a:rPr lang="en-US" dirty="0"/>
              <a:t>Yes, patients can forget to …</a:t>
            </a:r>
          </a:p>
          <a:p>
            <a:pPr marL="1371600" lvl="2" indent="-457200">
              <a:buAutoNum type="arabicPeriod"/>
            </a:pPr>
            <a:r>
              <a:rPr lang="en-US" sz="2200" dirty="0"/>
              <a:t>Print/return all pages</a:t>
            </a:r>
          </a:p>
          <a:p>
            <a:pPr marL="1371600" lvl="2" indent="-457200">
              <a:buAutoNum type="arabicPeriod"/>
            </a:pPr>
            <a:r>
              <a:rPr lang="en-US" sz="2200"/>
              <a:t>Complete all pages</a:t>
            </a:r>
            <a:endParaRPr lang="en-US" sz="2200" dirty="0"/>
          </a:p>
          <a:p>
            <a:pPr marL="1371600" lvl="2" indent="-457200">
              <a:buAutoNum type="arabicPeriod"/>
            </a:pPr>
            <a:r>
              <a:rPr lang="en-US" sz="2200"/>
              <a:t>It costs more to provide copies</a:t>
            </a:r>
          </a:p>
          <a:p>
            <a:pPr lvl="1"/>
            <a:endParaRPr lang="en-US" dirty="0"/>
          </a:p>
          <a:p>
            <a:r>
              <a:rPr lang="en-US" dirty="0"/>
              <a:t>However, more room increases readability and encourages patients to detail their actual request</a:t>
            </a:r>
          </a:p>
          <a:p>
            <a:pPr lvl="1"/>
            <a:r>
              <a:rPr lang="en-US" dirty="0"/>
              <a:t>Fewer delays in processing due to lack of clarity</a:t>
            </a:r>
          </a:p>
          <a:p>
            <a:pPr lvl="1"/>
            <a:r>
              <a:rPr lang="en-US" dirty="0"/>
              <a:t>Reduces risk of patient access complaints</a:t>
            </a:r>
          </a:p>
          <a:p>
            <a:pPr lvl="1"/>
            <a:endParaRPr lang="en-US" dirty="0"/>
          </a:p>
        </p:txBody>
      </p:sp>
    </p:spTree>
    <p:extLst>
      <p:ext uri="{BB962C8B-B14F-4D97-AF65-F5344CB8AC3E}">
        <p14:creationId xmlns:p14="http://schemas.microsoft.com/office/powerpoint/2010/main" val="3407057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a:xfrm>
            <a:off x="193765" y="92869"/>
            <a:ext cx="11998235" cy="721716"/>
          </a:xfrm>
        </p:spPr>
        <p:txBody>
          <a:bodyPr>
            <a:normAutofit fontScale="90000"/>
          </a:bodyPr>
          <a:lstStyle/>
          <a:p>
            <a:r>
              <a:rPr lang="en-US" dirty="0"/>
              <a:t>9. Use features of your website/PDF creator to explain the form</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vert="horz" lIns="91440" tIns="45720" rIns="91440" bIns="45720" rtlCol="0" anchor="t">
            <a:normAutofit/>
          </a:bodyPr>
          <a:lstStyle/>
          <a:p>
            <a:r>
              <a:rPr lang="en-US" dirty="0"/>
              <a:t>Information bubbles</a:t>
            </a:r>
          </a:p>
          <a:p>
            <a:pPr lvl="1"/>
            <a:r>
              <a:rPr lang="en-US" dirty="0"/>
              <a:t>The nifty little pop-ups that you see when you hover over a term</a:t>
            </a:r>
          </a:p>
          <a:p>
            <a:pPr lvl="1"/>
            <a:r>
              <a:rPr lang="en-US" dirty="0"/>
              <a:t>Have clear visual  cues to indicate which terms have an active link</a:t>
            </a:r>
          </a:p>
          <a:p>
            <a:r>
              <a:rPr lang="en-US" dirty="0"/>
              <a:t>Separate glossary and instructions for each form</a:t>
            </a:r>
          </a:p>
          <a:p>
            <a:pPr lvl="1"/>
            <a:r>
              <a:rPr lang="en-US" dirty="0"/>
              <a:t>If patient is using paper, they can place side-by-side for reference</a:t>
            </a:r>
          </a:p>
          <a:p>
            <a:pPr lvl="1"/>
            <a:r>
              <a:rPr lang="en-US" dirty="0"/>
              <a:t>Paper handout can be used to assist PC users </a:t>
            </a:r>
          </a:p>
        </p:txBody>
      </p:sp>
    </p:spTree>
    <p:extLst>
      <p:ext uri="{BB962C8B-B14F-4D97-AF65-F5344CB8AC3E}">
        <p14:creationId xmlns:p14="http://schemas.microsoft.com/office/powerpoint/2010/main" val="2197334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BC1BA-DB3A-7638-342E-0170076AD805}"/>
              </a:ext>
            </a:extLst>
          </p:cNvPr>
          <p:cNvSpPr>
            <a:spLocks noGrp="1"/>
          </p:cNvSpPr>
          <p:nvPr>
            <p:ph type="title"/>
          </p:nvPr>
        </p:nvSpPr>
        <p:spPr/>
        <p:txBody>
          <a:bodyPr/>
          <a:lstStyle/>
          <a:p>
            <a:r>
              <a:rPr lang="en-US" dirty="0"/>
              <a:t>10. You don’t have to reinvent the wheel</a:t>
            </a:r>
          </a:p>
        </p:txBody>
      </p:sp>
      <p:sp>
        <p:nvSpPr>
          <p:cNvPr id="3" name="Content Placeholder 2">
            <a:extLst>
              <a:ext uri="{FF2B5EF4-FFF2-40B4-BE49-F238E27FC236}">
                <a16:creationId xmlns:a16="http://schemas.microsoft.com/office/drawing/2014/main" id="{D7D64952-0CC6-251A-3993-D5267DD2A7B9}"/>
              </a:ext>
            </a:extLst>
          </p:cNvPr>
          <p:cNvSpPr>
            <a:spLocks noGrp="1"/>
          </p:cNvSpPr>
          <p:nvPr>
            <p:ph idx="1"/>
          </p:nvPr>
        </p:nvSpPr>
        <p:spPr/>
        <p:txBody>
          <a:bodyPr vert="horz" lIns="91440" tIns="45720" rIns="91440" bIns="45720" rtlCol="0" anchor="t">
            <a:normAutofit/>
          </a:bodyPr>
          <a:lstStyle/>
          <a:p>
            <a:r>
              <a:rPr lang="en-US" dirty="0"/>
              <a:t>Reach out to neighboring facilities</a:t>
            </a:r>
          </a:p>
          <a:p>
            <a:pPr lvl="1"/>
            <a:r>
              <a:rPr lang="en-US" dirty="0"/>
              <a:t>Share common demographics so similar language needs, patient profiles</a:t>
            </a:r>
          </a:p>
          <a:p>
            <a:pPr lvl="1"/>
            <a:r>
              <a:rPr lang="en-US" dirty="0"/>
              <a:t>Other organizations may have recently reviewed their forms</a:t>
            </a:r>
          </a:p>
          <a:p>
            <a:pPr lvl="1"/>
            <a:endParaRPr lang="en-US" dirty="0"/>
          </a:p>
          <a:p>
            <a:r>
              <a:rPr lang="en-US" dirty="0"/>
              <a:t>Find resources on AHIMA Access and Body of Knowledge</a:t>
            </a:r>
          </a:p>
          <a:p>
            <a:endParaRPr lang="en-US" dirty="0"/>
          </a:p>
        </p:txBody>
      </p:sp>
    </p:spTree>
    <p:extLst>
      <p:ext uri="{BB962C8B-B14F-4D97-AF65-F5344CB8AC3E}">
        <p14:creationId xmlns:p14="http://schemas.microsoft.com/office/powerpoint/2010/main" val="3050202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CA427A-436A-49FD-8BC8-20AEA8E2BD73}"/>
              </a:ext>
            </a:extLst>
          </p:cNvPr>
          <p:cNvSpPr>
            <a:spLocks noGrp="1"/>
          </p:cNvSpPr>
          <p:nvPr>
            <p:ph type="body" sz="quarter" idx="13"/>
          </p:nvPr>
        </p:nvSpPr>
        <p:spPr/>
        <p:txBody>
          <a:bodyPr/>
          <a:lstStyle/>
          <a:p>
            <a:r>
              <a:rPr lang="en-US" dirty="0"/>
              <a:t>Questions &amp; Next Steps</a:t>
            </a:r>
          </a:p>
        </p:txBody>
      </p:sp>
      <p:pic>
        <p:nvPicPr>
          <p:cNvPr id="4" name="Picture 3" descr="Text&#10;&#10;Description automatically generated with medium confidence">
            <a:extLst>
              <a:ext uri="{FF2B5EF4-FFF2-40B4-BE49-F238E27FC236}">
                <a16:creationId xmlns:a16="http://schemas.microsoft.com/office/drawing/2014/main" id="{B87224E5-7A82-4842-9CCD-59B62F9C5A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05231" y="4450875"/>
            <a:ext cx="2829642" cy="828345"/>
          </a:xfrm>
          <a:prstGeom prst="rect">
            <a:avLst/>
          </a:prstGeom>
        </p:spPr>
      </p:pic>
    </p:spTree>
    <p:custDataLst>
      <p:tags r:id="rId1"/>
    </p:custDataLst>
    <p:extLst>
      <p:ext uri="{BB962C8B-B14F-4D97-AF65-F5344CB8AC3E}">
        <p14:creationId xmlns:p14="http://schemas.microsoft.com/office/powerpoint/2010/main" val="24120994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E6409C-080A-49D4-3025-482B6ECF874C}"/>
              </a:ext>
            </a:extLst>
          </p:cNvPr>
          <p:cNvSpPr>
            <a:spLocks noGrp="1"/>
          </p:cNvSpPr>
          <p:nvPr>
            <p:ph type="title"/>
          </p:nvPr>
        </p:nvSpPr>
        <p:spPr/>
        <p:txBody>
          <a:bodyPr/>
          <a:lstStyle/>
          <a:p>
            <a:r>
              <a:rPr lang="en-US" dirty="0"/>
              <a:t>References</a:t>
            </a:r>
          </a:p>
        </p:txBody>
      </p:sp>
      <p:sp>
        <p:nvSpPr>
          <p:cNvPr id="4" name="Content Placeholder 3">
            <a:extLst>
              <a:ext uri="{FF2B5EF4-FFF2-40B4-BE49-F238E27FC236}">
                <a16:creationId xmlns:a16="http://schemas.microsoft.com/office/drawing/2014/main" id="{E8F719EF-8D76-B7DC-DAFE-3207CCD7B590}"/>
              </a:ext>
            </a:extLst>
          </p:cNvPr>
          <p:cNvSpPr>
            <a:spLocks noGrp="1"/>
          </p:cNvSpPr>
          <p:nvPr>
            <p:ph idx="1"/>
          </p:nvPr>
        </p:nvSpPr>
        <p:spPr/>
        <p:txBody>
          <a:bodyPr>
            <a:normAutofit fontScale="55000" lnSpcReduction="20000"/>
          </a:bodyPr>
          <a:lstStyle/>
          <a:p>
            <a:pPr marL="0" indent="-457200">
              <a:spcBef>
                <a:spcPts val="0"/>
              </a:spcBef>
              <a:buNone/>
            </a:pPr>
            <a:r>
              <a:rPr lang="en-US" dirty="0" err="1"/>
              <a:t>Badarudeen</a:t>
            </a:r>
            <a:r>
              <a:rPr lang="en-US" dirty="0"/>
              <a:t>, S., &amp; Sabharwal, S. (2010). Assessing readability of patient education materials: Current role in </a:t>
            </a:r>
            <a:r>
              <a:rPr lang="en-US" dirty="0" err="1"/>
              <a:t>orthopaedics</a:t>
            </a:r>
            <a:r>
              <a:rPr lang="en-US" dirty="0"/>
              <a:t>. </a:t>
            </a:r>
            <a:r>
              <a:rPr lang="en-US" i="1" dirty="0"/>
              <a:t>Clinical </a:t>
            </a:r>
            <a:r>
              <a:rPr lang="en-US" i="1" dirty="0" err="1"/>
              <a:t>Orthopaedics</a:t>
            </a:r>
            <a:r>
              <a:rPr lang="en-US" i="1" dirty="0"/>
              <a:t> and Related Research, 468</a:t>
            </a:r>
            <a:r>
              <a:rPr lang="en-US" dirty="0"/>
              <a:t>(10). doi:10.1007/s11999-010-1380-y</a:t>
            </a:r>
          </a:p>
          <a:p>
            <a:pPr marL="0" indent="-457200">
              <a:spcBef>
                <a:spcPts val="0"/>
              </a:spcBef>
              <a:buNone/>
            </a:pPr>
            <a:endParaRPr lang="en-US" dirty="0"/>
          </a:p>
          <a:p>
            <a:pPr marL="0" indent="-457200">
              <a:spcBef>
                <a:spcPts val="0"/>
              </a:spcBef>
              <a:buNone/>
            </a:pPr>
            <a:r>
              <a:rPr lang="en-US" dirty="0" err="1"/>
              <a:t>Kaphingst</a:t>
            </a:r>
            <a:r>
              <a:rPr lang="en-US" dirty="0"/>
              <a:t>, K. A., Weaver, N. L., Wray, R. J., Brown, M. L. R., Buskirk, T., &amp; </a:t>
            </a:r>
            <a:r>
              <a:rPr lang="en-US" dirty="0" err="1"/>
              <a:t>Kreuter</a:t>
            </a:r>
            <a:r>
              <a:rPr lang="en-US" dirty="0"/>
              <a:t>, M. W. (2014). Effects of patient health literacy, patient engagement and a system-level health literacy attribute on patient-reported outcomes: A representative statewide survey. </a:t>
            </a:r>
            <a:r>
              <a:rPr lang="en-US" i="1" dirty="0"/>
              <a:t>BMC Health Services Research, 14</a:t>
            </a:r>
            <a:r>
              <a:rPr lang="en-US" dirty="0"/>
              <a:t>.</a:t>
            </a:r>
          </a:p>
          <a:p>
            <a:pPr marL="0" indent="-457200">
              <a:spcBef>
                <a:spcPts val="0"/>
              </a:spcBef>
              <a:buNone/>
            </a:pPr>
            <a:endParaRPr lang="en-US" dirty="0"/>
          </a:p>
          <a:p>
            <a:pPr marL="0" indent="-457200">
              <a:spcBef>
                <a:spcPts val="0"/>
              </a:spcBef>
              <a:buNone/>
            </a:pPr>
            <a:r>
              <a:rPr lang="en-US" dirty="0" err="1"/>
              <a:t>Neter</a:t>
            </a:r>
            <a:r>
              <a:rPr lang="en-US" dirty="0"/>
              <a:t>, E., &amp; </a:t>
            </a:r>
            <a:r>
              <a:rPr lang="en-US" dirty="0" err="1"/>
              <a:t>Brainin</a:t>
            </a:r>
            <a:r>
              <a:rPr lang="en-US" dirty="0"/>
              <a:t>, E. (2019). Association between health literacy, eHealth literacy, and health outcomes among patients with long-term conditions: A systematic review. </a:t>
            </a:r>
            <a:r>
              <a:rPr lang="en-US" i="1" dirty="0"/>
              <a:t>European Psychology, 24</a:t>
            </a:r>
            <a:r>
              <a:rPr lang="en-US" dirty="0"/>
              <a:t>(1). doi:10.1027/1016-9040/a000350</a:t>
            </a:r>
          </a:p>
          <a:p>
            <a:pPr marL="0" indent="-457200">
              <a:spcBef>
                <a:spcPts val="0"/>
              </a:spcBef>
              <a:buNone/>
            </a:pPr>
            <a:endParaRPr lang="en-US" dirty="0"/>
          </a:p>
          <a:p>
            <a:pPr marL="0" indent="-457200">
              <a:spcBef>
                <a:spcPts val="0"/>
              </a:spcBef>
              <a:buNone/>
            </a:pPr>
            <a:r>
              <a:rPr lang="en-US" dirty="0"/>
              <a:t>Quirk, P. A. (2000). Screening for literacy and readability: Implications for the advance practice nurse. </a:t>
            </a:r>
            <a:r>
              <a:rPr lang="en-US" i="1" dirty="0"/>
              <a:t>Clinical Nurse Specialist, 14</a:t>
            </a:r>
            <a:r>
              <a:rPr lang="en-US" dirty="0"/>
              <a:t>(1). </a:t>
            </a:r>
          </a:p>
          <a:p>
            <a:pPr marL="0" indent="-457200">
              <a:spcBef>
                <a:spcPts val="0"/>
              </a:spcBef>
              <a:buNone/>
            </a:pPr>
            <a:endParaRPr lang="en-US" dirty="0"/>
          </a:p>
          <a:p>
            <a:pPr marL="0" indent="-457200">
              <a:spcBef>
                <a:spcPts val="0"/>
              </a:spcBef>
              <a:buNone/>
            </a:pPr>
            <a:r>
              <a:rPr lang="en-US" dirty="0"/>
              <a:t>Shahid, R., </a:t>
            </a:r>
            <a:r>
              <a:rPr lang="en-US" dirty="0" err="1"/>
              <a:t>Shoker</a:t>
            </a:r>
            <a:r>
              <a:rPr lang="en-US" dirty="0"/>
              <a:t>, M., Chu, L. M., </a:t>
            </a:r>
            <a:r>
              <a:rPr lang="en-US" dirty="0" err="1"/>
              <a:t>Frehlick</a:t>
            </a:r>
            <a:r>
              <a:rPr lang="en-US" dirty="0"/>
              <a:t>, R., Ward, H., &amp; </a:t>
            </a:r>
            <a:r>
              <a:rPr lang="en-US" dirty="0" err="1"/>
              <a:t>Pahwa</a:t>
            </a:r>
            <a:r>
              <a:rPr lang="en-US" dirty="0"/>
              <a:t>, P. (2022). Impact of low health literacy on patients’ health outcomes: A multicenter cohort study. </a:t>
            </a:r>
            <a:r>
              <a:rPr lang="en-US" i="1" dirty="0"/>
              <a:t>BMC Health Services Research, 22</a:t>
            </a:r>
            <a:r>
              <a:rPr lang="en-US" dirty="0"/>
              <a:t>. doi:10.1186/s12913-022-08527-9</a:t>
            </a:r>
          </a:p>
          <a:p>
            <a:pPr marL="0" indent="-457200">
              <a:spcBef>
                <a:spcPts val="0"/>
              </a:spcBef>
              <a:buNone/>
            </a:pPr>
            <a:endParaRPr lang="en-US" dirty="0"/>
          </a:p>
          <a:p>
            <a:pPr marL="0" indent="-457200">
              <a:spcBef>
                <a:spcPts val="0"/>
              </a:spcBef>
              <a:buNone/>
            </a:pPr>
            <a:r>
              <a:rPr lang="en-US" dirty="0"/>
              <a:t>Voigt-</a:t>
            </a:r>
            <a:r>
              <a:rPr lang="en-US" dirty="0" err="1"/>
              <a:t>Barbarowicz</a:t>
            </a:r>
            <a:r>
              <a:rPr lang="en-US" dirty="0"/>
              <a:t>, M., &amp; </a:t>
            </a:r>
            <a:r>
              <a:rPr lang="en-US" dirty="0" err="1"/>
              <a:t>Brutt</a:t>
            </a:r>
            <a:r>
              <a:rPr lang="en-US" dirty="0"/>
              <a:t>, A. L. (2020). The agreement between patients’ and healthcare professionals’ assessment of patients’ health literacy—A systematic review. </a:t>
            </a:r>
            <a:r>
              <a:rPr lang="en-US" i="1" dirty="0"/>
              <a:t>International Journal of Environmental Research and Public Health, 17</a:t>
            </a:r>
            <a:r>
              <a:rPr lang="en-US" dirty="0"/>
              <a:t>. doi:10.3390/ijerph17072372</a:t>
            </a:r>
          </a:p>
          <a:p>
            <a:pPr marL="0" indent="-457200">
              <a:spcBef>
                <a:spcPts val="0"/>
              </a:spcBef>
              <a:buNone/>
            </a:pPr>
            <a:endParaRPr lang="en-US" dirty="0"/>
          </a:p>
          <a:p>
            <a:pPr marL="0" indent="-457200">
              <a:spcBef>
                <a:spcPts val="0"/>
              </a:spcBef>
              <a:buNone/>
            </a:pPr>
            <a:r>
              <a:rPr lang="en-US" dirty="0"/>
              <a:t>Wang, M. J., Lo, Y. T. (2021). Improving patient health literacy in hospitals—A challenge for hospital health education programs. </a:t>
            </a:r>
            <a:r>
              <a:rPr lang="en-US" i="1" dirty="0"/>
              <a:t>Risk Management and Healthcare Policy, 14</a:t>
            </a:r>
            <a:r>
              <a:rPr lang="en-US" dirty="0"/>
              <a:t>. </a:t>
            </a:r>
          </a:p>
          <a:p>
            <a:pPr marL="0" indent="-457200">
              <a:spcBef>
                <a:spcPts val="0"/>
              </a:spcBef>
              <a:buNone/>
            </a:pPr>
            <a:endParaRPr lang="en-US" dirty="0"/>
          </a:p>
          <a:p>
            <a:pPr marL="0" indent="-457200">
              <a:spcBef>
                <a:spcPts val="0"/>
              </a:spcBef>
              <a:buNone/>
            </a:pPr>
            <a:endParaRPr lang="en-US" dirty="0"/>
          </a:p>
        </p:txBody>
      </p:sp>
    </p:spTree>
    <p:extLst>
      <p:ext uri="{BB962C8B-B14F-4D97-AF65-F5344CB8AC3E}">
        <p14:creationId xmlns:p14="http://schemas.microsoft.com/office/powerpoint/2010/main" val="2974609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F331368-8361-4005-888C-4ABECE993666}"/>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2E2680AD-D739-42A7-B0BB-CCFAB16B2230}"/>
              </a:ext>
            </a:extLst>
          </p:cNvPr>
          <p:cNvSpPr>
            <a:spLocks noGrp="1"/>
          </p:cNvSpPr>
          <p:nvPr>
            <p:ph type="body" sz="quarter" idx="4294967295"/>
          </p:nvPr>
        </p:nvSpPr>
        <p:spPr>
          <a:xfrm>
            <a:off x="335902" y="1657350"/>
            <a:ext cx="9004300" cy="3543300"/>
          </a:xfrm>
        </p:spPr>
        <p:txBody>
          <a:bodyPr vert="horz" lIns="80682" tIns="40341" rIns="80682" bIns="40341" rtlCol="0" anchor="t">
            <a:normAutofit/>
          </a:bodyPr>
          <a:lstStyle/>
          <a:p>
            <a:pPr marL="0" indent="0">
              <a:buNone/>
            </a:pPr>
            <a:r>
              <a:rPr lang="en-US" b="1" dirty="0">
                <a:solidFill>
                  <a:schemeClr val="tx2"/>
                </a:solidFill>
                <a:ea typeface="Open Sans Extrabold" panose="020B0906030804020204" pitchFamily="34" charset="0"/>
                <a:cs typeface="Open Sans Extrabold" panose="020B0906030804020204" pitchFamily="34" charset="0"/>
              </a:rPr>
              <a:t>Barb Carr</a:t>
            </a:r>
          </a:p>
          <a:p>
            <a:pPr marL="0" indent="0">
              <a:buNone/>
            </a:pPr>
            <a:r>
              <a:rPr lang="en-US" dirty="0">
                <a:solidFill>
                  <a:schemeClr val="tx1"/>
                </a:solidFill>
              </a:rPr>
              <a:t>BCarr@verisma.com</a:t>
            </a:r>
            <a:br>
              <a:rPr lang="en-US" dirty="0">
                <a:solidFill>
                  <a:schemeClr val="tx1"/>
                </a:solidFill>
              </a:rPr>
            </a:br>
            <a:endParaRPr lang="en-US" dirty="0">
              <a:solidFill>
                <a:schemeClr val="tx1"/>
              </a:solidFill>
            </a:endParaRPr>
          </a:p>
          <a:p>
            <a:pPr marL="0" indent="0">
              <a:buNone/>
            </a:pPr>
            <a:r>
              <a:rPr lang="en-US" b="1" dirty="0">
                <a:solidFill>
                  <a:schemeClr val="tx2"/>
                </a:solidFill>
                <a:ea typeface="Open Sans Extrabold" panose="020B0906030804020204" pitchFamily="34" charset="0"/>
                <a:cs typeface="Open Sans Extrabold" panose="020B0906030804020204" pitchFamily="34" charset="0"/>
              </a:rPr>
              <a:t>Darin </a:t>
            </a:r>
            <a:r>
              <a:rPr lang="en-US" b="1" dirty="0" err="1">
                <a:solidFill>
                  <a:schemeClr val="tx2"/>
                </a:solidFill>
                <a:ea typeface="Open Sans Extrabold" panose="020B0906030804020204" pitchFamily="34" charset="0"/>
                <a:cs typeface="Open Sans Extrabold" panose="020B0906030804020204" pitchFamily="34" charset="0"/>
              </a:rPr>
              <a:t>Challacombe</a:t>
            </a:r>
            <a:endParaRPr lang="en-US" b="1" dirty="0">
              <a:solidFill>
                <a:schemeClr val="tx2"/>
              </a:solidFill>
              <a:ea typeface="Open Sans Extrabold" panose="020B0906030804020204" pitchFamily="34" charset="0"/>
              <a:cs typeface="Open Sans Extrabold" panose="020B0906030804020204" pitchFamily="34" charset="0"/>
            </a:endParaRPr>
          </a:p>
          <a:p>
            <a:pPr marL="0" indent="0">
              <a:buNone/>
            </a:pPr>
            <a:r>
              <a:rPr lang="en-US" dirty="0">
                <a:solidFill>
                  <a:schemeClr val="tx1"/>
                </a:solidFill>
              </a:rPr>
              <a:t>DChallacombe@verisma.com</a:t>
            </a:r>
          </a:p>
          <a:p>
            <a:endParaRPr lang="en-US" sz="1588" dirty="0">
              <a:solidFill>
                <a:schemeClr val="tx1"/>
              </a:solidFill>
              <a:latin typeface="Open Sans Light"/>
            </a:endParaRPr>
          </a:p>
        </p:txBody>
      </p:sp>
      <p:pic>
        <p:nvPicPr>
          <p:cNvPr id="11" name="Picture 10" descr="Text&#10;&#10;Description automatically generated with medium confidence">
            <a:extLst>
              <a:ext uri="{FF2B5EF4-FFF2-40B4-BE49-F238E27FC236}">
                <a16:creationId xmlns:a16="http://schemas.microsoft.com/office/drawing/2014/main" id="{3539A798-8F9D-448D-9CC3-491581E64A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52285" y="6140151"/>
            <a:ext cx="1439382" cy="421362"/>
          </a:xfrm>
          <a:prstGeom prst="rect">
            <a:avLst/>
          </a:prstGeom>
        </p:spPr>
      </p:pic>
      <p:cxnSp>
        <p:nvCxnSpPr>
          <p:cNvPr id="13" name="Straight Connector 12">
            <a:extLst>
              <a:ext uri="{FF2B5EF4-FFF2-40B4-BE49-F238E27FC236}">
                <a16:creationId xmlns:a16="http://schemas.microsoft.com/office/drawing/2014/main" id="{D0614643-F067-4F8D-8DD1-4646BBCAFA6B}"/>
              </a:ext>
            </a:extLst>
          </p:cNvPr>
          <p:cNvCxnSpPr/>
          <p:nvPr/>
        </p:nvCxnSpPr>
        <p:spPr>
          <a:xfrm>
            <a:off x="10422292" y="6074229"/>
            <a:ext cx="0" cy="419877"/>
          </a:xfrm>
          <a:prstGeom prst="line">
            <a:avLst/>
          </a:prstGeom>
        </p:spPr>
        <p:style>
          <a:lnRef idx="1">
            <a:schemeClr val="accent3"/>
          </a:lnRef>
          <a:fillRef idx="0">
            <a:schemeClr val="accent3"/>
          </a:fillRef>
          <a:effectRef idx="0">
            <a:schemeClr val="accent3"/>
          </a:effectRef>
          <a:fontRef idx="minor">
            <a:schemeClr val="tx1"/>
          </a:fontRef>
        </p:style>
      </p:cxnSp>
    </p:spTree>
    <p:custDataLst>
      <p:tags r:id="rId1"/>
    </p:custDataLst>
    <p:extLst>
      <p:ext uri="{BB962C8B-B14F-4D97-AF65-F5344CB8AC3E}">
        <p14:creationId xmlns:p14="http://schemas.microsoft.com/office/powerpoint/2010/main" val="2081606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4D3914-D704-4F49-64C1-DABC9BD5DCDB}"/>
              </a:ext>
            </a:extLst>
          </p:cNvPr>
          <p:cNvSpPr>
            <a:spLocks noGrp="1"/>
          </p:cNvSpPr>
          <p:nvPr>
            <p:ph type="body" sz="quarter" idx="13"/>
          </p:nvPr>
        </p:nvSpPr>
        <p:spPr>
          <a:xfrm>
            <a:off x="537343" y="1036070"/>
            <a:ext cx="11117313" cy="513442"/>
          </a:xfrm>
        </p:spPr>
        <p:txBody>
          <a:bodyPr/>
          <a:lstStyle/>
          <a:p>
            <a:r>
              <a:rPr lang="en-US" dirty="0"/>
              <a:t>Health literacy can help us prevent health problems, protect our health, and better manage health problems when they arise.</a:t>
            </a:r>
          </a:p>
          <a:p>
            <a:r>
              <a:rPr lang="en-US" sz="2800" dirty="0"/>
              <a:t>	-U.S. Centers for Disease Control and Prevention, 2023</a:t>
            </a:r>
          </a:p>
        </p:txBody>
      </p:sp>
    </p:spTree>
    <p:extLst>
      <p:ext uri="{BB962C8B-B14F-4D97-AF65-F5344CB8AC3E}">
        <p14:creationId xmlns:p14="http://schemas.microsoft.com/office/powerpoint/2010/main" val="5941637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DCF53B-F200-F4BA-0AF1-104604841BD1}"/>
              </a:ext>
            </a:extLst>
          </p:cNvPr>
          <p:cNvPicPr>
            <a:picLocks noChangeAspect="1"/>
          </p:cNvPicPr>
          <p:nvPr/>
        </p:nvPicPr>
        <p:blipFill>
          <a:blip r:embed="rId3"/>
          <a:stretch>
            <a:fillRect/>
          </a:stretch>
        </p:blipFill>
        <p:spPr>
          <a:xfrm>
            <a:off x="1094979" y="0"/>
            <a:ext cx="10002041" cy="6858000"/>
          </a:xfrm>
          <a:prstGeom prst="rect">
            <a:avLst/>
          </a:prstGeom>
        </p:spPr>
      </p:pic>
    </p:spTree>
    <p:extLst>
      <p:ext uri="{BB962C8B-B14F-4D97-AF65-F5344CB8AC3E}">
        <p14:creationId xmlns:p14="http://schemas.microsoft.com/office/powerpoint/2010/main" val="3611062819"/>
      </p:ext>
    </p:extLst>
  </p:cSld>
  <p:clrMapOvr>
    <a:masterClrMapping/>
  </p:clrMapOvr>
  <mc:AlternateContent xmlns:mc="http://schemas.openxmlformats.org/markup-compatibility/2006" xmlns:p14="http://schemas.microsoft.com/office/powerpoint/2010/main">
    <mc:Choice Requires="p14">
      <p:transition spd="slow" p14:dur="2000" advTm="84338"/>
    </mc:Choice>
    <mc:Fallback xmlns="">
      <p:transition spd="slow" advTm="8433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0B31D3-89E8-1382-C419-A22BD617DC1B}"/>
              </a:ext>
            </a:extLst>
          </p:cNvPr>
          <p:cNvSpPr>
            <a:spLocks noGrp="1"/>
          </p:cNvSpPr>
          <p:nvPr>
            <p:ph type="title"/>
          </p:nvPr>
        </p:nvSpPr>
        <p:spPr/>
        <p:txBody>
          <a:bodyPr/>
          <a:lstStyle/>
          <a:p>
            <a:r>
              <a:rPr lang="en-US" dirty="0"/>
              <a:t>Literacy</a:t>
            </a:r>
          </a:p>
        </p:txBody>
      </p:sp>
      <p:sp>
        <p:nvSpPr>
          <p:cNvPr id="4" name="Content Placeholder 3">
            <a:extLst>
              <a:ext uri="{FF2B5EF4-FFF2-40B4-BE49-F238E27FC236}">
                <a16:creationId xmlns:a16="http://schemas.microsoft.com/office/drawing/2014/main" id="{3DCBDB4E-EC95-E915-355E-08AD72D2C972}"/>
              </a:ext>
            </a:extLst>
          </p:cNvPr>
          <p:cNvSpPr>
            <a:spLocks noGrp="1"/>
          </p:cNvSpPr>
          <p:nvPr>
            <p:ph idx="1"/>
          </p:nvPr>
        </p:nvSpPr>
        <p:spPr/>
        <p:txBody>
          <a:bodyPr/>
          <a:lstStyle/>
          <a:p>
            <a:r>
              <a:rPr lang="en-US" b="1" dirty="0"/>
              <a:t>Illiteracy</a:t>
            </a:r>
            <a:r>
              <a:rPr lang="en-US" dirty="0"/>
              <a:t>: Total inability to read or write.</a:t>
            </a:r>
          </a:p>
          <a:p>
            <a:r>
              <a:rPr lang="en-US" b="1" dirty="0"/>
              <a:t>Low literacy</a:t>
            </a:r>
            <a:r>
              <a:rPr lang="en-US" dirty="0"/>
              <a:t>: Adults with comprehension between 5</a:t>
            </a:r>
            <a:r>
              <a:rPr lang="en-US" baseline="30000" dirty="0"/>
              <a:t>th</a:t>
            </a:r>
            <a:r>
              <a:rPr lang="en-US" dirty="0"/>
              <a:t> and 8</a:t>
            </a:r>
            <a:r>
              <a:rPr lang="en-US" baseline="30000" dirty="0"/>
              <a:t>th</a:t>
            </a:r>
            <a:r>
              <a:rPr lang="en-US" dirty="0"/>
              <a:t> grade levels.</a:t>
            </a:r>
          </a:p>
          <a:p>
            <a:r>
              <a:rPr lang="en-US" b="1" dirty="0"/>
              <a:t>Functional illiteracy</a:t>
            </a:r>
            <a:r>
              <a:rPr lang="en-US" dirty="0"/>
              <a:t>: Ability to read/write below 5</a:t>
            </a:r>
            <a:r>
              <a:rPr lang="en-US" baseline="30000" dirty="0"/>
              <a:t>th</a:t>
            </a:r>
            <a:r>
              <a:rPr lang="en-US" dirty="0"/>
              <a:t> grade level.</a:t>
            </a:r>
          </a:p>
          <a:p>
            <a:endParaRPr lang="en-US" dirty="0"/>
          </a:p>
          <a:p>
            <a:pPr marL="0" indent="0">
              <a:buNone/>
            </a:pPr>
            <a:r>
              <a:rPr lang="en-US" dirty="0"/>
              <a:t>An estimated 2 out of every 5 adults 65 years old or older are considered functionally illiterate.</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958680096"/>
      </p:ext>
    </p:extLst>
  </p:cSld>
  <p:clrMapOvr>
    <a:masterClrMapping/>
  </p:clrMapOvr>
  <mc:AlternateContent xmlns:mc="http://schemas.openxmlformats.org/markup-compatibility/2006" xmlns:p14="http://schemas.microsoft.com/office/powerpoint/2010/main">
    <mc:Choice Requires="p14">
      <p:transition spd="slow" p14:dur="2000" advTm="137290"/>
    </mc:Choice>
    <mc:Fallback xmlns="">
      <p:transition spd="slow" advTm="13729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DE1EA-4011-644B-D13C-5726E8CCFE0C}"/>
              </a:ext>
            </a:extLst>
          </p:cNvPr>
          <p:cNvSpPr>
            <a:spLocks noGrp="1"/>
          </p:cNvSpPr>
          <p:nvPr>
            <p:ph type="title"/>
          </p:nvPr>
        </p:nvSpPr>
        <p:spPr/>
        <p:txBody>
          <a:bodyPr/>
          <a:lstStyle/>
          <a:p>
            <a:r>
              <a:rPr lang="en-US" dirty="0"/>
              <a:t>Screening for Literacy</a:t>
            </a:r>
          </a:p>
        </p:txBody>
      </p:sp>
      <p:sp>
        <p:nvSpPr>
          <p:cNvPr id="3" name="Content Placeholder 2">
            <a:extLst>
              <a:ext uri="{FF2B5EF4-FFF2-40B4-BE49-F238E27FC236}">
                <a16:creationId xmlns:a16="http://schemas.microsoft.com/office/drawing/2014/main" id="{8984AEE1-341C-0ECB-DC97-C4CCE1024F2B}"/>
              </a:ext>
            </a:extLst>
          </p:cNvPr>
          <p:cNvSpPr>
            <a:spLocks noGrp="1"/>
          </p:cNvSpPr>
          <p:nvPr>
            <p:ph idx="1"/>
          </p:nvPr>
        </p:nvSpPr>
        <p:spPr/>
        <p:txBody>
          <a:bodyPr/>
          <a:lstStyle/>
          <a:p>
            <a:pPr marL="0" indent="0">
              <a:buNone/>
            </a:pPr>
            <a:r>
              <a:rPr lang="en-US" dirty="0"/>
              <a:t>There are several tools utilized to assess a patient’s reading ability:</a:t>
            </a:r>
          </a:p>
          <a:p>
            <a:pPr marL="0" indent="0">
              <a:buNone/>
            </a:pPr>
            <a:r>
              <a:rPr lang="en-US" dirty="0"/>
              <a:t>WRAT (Wide Range Achievement Test)</a:t>
            </a:r>
          </a:p>
          <a:p>
            <a:pPr marL="0" indent="0">
              <a:buNone/>
            </a:pPr>
            <a:r>
              <a:rPr lang="en-US" dirty="0"/>
              <a:t>TOFHLA (Test of Functional Health Literacy in Adults)</a:t>
            </a:r>
          </a:p>
          <a:p>
            <a:pPr marL="0" indent="0">
              <a:buNone/>
            </a:pPr>
            <a:r>
              <a:rPr lang="en-US" dirty="0"/>
              <a:t>REALM (Rapid Estimate of Adult Learning in Medicine)</a:t>
            </a:r>
          </a:p>
        </p:txBody>
      </p:sp>
    </p:spTree>
    <p:extLst>
      <p:ext uri="{BB962C8B-B14F-4D97-AF65-F5344CB8AC3E}">
        <p14:creationId xmlns:p14="http://schemas.microsoft.com/office/powerpoint/2010/main" val="3970133259"/>
      </p:ext>
    </p:extLst>
  </p:cSld>
  <p:clrMapOvr>
    <a:masterClrMapping/>
  </p:clrMapOvr>
  <mc:AlternateContent xmlns:mc="http://schemas.openxmlformats.org/markup-compatibility/2006" xmlns:p14="http://schemas.microsoft.com/office/powerpoint/2010/main">
    <mc:Choice Requires="p14">
      <p:transition spd="slow" p14:dur="2000" advTm="178593"/>
    </mc:Choice>
    <mc:Fallback xmlns="">
      <p:transition spd="slow" advTm="178593"/>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6B417-720E-AF79-2A17-49C48C9C7EE0}"/>
              </a:ext>
            </a:extLst>
          </p:cNvPr>
          <p:cNvSpPr>
            <a:spLocks noGrp="1"/>
          </p:cNvSpPr>
          <p:nvPr>
            <p:ph type="title"/>
          </p:nvPr>
        </p:nvSpPr>
        <p:spPr/>
        <p:txBody>
          <a:bodyPr/>
          <a:lstStyle/>
          <a:p>
            <a:r>
              <a:rPr lang="en-US" dirty="0"/>
              <a:t>Readability</a:t>
            </a:r>
          </a:p>
        </p:txBody>
      </p:sp>
      <p:sp>
        <p:nvSpPr>
          <p:cNvPr id="3" name="Content Placeholder 2">
            <a:extLst>
              <a:ext uri="{FF2B5EF4-FFF2-40B4-BE49-F238E27FC236}">
                <a16:creationId xmlns:a16="http://schemas.microsoft.com/office/drawing/2014/main" id="{AC5699D5-EFE1-97C0-87F2-884AE981C030}"/>
              </a:ext>
            </a:extLst>
          </p:cNvPr>
          <p:cNvSpPr>
            <a:spLocks noGrp="1"/>
          </p:cNvSpPr>
          <p:nvPr>
            <p:ph idx="1"/>
          </p:nvPr>
        </p:nvSpPr>
        <p:spPr/>
        <p:txBody>
          <a:bodyPr/>
          <a:lstStyle/>
          <a:p>
            <a:pPr marL="0" indent="0">
              <a:buNone/>
            </a:pPr>
            <a:r>
              <a:rPr lang="en-US" dirty="0"/>
              <a:t>Several measures to determine readability: </a:t>
            </a:r>
          </a:p>
          <a:p>
            <a:r>
              <a:rPr lang="en-US" dirty="0"/>
              <a:t>Fog Index</a:t>
            </a:r>
          </a:p>
          <a:p>
            <a:r>
              <a:rPr lang="en-US" dirty="0"/>
              <a:t>Fry Formula</a:t>
            </a:r>
          </a:p>
          <a:p>
            <a:r>
              <a:rPr lang="en-US" dirty="0"/>
              <a:t>SMOG</a:t>
            </a:r>
          </a:p>
          <a:p>
            <a:r>
              <a:rPr lang="en-US" dirty="0"/>
              <a:t>Flesch</a:t>
            </a:r>
          </a:p>
        </p:txBody>
      </p:sp>
    </p:spTree>
    <p:extLst>
      <p:ext uri="{BB962C8B-B14F-4D97-AF65-F5344CB8AC3E}">
        <p14:creationId xmlns:p14="http://schemas.microsoft.com/office/powerpoint/2010/main" val="3743898457"/>
      </p:ext>
    </p:extLst>
  </p:cSld>
  <p:clrMapOvr>
    <a:masterClrMapping/>
  </p:clrMapOvr>
  <mc:AlternateContent xmlns:mc="http://schemas.openxmlformats.org/markup-compatibility/2006" xmlns:p14="http://schemas.microsoft.com/office/powerpoint/2010/main">
    <mc:Choice Requires="p14">
      <p:transition spd="slow" p14:dur="2000" advTm="249497"/>
    </mc:Choice>
    <mc:Fallback xmlns="">
      <p:transition spd="slow" advTm="24949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p:txBody>
          <a:bodyPr/>
          <a:lstStyle/>
          <a:p>
            <a:r>
              <a:rPr lang="en-US" dirty="0"/>
              <a:t>Study 1</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a:lstStyle/>
          <a:p>
            <a:pPr marL="0" indent="0">
              <a:buNone/>
            </a:pPr>
            <a:r>
              <a:rPr lang="en-US" b="1" dirty="0"/>
              <a:t>Data</a:t>
            </a:r>
            <a:r>
              <a:rPr lang="en-US" dirty="0"/>
              <a:t>: Top 150 US-based hospitals per Newsweek</a:t>
            </a:r>
            <a:br>
              <a:rPr lang="en-US" dirty="0"/>
            </a:br>
            <a:r>
              <a:rPr lang="en-US" dirty="0"/>
              <a:t>38 states (top being CA with 20, OH with 11, and TX with 9 hospitals)</a:t>
            </a:r>
          </a:p>
          <a:p>
            <a:pPr marL="0" indent="0">
              <a:buNone/>
            </a:pPr>
            <a:r>
              <a:rPr lang="en-US" b="1" dirty="0"/>
              <a:t>Method</a:t>
            </a:r>
            <a:r>
              <a:rPr lang="en-US" dirty="0"/>
              <a:t>: Obtained the personal or third-party ROI form from website. Used Microsoft Word’s to evaluate reading ease using Flesch method. Also evaluated readability grade level using the Flesch-Kincaid method. </a:t>
            </a:r>
          </a:p>
          <a:p>
            <a:pPr marL="0" indent="0">
              <a:buNone/>
            </a:pPr>
            <a:endParaRPr lang="en-US" dirty="0"/>
          </a:p>
        </p:txBody>
      </p:sp>
    </p:spTree>
    <p:extLst>
      <p:ext uri="{BB962C8B-B14F-4D97-AF65-F5344CB8AC3E}">
        <p14:creationId xmlns:p14="http://schemas.microsoft.com/office/powerpoint/2010/main" val="556627904"/>
      </p:ext>
    </p:extLst>
  </p:cSld>
  <p:clrMapOvr>
    <a:masterClrMapping/>
  </p:clrMapOvr>
  <mc:AlternateContent xmlns:mc="http://schemas.openxmlformats.org/markup-compatibility/2006" xmlns:p14="http://schemas.microsoft.com/office/powerpoint/2010/main">
    <mc:Choice Requires="p14">
      <p:transition spd="slow" p14:dur="2000" advTm="96288"/>
    </mc:Choice>
    <mc:Fallback xmlns="">
      <p:transition spd="slow" advTm="96288"/>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234ED-3DE9-6B56-783D-D087E3F0B469}"/>
              </a:ext>
            </a:extLst>
          </p:cNvPr>
          <p:cNvSpPr>
            <a:spLocks noGrp="1"/>
          </p:cNvSpPr>
          <p:nvPr>
            <p:ph type="title"/>
          </p:nvPr>
        </p:nvSpPr>
        <p:spPr/>
        <p:txBody>
          <a:bodyPr/>
          <a:lstStyle/>
          <a:p>
            <a:r>
              <a:rPr lang="en-US" dirty="0"/>
              <a:t>Study 1</a:t>
            </a:r>
          </a:p>
        </p:txBody>
      </p:sp>
      <p:sp>
        <p:nvSpPr>
          <p:cNvPr id="3" name="Content Placeholder 2">
            <a:extLst>
              <a:ext uri="{FF2B5EF4-FFF2-40B4-BE49-F238E27FC236}">
                <a16:creationId xmlns:a16="http://schemas.microsoft.com/office/drawing/2014/main" id="{81E6D972-DFCE-B357-2287-769A64FE1B3E}"/>
              </a:ext>
            </a:extLst>
          </p:cNvPr>
          <p:cNvSpPr>
            <a:spLocks noGrp="1"/>
          </p:cNvSpPr>
          <p:nvPr>
            <p:ph idx="1"/>
          </p:nvPr>
        </p:nvSpPr>
        <p:spPr/>
        <p:txBody>
          <a:bodyPr/>
          <a:lstStyle/>
          <a:p>
            <a:pPr marL="0" indent="0">
              <a:buNone/>
            </a:pPr>
            <a:r>
              <a:rPr lang="en-US" b="1" dirty="0"/>
              <a:t>Results</a:t>
            </a:r>
            <a:r>
              <a:rPr lang="en-US" dirty="0"/>
              <a:t>.</a:t>
            </a:r>
          </a:p>
          <a:p>
            <a:pPr marL="0" indent="0">
              <a:buNone/>
            </a:pPr>
            <a:endParaRPr lang="en-US" dirty="0"/>
          </a:p>
          <a:p>
            <a:pPr marL="0" indent="0">
              <a:buNone/>
            </a:pPr>
            <a:endParaRPr lang="en-US" dirty="0"/>
          </a:p>
          <a:p>
            <a:pPr marL="0" indent="0">
              <a:buNone/>
            </a:pPr>
            <a:endParaRPr lang="en-US" dirty="0"/>
          </a:p>
          <a:p>
            <a:r>
              <a:rPr lang="en-US" dirty="0"/>
              <a:t>Only one facility had an authorization with a readability above 60 (61.4). </a:t>
            </a:r>
          </a:p>
          <a:p>
            <a:r>
              <a:rPr lang="en-US" dirty="0"/>
              <a:t>That same facility was the only one with a Flesch-Kincaid grade level of below 8 (7.3). </a:t>
            </a:r>
          </a:p>
          <a:p>
            <a:pPr marL="0" indent="0">
              <a:buNone/>
            </a:pPr>
            <a:endParaRPr lang="en-US" dirty="0"/>
          </a:p>
          <a:p>
            <a:pPr marL="0" indent="0">
              <a:buNone/>
            </a:pPr>
            <a:endParaRPr lang="en-US" dirty="0"/>
          </a:p>
        </p:txBody>
      </p:sp>
      <p:graphicFrame>
        <p:nvGraphicFramePr>
          <p:cNvPr id="4" name="Table 4">
            <a:extLst>
              <a:ext uri="{FF2B5EF4-FFF2-40B4-BE49-F238E27FC236}">
                <a16:creationId xmlns:a16="http://schemas.microsoft.com/office/drawing/2014/main" id="{DF678C0A-C76D-1979-3D0C-E0DFBCFEAF97}"/>
              </a:ext>
            </a:extLst>
          </p:cNvPr>
          <p:cNvGraphicFramePr>
            <a:graphicFrameLocks noGrp="1"/>
          </p:cNvGraphicFramePr>
          <p:nvPr>
            <p:extLst>
              <p:ext uri="{D42A27DB-BD31-4B8C-83A1-F6EECF244321}">
                <p14:modId xmlns:p14="http://schemas.microsoft.com/office/powerpoint/2010/main" val="163002906"/>
              </p:ext>
            </p:extLst>
          </p:nvPr>
        </p:nvGraphicFramePr>
        <p:xfrm>
          <a:off x="607237" y="1953043"/>
          <a:ext cx="11003516" cy="1483360"/>
        </p:xfrm>
        <a:graphic>
          <a:graphicData uri="http://schemas.openxmlformats.org/drawingml/2006/table">
            <a:tbl>
              <a:tblPr firstRow="1" bandRow="1">
                <a:tableStyleId>{5C22544A-7EE6-4342-B048-85BDC9FD1C3A}</a:tableStyleId>
              </a:tblPr>
              <a:tblGrid>
                <a:gridCol w="2750879">
                  <a:extLst>
                    <a:ext uri="{9D8B030D-6E8A-4147-A177-3AD203B41FA5}">
                      <a16:colId xmlns:a16="http://schemas.microsoft.com/office/drawing/2014/main" val="258491555"/>
                    </a:ext>
                  </a:extLst>
                </a:gridCol>
                <a:gridCol w="2750879">
                  <a:extLst>
                    <a:ext uri="{9D8B030D-6E8A-4147-A177-3AD203B41FA5}">
                      <a16:colId xmlns:a16="http://schemas.microsoft.com/office/drawing/2014/main" val="4066883402"/>
                    </a:ext>
                  </a:extLst>
                </a:gridCol>
                <a:gridCol w="2750879">
                  <a:extLst>
                    <a:ext uri="{9D8B030D-6E8A-4147-A177-3AD203B41FA5}">
                      <a16:colId xmlns:a16="http://schemas.microsoft.com/office/drawing/2014/main" val="2794205243"/>
                    </a:ext>
                  </a:extLst>
                </a:gridCol>
                <a:gridCol w="2750879">
                  <a:extLst>
                    <a:ext uri="{9D8B030D-6E8A-4147-A177-3AD203B41FA5}">
                      <a16:colId xmlns:a16="http://schemas.microsoft.com/office/drawing/2014/main" val="3680045862"/>
                    </a:ext>
                  </a:extLst>
                </a:gridCol>
              </a:tblGrid>
              <a:tr h="370840">
                <a:tc>
                  <a:txBody>
                    <a:bodyPr/>
                    <a:lstStyle/>
                    <a:p>
                      <a:endParaRPr lang="en-US"/>
                    </a:p>
                  </a:txBody>
                  <a:tcPr/>
                </a:tc>
                <a:tc>
                  <a:txBody>
                    <a:bodyPr/>
                    <a:lstStyle/>
                    <a:p>
                      <a:r>
                        <a:rPr lang="en-US" dirty="0"/>
                        <a:t>Mean</a:t>
                      </a:r>
                    </a:p>
                  </a:txBody>
                  <a:tcPr/>
                </a:tc>
                <a:tc>
                  <a:txBody>
                    <a:bodyPr/>
                    <a:lstStyle/>
                    <a:p>
                      <a:r>
                        <a:rPr lang="en-US" dirty="0"/>
                        <a:t>Mode</a:t>
                      </a:r>
                    </a:p>
                  </a:txBody>
                  <a:tcPr/>
                </a:tc>
                <a:tc>
                  <a:txBody>
                    <a:bodyPr/>
                    <a:lstStyle/>
                    <a:p>
                      <a:r>
                        <a:rPr lang="en-US" dirty="0"/>
                        <a:t>Standard Deviation</a:t>
                      </a:r>
                    </a:p>
                  </a:txBody>
                  <a:tcPr/>
                </a:tc>
                <a:extLst>
                  <a:ext uri="{0D108BD9-81ED-4DB2-BD59-A6C34878D82A}">
                    <a16:rowId xmlns:a16="http://schemas.microsoft.com/office/drawing/2014/main" val="1724206772"/>
                  </a:ext>
                </a:extLst>
              </a:tr>
              <a:tr h="370840">
                <a:tc>
                  <a:txBody>
                    <a:bodyPr/>
                    <a:lstStyle/>
                    <a:p>
                      <a:r>
                        <a:rPr lang="en-US" dirty="0"/>
                        <a:t>Flesch Reading Ease</a:t>
                      </a:r>
                    </a:p>
                  </a:txBody>
                  <a:tcPr/>
                </a:tc>
                <a:tc>
                  <a:txBody>
                    <a:bodyPr/>
                    <a:lstStyle/>
                    <a:p>
                      <a:r>
                        <a:rPr lang="en-US" dirty="0"/>
                        <a:t>37.4</a:t>
                      </a:r>
                    </a:p>
                  </a:txBody>
                  <a:tcPr/>
                </a:tc>
                <a:tc>
                  <a:txBody>
                    <a:bodyPr/>
                    <a:lstStyle/>
                    <a:p>
                      <a:r>
                        <a:rPr lang="en-US" dirty="0"/>
                        <a:t>21.2</a:t>
                      </a:r>
                    </a:p>
                  </a:txBody>
                  <a:tcPr/>
                </a:tc>
                <a:tc>
                  <a:txBody>
                    <a:bodyPr/>
                    <a:lstStyle/>
                    <a:p>
                      <a:r>
                        <a:rPr lang="en-US" dirty="0"/>
                        <a:t>8.5</a:t>
                      </a:r>
                    </a:p>
                  </a:txBody>
                  <a:tcPr/>
                </a:tc>
                <a:extLst>
                  <a:ext uri="{0D108BD9-81ED-4DB2-BD59-A6C34878D82A}">
                    <a16:rowId xmlns:a16="http://schemas.microsoft.com/office/drawing/2014/main" val="687264428"/>
                  </a:ext>
                </a:extLst>
              </a:tr>
              <a:tr h="370840">
                <a:tc>
                  <a:txBody>
                    <a:bodyPr/>
                    <a:lstStyle/>
                    <a:p>
                      <a:r>
                        <a:rPr lang="en-US" dirty="0"/>
                        <a:t>Flesch-Kincaid Grade</a:t>
                      </a:r>
                    </a:p>
                  </a:txBody>
                  <a:tcPr/>
                </a:tc>
                <a:tc>
                  <a:txBody>
                    <a:bodyPr/>
                    <a:lstStyle/>
                    <a:p>
                      <a:r>
                        <a:rPr lang="en-US" dirty="0"/>
                        <a:t>12.2</a:t>
                      </a:r>
                    </a:p>
                  </a:txBody>
                  <a:tcPr/>
                </a:tc>
                <a:tc>
                  <a:txBody>
                    <a:bodyPr/>
                    <a:lstStyle/>
                    <a:p>
                      <a:r>
                        <a:rPr lang="en-US" dirty="0"/>
                        <a:t>12.4</a:t>
                      </a:r>
                    </a:p>
                  </a:txBody>
                  <a:tcPr/>
                </a:tc>
                <a:tc>
                  <a:txBody>
                    <a:bodyPr/>
                    <a:lstStyle/>
                    <a:p>
                      <a:r>
                        <a:rPr lang="en-US" dirty="0"/>
                        <a:t>2.0</a:t>
                      </a:r>
                    </a:p>
                  </a:txBody>
                  <a:tcPr/>
                </a:tc>
                <a:extLst>
                  <a:ext uri="{0D108BD9-81ED-4DB2-BD59-A6C34878D82A}">
                    <a16:rowId xmlns:a16="http://schemas.microsoft.com/office/drawing/2014/main" val="3130206079"/>
                  </a:ext>
                </a:extLst>
              </a:tr>
              <a:tr h="370840">
                <a:tc>
                  <a:txBody>
                    <a:bodyPr/>
                    <a:lstStyle/>
                    <a:p>
                      <a:r>
                        <a:rPr lang="en-US" dirty="0"/>
                        <a:t>Pages</a:t>
                      </a:r>
                    </a:p>
                  </a:txBody>
                  <a:tcPr/>
                </a:tc>
                <a:tc>
                  <a:txBody>
                    <a:bodyPr/>
                    <a:lstStyle/>
                    <a:p>
                      <a:r>
                        <a:rPr lang="en-US" dirty="0"/>
                        <a:t>1.8</a:t>
                      </a:r>
                    </a:p>
                  </a:txBody>
                  <a:tcPr/>
                </a:tc>
                <a:tc>
                  <a:txBody>
                    <a:bodyPr/>
                    <a:lstStyle/>
                    <a:p>
                      <a:r>
                        <a:rPr lang="en-US" dirty="0"/>
                        <a:t>2</a:t>
                      </a:r>
                    </a:p>
                  </a:txBody>
                  <a:tcPr/>
                </a:tc>
                <a:tc>
                  <a:txBody>
                    <a:bodyPr/>
                    <a:lstStyle/>
                    <a:p>
                      <a:r>
                        <a:rPr lang="en-US" dirty="0"/>
                        <a:t>0.9</a:t>
                      </a:r>
                    </a:p>
                  </a:txBody>
                  <a:tcPr/>
                </a:tc>
                <a:extLst>
                  <a:ext uri="{0D108BD9-81ED-4DB2-BD59-A6C34878D82A}">
                    <a16:rowId xmlns:a16="http://schemas.microsoft.com/office/drawing/2014/main" val="4073769915"/>
                  </a:ext>
                </a:extLst>
              </a:tr>
            </a:tbl>
          </a:graphicData>
        </a:graphic>
      </p:graphicFrame>
    </p:spTree>
    <p:extLst>
      <p:ext uri="{BB962C8B-B14F-4D97-AF65-F5344CB8AC3E}">
        <p14:creationId xmlns:p14="http://schemas.microsoft.com/office/powerpoint/2010/main" val="2965791148"/>
      </p:ext>
    </p:extLst>
  </p:cSld>
  <p:clrMapOvr>
    <a:masterClrMapping/>
  </p:clrMapOvr>
  <mc:AlternateContent xmlns:mc="http://schemas.openxmlformats.org/markup-compatibility/2006" xmlns:p14="http://schemas.microsoft.com/office/powerpoint/2010/main">
    <mc:Choice Requires="p14">
      <p:transition spd="slow" p14:dur="2000" advTm="153510"/>
    </mc:Choice>
    <mc:Fallback xmlns="">
      <p:transition spd="slow" advTm="15351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3576C"/>
      </a:dk2>
      <a:lt2>
        <a:srgbClr val="CCD9EC"/>
      </a:lt2>
      <a:accent1>
        <a:srgbClr val="679ACC"/>
      </a:accent1>
      <a:accent2>
        <a:srgbClr val="808285"/>
      </a:accent2>
      <a:accent3>
        <a:srgbClr val="BCBEC0"/>
      </a:accent3>
      <a:accent4>
        <a:srgbClr val="FFB301"/>
      </a:accent4>
      <a:accent5>
        <a:srgbClr val="C5E0B3"/>
      </a:accent5>
      <a:accent6>
        <a:srgbClr val="B14343"/>
      </a:accent6>
      <a:hlink>
        <a:srgbClr val="0563C1"/>
      </a:hlink>
      <a:folHlink>
        <a:srgbClr val="954F72"/>
      </a:folHlink>
    </a:clrScheme>
    <a:fontScheme name="Custom 4">
      <a:majorFont>
        <a:latin typeface="Montserrat Semi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cfea6ab7-38b0-4d33-af88-3883c2ff3b08">
      <UserInfo>
        <DisplayName/>
        <AccountId xsi:nil="true"/>
        <AccountType/>
      </UserInfo>
    </SharedWithUsers>
    <MediaLengthInSeconds xmlns="239df9a2-b6ca-4841-9d9b-dc97c1e24138" xsi:nil="true"/>
    <_activity xmlns="239df9a2-b6ca-4841-9d9b-dc97c1e2413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AA9A8E46956644A63E485BCFD3091B" ma:contentTypeVersion="18" ma:contentTypeDescription="Create a new document." ma:contentTypeScope="" ma:versionID="c90bf0c0f294ce3467ebaa56f79fdf43">
  <xsd:schema xmlns:xsd="http://www.w3.org/2001/XMLSchema" xmlns:xs="http://www.w3.org/2001/XMLSchema" xmlns:p="http://schemas.microsoft.com/office/2006/metadata/properties" xmlns:ns3="cfea6ab7-38b0-4d33-af88-3883c2ff3b08" xmlns:ns4="239df9a2-b6ca-4841-9d9b-dc97c1e24138" targetNamespace="http://schemas.microsoft.com/office/2006/metadata/properties" ma:root="true" ma:fieldsID="7b56c625a686bf79a6a6c5dc8e172aec" ns3:_="" ns4:_="">
    <xsd:import namespace="cfea6ab7-38b0-4d33-af88-3883c2ff3b08"/>
    <xsd:import namespace="239df9a2-b6ca-4841-9d9b-dc97c1e2413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LengthInSeconds" minOccurs="0"/>
                <xsd:element ref="ns4:MediaServiceLocation" minOccurs="0"/>
                <xsd:element ref="ns4:_activity" minOccurs="0"/>
                <xsd:element ref="ns4:MediaServiceObjectDetectorVersions" minOccurs="0"/>
                <xsd:element ref="ns4:MediaServiceSearchProperties" minOccurs="0"/>
                <xsd:element ref="ns4: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ea6ab7-38b0-4d33-af88-3883c2ff3b08"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9df9a2-b6ca-4841-9d9b-dc97c1e24138"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40E4A5-18B5-4287-AA20-A3D06429DBD3}">
  <ds:schemaRefs>
    <ds:schemaRef ds:uri="http://purl.org/dc/terms/"/>
    <ds:schemaRef ds:uri="http://schemas.microsoft.com/office/2006/documentManagement/types"/>
    <ds:schemaRef ds:uri="239df9a2-b6ca-4841-9d9b-dc97c1e24138"/>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cfea6ab7-38b0-4d33-af88-3883c2ff3b08"/>
    <ds:schemaRef ds:uri="http://www.w3.org/XML/1998/namespace"/>
    <ds:schemaRef ds:uri="http://purl.org/dc/dcmitype/"/>
  </ds:schemaRefs>
</ds:datastoreItem>
</file>

<file path=customXml/itemProps2.xml><?xml version="1.0" encoding="utf-8"?>
<ds:datastoreItem xmlns:ds="http://schemas.openxmlformats.org/officeDocument/2006/customXml" ds:itemID="{BF59D99A-BA78-47D1-85A0-E79F1AB43A53}">
  <ds:schemaRefs>
    <ds:schemaRef ds:uri="http://schemas.microsoft.com/sharepoint/v3/contenttype/forms"/>
  </ds:schemaRefs>
</ds:datastoreItem>
</file>

<file path=customXml/itemProps3.xml><?xml version="1.0" encoding="utf-8"?>
<ds:datastoreItem xmlns:ds="http://schemas.openxmlformats.org/officeDocument/2006/customXml" ds:itemID="{6B038A9F-5FC4-4709-B14F-24C8A350D2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ea6ab7-38b0-4d33-af88-3883c2ff3b08"/>
    <ds:schemaRef ds:uri="239df9a2-b6ca-4841-9d9b-dc97c1e241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3005</TotalTime>
  <Words>3025</Words>
  <Application>Microsoft Office PowerPoint</Application>
  <PresentationFormat>Widescreen</PresentationFormat>
  <Paragraphs>282</Paragraphs>
  <Slides>29</Slides>
  <Notes>25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29</vt:i4>
      </vt:variant>
    </vt:vector>
  </HeadingPairs>
  <TitlesOfParts>
    <vt:vector size="41" baseType="lpstr">
      <vt:lpstr>AdvLYON-R</vt:lpstr>
      <vt:lpstr>AdvOTb1cb6fc2</vt:lpstr>
      <vt:lpstr>Arial</vt:lpstr>
      <vt:lpstr>Calibri</vt:lpstr>
      <vt:lpstr>Google Sans</vt:lpstr>
      <vt:lpstr>Helvetica Neue</vt:lpstr>
      <vt:lpstr>Montserrat</vt:lpstr>
      <vt:lpstr>Montserrat SemiBold</vt:lpstr>
      <vt:lpstr>Open Sans Extrabold</vt:lpstr>
      <vt:lpstr>Open Sans Light</vt:lpstr>
      <vt:lpstr>Segoe UI</vt:lpstr>
      <vt:lpstr>Office Theme</vt:lpstr>
      <vt:lpstr>PowerPoint Presentation</vt:lpstr>
      <vt:lpstr>Objectives</vt:lpstr>
      <vt:lpstr>PowerPoint Presentation</vt:lpstr>
      <vt:lpstr>PowerPoint Presentation</vt:lpstr>
      <vt:lpstr>Literacy</vt:lpstr>
      <vt:lpstr>Screening for Literacy</vt:lpstr>
      <vt:lpstr>Readability</vt:lpstr>
      <vt:lpstr>Study 1</vt:lpstr>
      <vt:lpstr>Study 1</vt:lpstr>
      <vt:lpstr>Study 1</vt:lpstr>
      <vt:lpstr>Study 2</vt:lpstr>
      <vt:lpstr>Study 2</vt:lpstr>
      <vt:lpstr>Overall Discussion</vt:lpstr>
      <vt:lpstr>Laws, Policies, and Processes</vt:lpstr>
      <vt:lpstr>Laws, Policies, and Processes</vt:lpstr>
      <vt:lpstr>PowerPoint Presentation</vt:lpstr>
      <vt:lpstr>1. Refocus priority on the patient</vt:lpstr>
      <vt:lpstr>2. Regularly review common, patient-facing forms</vt:lpstr>
      <vt:lpstr>3. Ensure facility has a plain language policy</vt:lpstr>
      <vt:lpstr>4. If translated, ensure forms are similarly easy to understand</vt:lpstr>
      <vt:lpstr>5. Train staff to be able to explain forms and concepts</vt:lpstr>
      <vt:lpstr>6. Ensure all patient-facing forms go through readability tests</vt:lpstr>
      <vt:lpstr>7. Consider the font used, spacing, size</vt:lpstr>
      <vt:lpstr>8. It’s OK to have the form be more than one page</vt:lpstr>
      <vt:lpstr>9. Use features of your website/PDF creator to explain the form</vt:lpstr>
      <vt:lpstr>10. You don’t have to reinvent the wheel</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Gracie Adams</dc:creator>
  <cp:lastModifiedBy>Eastabrooks, Jonathan</cp:lastModifiedBy>
  <cp:revision>262</cp:revision>
  <dcterms:created xsi:type="dcterms:W3CDTF">2022-03-18T21:11:12Z</dcterms:created>
  <dcterms:modified xsi:type="dcterms:W3CDTF">2024-05-30T20:21:41Z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0x010100E4AA9A8E46956644A63E485BCFD3091B</vt:lpwstr>
  </property>
  <property fmtid="{D5CDD505-2E9C-101B-9397-08002B2CF9AE}" pid="3" name="MediaServiceImageTags">
    <vt:lpwstr/>
  </property>
  <property fmtid="{D5CDD505-2E9C-101B-9397-08002B2CF9AE}" pid="4" name="ArticulateGUID">
    <vt:lpwstr>7C1268C1-FE3F-45CD-AFEB-3B8A71F2D6E3</vt:lpwstr>
  </property>
  <property fmtid="{D5CDD505-2E9C-101B-9397-08002B2CF9AE}" pid="5" name="ArticulatePath">
    <vt:lpwstr>https://scanstattechnologies1.sharepoint.com/sites/TRAINING/Shared Documents/General/2023 Navigating Privacy Changes Verisma</vt:lpwstr>
  </property>
  <property fmtid="{D5CDD505-2E9C-101B-9397-08002B2CF9AE}" pid="6" name="_ExtendedDescription">
    <vt:lpwstr/>
  </property>
  <property fmtid="{D5CDD505-2E9C-101B-9397-08002B2CF9AE}" pid="7" name="Order">
    <vt:r8>1902100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y fmtid="{D5CDD505-2E9C-101B-9397-08002B2CF9AE}" pid="12" name="TriggerFlowInfo">
    <vt:lpwstr/>
  </property>
</Properties>
</file>